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9" r:id="rId42"/>
    <p:sldId id="300" r:id="rId43"/>
    <p:sldId id="301" r:id="rId44"/>
    <p:sldId id="302" r:id="rId45"/>
    <p:sldId id="303" r:id="rId46"/>
    <p:sldId id="304" r:id="rId47"/>
    <p:sldId id="305" r:id="rId48"/>
    <p:sldId id="306" r:id="rId49"/>
    <p:sldId id="30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70CE4A1-C236-4610-AF9C-E0219E1C9262}" type="datetimeFigureOut">
              <a:rPr lang="en-US" smtClean="0"/>
              <a:pPr/>
              <a:t>7/9/2015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34717346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xmlns="" val="69595539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xmlns="" val="1701384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201496785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7/9/2015</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35279402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B70CE4A1-C236-4610-AF9C-E0219E1C9262}" type="datetimeFigureOut">
              <a:rPr lang="en-US" smtClean="0"/>
              <a:pPr/>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320209619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7/9/2015</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xmlns="" val="26243822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CE4A1-C236-4610-AF9C-E0219E1C9262}" type="datetimeFigureOut">
              <a:rPr lang="en-US" smtClean="0"/>
              <a:pPr/>
              <a:t>7/9/2015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xmlns="" val="4271567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B70CE4A1-C236-4610-AF9C-E0219E1C9262}" type="datetimeFigureOut">
              <a:rPr lang="en-US" smtClean="0"/>
              <a:pPr/>
              <a:t>7/9/2015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7A1330E-35AA-4619-A5C3-0E7CDD93BC68}" type="slidenum">
              <a:rPr lang="en-US" smtClean="0"/>
              <a:pPr/>
              <a:t>‹#›</a:t>
            </a:fld>
            <a:endParaRPr lang="en-US"/>
          </a:p>
        </p:txBody>
      </p:sp>
    </p:spTree>
    <p:extLst>
      <p:ext uri="{BB962C8B-B14F-4D97-AF65-F5344CB8AC3E}">
        <p14:creationId xmlns:p14="http://schemas.microsoft.com/office/powerpoint/2010/main" xmlns="" val="341977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B70CE4A1-C236-4610-AF9C-E0219E1C9262}" type="datetimeFigureOut">
              <a:rPr lang="en-US" smtClean="0"/>
              <a:pPr/>
              <a:t>7/9/2015</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xmlns="" val="33484128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70CE4A1-C236-4610-AF9C-E0219E1C9262}" type="datetimeFigureOut">
              <a:rPr lang="en-US" smtClean="0"/>
              <a:pPr/>
              <a:t>7/9/2015</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xmlns="" val="86018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7/9/2015</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xmlns="" val="1191104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743200"/>
            <a:ext cx="6400800" cy="2895600"/>
          </a:xfrm>
        </p:spPr>
        <p:txBody>
          <a:bodyPr>
            <a:normAutofit/>
          </a:bodyPr>
          <a:lstStyle/>
          <a:p>
            <a:endParaRPr lang="en-US" dirty="0"/>
          </a:p>
        </p:txBody>
      </p:sp>
      <p:sp>
        <p:nvSpPr>
          <p:cNvPr id="2" name="Title 1"/>
          <p:cNvSpPr>
            <a:spLocks noGrp="1"/>
          </p:cNvSpPr>
          <p:nvPr>
            <p:ph type="ctrTitle"/>
          </p:nvPr>
        </p:nvSpPr>
        <p:spPr>
          <a:xfrm>
            <a:off x="2209800" y="592394"/>
            <a:ext cx="7772400" cy="1470025"/>
          </a:xfrm>
        </p:spPr>
        <p:txBody>
          <a:bodyPr>
            <a:normAutofit/>
          </a:bodyPr>
          <a:lstStyle/>
          <a:p>
            <a:r>
              <a:rPr lang="en-US" b="1" dirty="0">
                <a:solidFill>
                  <a:schemeClr val="accent3"/>
                </a:solidFill>
              </a:rPr>
              <a:t>Chapter 3     Discrete Time and State Models</a:t>
            </a:r>
            <a:endParaRPr lang="en-US" dirty="0">
              <a:solidFill>
                <a:schemeClr val="accent3"/>
              </a:solidFill>
            </a:endParaRPr>
          </a:p>
        </p:txBody>
      </p:sp>
    </p:spTree>
    <p:extLst>
      <p:ext uri="{BB962C8B-B14F-4D97-AF65-F5344CB8AC3E}">
        <p14:creationId xmlns:p14="http://schemas.microsoft.com/office/powerpoint/2010/main" xmlns="" val="3486176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24697"/>
          </a:xfrm>
        </p:spPr>
        <p:txBody>
          <a:bodyPr>
            <a:normAutofit fontScale="90000"/>
          </a:bodyPr>
          <a:lstStyle/>
          <a:p>
            <a:r>
              <a:rPr lang="en-US" b="1" dirty="0"/>
              <a:t>Term Structure Estimation Based Upon A System Of Bond Prices (continued)</a:t>
            </a:r>
            <a:endParaRPr lang="en-US" dirty="0"/>
          </a:p>
        </p:txBody>
      </p:sp>
      <p:sp>
        <p:nvSpPr>
          <p:cNvPr id="3" name="Content Placeholder 2"/>
          <p:cNvSpPr>
            <a:spLocks noGrp="1"/>
          </p:cNvSpPr>
          <p:nvPr>
            <p:ph sz="quarter" idx="1"/>
          </p:nvPr>
        </p:nvSpPr>
        <p:spPr/>
        <p:txBody>
          <a:bodyPr/>
          <a:lstStyle/>
          <a:p>
            <a:r>
              <a:rPr lang="en-US" dirty="0"/>
              <a:t>Any additional bonds entering the market can be priced based on the values of </a:t>
            </a:r>
            <a:r>
              <a:rPr lang="en-US" b="1" dirty="0"/>
              <a:t>d</a:t>
            </a:r>
            <a:r>
              <a:rPr lang="en-US" dirty="0"/>
              <a:t>. The financial interpretation of there existing T linearly independent cash flow vectors for T time periods is that the market satisfies the important requirement that bond markets be complete. If we were unable to find bonds that produced a set of </a:t>
            </a:r>
            <a:r>
              <a:rPr lang="en-US" i="1" dirty="0"/>
              <a:t>T</a:t>
            </a:r>
            <a:r>
              <a:rPr lang="en-US" dirty="0"/>
              <a:t> linearly independent cash flows, there would be insufficient information in the bond market in order to uniquely determine the discount functions, and hence the interest rates. Such markets are said to be incomplete.</a:t>
            </a:r>
          </a:p>
          <a:p>
            <a:endParaRPr lang="en-US" dirty="0"/>
          </a:p>
        </p:txBody>
      </p:sp>
    </p:spTree>
    <p:extLst>
      <p:ext uri="{BB962C8B-B14F-4D97-AF65-F5344CB8AC3E}">
        <p14:creationId xmlns:p14="http://schemas.microsoft.com/office/powerpoint/2010/main" xmlns="" val="3873588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smtClean="0"/>
                  <a:t>Find the 1 and 2 year spot rates based upon the following information. Bond A is a 2-year, 3% coupon, $2000 face value bond that currently sells for $2006. </a:t>
                </a:r>
                <a:r>
                  <a:rPr lang="en-US" dirty="0"/>
                  <a:t>Bond B is a 2-year, 4% coupon, $1500 face value bond that currently sells for $1541.</a:t>
                </a:r>
              </a:p>
              <a:p>
                <a:pPr marL="0" indent="0">
                  <a:buNone/>
                </a:pPr>
                <a:r>
                  <a:rPr lang="en-US" dirty="0"/>
                  <a:t>The cash flow of the two bonds can be represented by the following matrix equation:</a:t>
                </a:r>
              </a:p>
              <a:p>
                <a:pPr marL="0" indent="0" algn="ctr">
                  <a:buNone/>
                </a:pPr>
                <a:r>
                  <a:rPr lang="en-US" dirty="0"/>
                  <a:t>   </a:t>
                </a:r>
                <a:r>
                  <a:rPr lang="en-US" dirty="0" smtClean="0"/>
                  <a:t>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a:rPr>
                                <m:t>2</m:t>
                              </m:r>
                              <m:r>
                                <a:rPr lang="en-US" i="1">
                                  <a:latin typeface="Cambria Math"/>
                                </a:rPr>
                                <m:t>006</m:t>
                              </m:r>
                            </m:e>
                          </m:mr>
                          <m:mr>
                            <m:e>
                              <m:r>
                                <a:rPr lang="en-US" i="1">
                                  <a:latin typeface="Cambria Math"/>
                                </a:rPr>
                                <m:t>1541</m:t>
                              </m:r>
                            </m:e>
                          </m:mr>
                        </m:m>
                      </m:e>
                    </m:d>
                    <m:r>
                      <a:rPr lang="en-US" i="1">
                        <a:latin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a:rPr>
                                <m:t>6</m:t>
                              </m:r>
                              <m:r>
                                <a:rPr lang="en-US" i="1">
                                  <a:latin typeface="Cambria Math"/>
                                </a:rPr>
                                <m:t>0</m:t>
                              </m:r>
                            </m:e>
                            <m:e>
                              <m:r>
                                <a:rPr lang="en-US" i="1">
                                  <a:latin typeface="Cambria Math"/>
                                </a:rPr>
                                <m:t>2060</m:t>
                              </m:r>
                            </m:e>
                          </m:mr>
                          <m:mr>
                            <m:e>
                              <m:r>
                                <a:rPr lang="en-US" i="1">
                                  <a:latin typeface="Cambria Math"/>
                                </a:rPr>
                                <m:t>60</m:t>
                              </m:r>
                            </m:e>
                            <m:e>
                              <m:r>
                                <a:rPr lang="en-US" i="1">
                                  <a:latin typeface="Cambria Math"/>
                                </a:rPr>
                                <m:t>1560</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𝑑</m:t>
                                  </m:r>
                                </m:e>
                                <m:sub>
                                  <m:r>
                                    <a:rPr lang="en-US" i="1">
                                      <a:latin typeface="Cambria Math"/>
                                    </a:rPr>
                                    <m:t>1</m:t>
                                  </m:r>
                                </m:sub>
                              </m:sSub>
                            </m:e>
                          </m:mr>
                          <m:mr>
                            <m:e>
                              <m:sSub>
                                <m:sSubPr>
                                  <m:ctrlPr>
                                    <a:rPr lang="en-US" i="1">
                                      <a:latin typeface="Cambria Math" panose="02040503050406030204" pitchFamily="18" charset="0"/>
                                    </a:rPr>
                                  </m:ctrlPr>
                                </m:sSubPr>
                                <m:e>
                                  <m:r>
                                    <a:rPr lang="en-US" i="1">
                                      <a:latin typeface="Cambria Math"/>
                                    </a:rPr>
                                    <m:t>𝑑</m:t>
                                  </m:r>
                                </m:e>
                                <m:sub>
                                  <m:r>
                                    <a:rPr lang="en-US" i="1">
                                      <a:latin typeface="Cambria Math"/>
                                    </a:rPr>
                                    <m:t>2</m:t>
                                  </m:r>
                                </m:sub>
                              </m:sSub>
                            </m:e>
                          </m:mr>
                        </m:m>
                      </m:e>
                    </m:d>
                  </m:oMath>
                </a14:m>
                <a:endParaRPr lang="en-US" dirty="0"/>
              </a:p>
              <a:p>
                <a:pPr marL="0" indent="0">
                  <a:buNone/>
                </a:pPr>
                <a:r>
                  <a:rPr lang="en-US" dirty="0"/>
                  <a:t>        </a:t>
                </a:r>
                <a:r>
                  <a:rPr lang="en-US" dirty="0" smtClean="0"/>
                  <a:t>					</a:t>
                </a:r>
                <a14:m>
                  <m:oMath xmlns:m="http://schemas.openxmlformats.org/officeDocument/2006/math">
                    <m:r>
                      <a:rPr lang="en-US" b="0" i="0" smtClean="0">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a:rPr>
                          <m:t>𝐛</m:t>
                        </m:r>
                      </m:e>
                      <m:sub>
                        <m:r>
                          <a:rPr lang="en-US" b="1" i="1">
                            <a:latin typeface="Cambria Math"/>
                          </a:rPr>
                          <m:t>𝟎</m:t>
                        </m:r>
                      </m:sub>
                    </m:sSub>
                    <m:r>
                      <a:rPr lang="en-US">
                        <a:latin typeface="Cambria Math"/>
                      </a:rPr>
                      <m:t>  =         </m:t>
                    </m:r>
                    <m:r>
                      <a:rPr lang="en-US" b="1" i="1">
                        <a:latin typeface="Cambria Math"/>
                      </a:rPr>
                      <m:t>𝐂𝐅</m:t>
                    </m:r>
                    <m:r>
                      <a:rPr lang="en-US">
                        <a:latin typeface="Cambria Math"/>
                      </a:rPr>
                      <m:t>       × </m:t>
                    </m:r>
                    <m:r>
                      <a:rPr lang="en-US" b="1" i="1">
                        <a:latin typeface="Cambria Math"/>
                      </a:rPr>
                      <m:t>𝐝</m:t>
                    </m:r>
                  </m:oMath>
                </a14:m>
                <a:endParaRPr lang="en-US" dirty="0"/>
              </a:p>
              <a:p>
                <a:pPr marL="0" indent="0">
                  <a:buNone/>
                </a:pPr>
                <a:endParaRPr lang="en-US" dirty="0"/>
              </a:p>
              <a:p>
                <a:pPr marL="0"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667"/>
                </a:stretch>
              </a:blipFill>
            </p:spPr>
            <p:txBody>
              <a:bodyPr/>
              <a:lstStyle/>
              <a:p>
                <a:r>
                  <a:rPr lang="en-US">
                    <a:noFill/>
                  </a:rPr>
                  <a:t> </a:t>
                </a:r>
              </a:p>
            </p:txBody>
          </p:sp>
        </mc:Fallback>
      </mc:AlternateContent>
    </p:spTree>
    <p:extLst>
      <p:ext uri="{BB962C8B-B14F-4D97-AF65-F5344CB8AC3E}">
        <p14:creationId xmlns:p14="http://schemas.microsoft.com/office/powerpoint/2010/main" xmlns="" val="4108631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Illustration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t>The solution for the discount vector is:</a:t>
                </a:r>
              </a:p>
              <a:p>
                <a:pPr marL="0" indent="0">
                  <a:buNone/>
                </a:pPr>
                <a:endParaRPr lang="en-US" dirty="0"/>
              </a:p>
              <a:p>
                <a:pPr marL="0" indent="0">
                  <a:buNone/>
                </a:pPr>
                <a:r>
                  <a:rPr lang="en-US" dirty="0"/>
                  <a:t>    </a:t>
                </a:r>
                <a:r>
                  <a:rPr lang="en-US" dirty="0" smtClean="0"/>
                  <a:t>  </a:t>
                </a:r>
                <a14:m>
                  <m:oMath xmlns:m="http://schemas.openxmlformats.org/officeDocument/2006/math">
                    <m:r>
                      <a:rPr lang="en-US" b="1" i="1">
                        <a:latin typeface="Cambria Math"/>
                      </a:rPr>
                      <m:t>𝒅</m:t>
                    </m:r>
                    <m:r>
                      <a:rPr lang="en-US" i="1">
                        <a:latin typeface="Cambria Math"/>
                      </a:rPr>
                      <m:t>=</m:t>
                    </m:r>
                    <m:sSup>
                      <m:sSupPr>
                        <m:ctrlPr>
                          <a:rPr lang="en-US" i="1">
                            <a:latin typeface="Cambria Math" panose="02040503050406030204" pitchFamily="18" charset="0"/>
                          </a:rPr>
                        </m:ctrlPr>
                      </m:sSupPr>
                      <m:e>
                        <m:r>
                          <a:rPr lang="en-US" b="1" i="1">
                            <a:latin typeface="Cambria Math"/>
                          </a:rPr>
                          <m:t>𝑪𝑭</m:t>
                        </m:r>
                      </m:e>
                      <m:sup>
                        <m:r>
                          <a:rPr lang="en-US" i="1">
                            <a:latin typeface="Cambria Math"/>
                          </a:rPr>
                          <m:t>−1</m:t>
                        </m:r>
                      </m:sup>
                    </m:sSup>
                    <m:r>
                      <a:rPr lang="en-US" i="1">
                        <a:latin typeface="Cambria Math"/>
                        <a:ea typeface="Cambria Math"/>
                      </a:rPr>
                      <m:t>×</m:t>
                    </m:r>
                    <m:sSub>
                      <m:sSubPr>
                        <m:ctrlPr>
                          <a:rPr lang="en-US" b="1" i="1">
                            <a:latin typeface="Cambria Math" panose="02040503050406030204" pitchFamily="18" charset="0"/>
                            <a:ea typeface="Cambria Math"/>
                          </a:rPr>
                        </m:ctrlPr>
                      </m:sSubPr>
                      <m:e>
                        <m:r>
                          <a:rPr lang="en-US" b="1" i="1">
                            <a:latin typeface="Cambria Math"/>
                            <a:ea typeface="Cambria Math"/>
                          </a:rPr>
                          <m:t>𝒃</m:t>
                        </m:r>
                      </m:e>
                      <m:sub>
                        <m:r>
                          <a:rPr lang="en-US" b="1" i="1">
                            <a:latin typeface="Cambria Math"/>
                            <a:ea typeface="Cambria Math"/>
                          </a:rPr>
                          <m:t>𝟎</m:t>
                        </m:r>
                      </m:sub>
                    </m:sSub>
                  </m:oMath>
                </a14:m>
                <a:endParaRPr lang="en-US" b="1" i="1" dirty="0">
                  <a:latin typeface="Cambria Math"/>
                  <a:ea typeface="Cambria Math"/>
                </a:endParaRPr>
              </a:p>
              <a:p>
                <a:pPr marL="0" indent="0">
                  <a:buNone/>
                </a:pPr>
                <a:r>
                  <a:rPr lang="en-US" dirty="0">
                    <a:ea typeface="Cambria Math"/>
                  </a:rPr>
                  <a:t>          =</a:t>
                </a:r>
                <a14:m>
                  <m:oMath xmlns:m="http://schemas.openxmlformats.org/officeDocument/2006/math">
                    <m:d>
                      <m:dPr>
                        <m:begChr m:val="["/>
                        <m:endChr m:val="]"/>
                        <m:ctrlPr>
                          <a:rPr lang="en-US" i="1">
                            <a:latin typeface="Cambria Math" panose="02040503050406030204" pitchFamily="18" charset="0"/>
                            <a:ea typeface="Cambria Math"/>
                          </a:rPr>
                        </m:ctrlPr>
                      </m:dPr>
                      <m:e>
                        <m:m>
                          <m:mPr>
                            <m:mcs>
                              <m:mc>
                                <m:mcPr>
                                  <m:count m:val="2"/>
                                  <m:mcJc m:val="center"/>
                                </m:mcPr>
                              </m:mc>
                            </m:mcs>
                            <m:ctrlPr>
                              <a:rPr lang="en-US" i="1">
                                <a:latin typeface="Cambria Math" panose="02040503050406030204" pitchFamily="18" charset="0"/>
                                <a:ea typeface="Cambria Math"/>
                              </a:rPr>
                            </m:ctrlPr>
                          </m:mPr>
                          <m:mr>
                            <m:e>
                              <m:r>
                                <m:rPr>
                                  <m:brk m:alnAt="7"/>
                                </m:rPr>
                                <a:rPr lang="en-US" i="1">
                                  <a:latin typeface="Cambria Math"/>
                                  <a:ea typeface="Cambria Math"/>
                                </a:rPr>
                                <m:t>−</m:t>
                              </m:r>
                              <m:r>
                                <a:rPr lang="en-US" i="1">
                                  <a:latin typeface="Cambria Math"/>
                                  <a:ea typeface="Cambria Math"/>
                                </a:rPr>
                                <m:t>.052</m:t>
                              </m:r>
                            </m:e>
                            <m:e>
                              <m:r>
                                <a:rPr lang="en-US" i="1">
                                  <a:latin typeface="Cambria Math"/>
                                  <a:ea typeface="Cambria Math"/>
                                </a:rPr>
                                <m:t>.068667</m:t>
                              </m:r>
                            </m:e>
                          </m:mr>
                          <m:mr>
                            <m:e>
                              <m:r>
                                <a:rPr lang="en-US" i="1">
                                  <a:latin typeface="Cambria Math"/>
                                  <a:ea typeface="Cambria Math"/>
                                </a:rPr>
                                <m:t>.002</m:t>
                              </m:r>
                            </m:e>
                            <m:e>
                              <m:r>
                                <a:rPr lang="en-US" i="1">
                                  <a:latin typeface="Cambria Math"/>
                                  <a:ea typeface="Cambria Math"/>
                                </a:rPr>
                                <m:t>−.002</m:t>
                              </m:r>
                            </m:e>
                          </m:mr>
                        </m:m>
                      </m:e>
                    </m:d>
                    <m:r>
                      <a:rPr lang="en-US" i="1">
                        <a:latin typeface="Cambria Math"/>
                        <a:ea typeface="Cambria Math"/>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a:rPr>
                                <m:t>2</m:t>
                              </m:r>
                              <m:r>
                                <a:rPr lang="en-US" i="1">
                                  <a:latin typeface="Cambria Math"/>
                                </a:rPr>
                                <m:t>016</m:t>
                              </m:r>
                            </m:e>
                          </m:mr>
                          <m:mr>
                            <m:e>
                              <m:r>
                                <a:rPr lang="en-US" i="1">
                                  <a:latin typeface="Cambria Math"/>
                                </a:rPr>
                                <m:t>1541</m:t>
                              </m:r>
                            </m:e>
                          </m:mr>
                        </m:m>
                      </m:e>
                    </m:d>
                  </m:oMath>
                </a14:m>
                <a:r>
                  <a:rPr lang="en-US" dirty="0"/>
                  <a:t>=</a:t>
                </a:r>
                <a14:m>
                  <m:oMath xmlns:m="http://schemas.openxmlformats.org/officeDocument/2006/math">
                    <m:d>
                      <m:dPr>
                        <m:begChr m:val="["/>
                        <m:endChr m:val="]"/>
                        <m:ctrlPr>
                          <a:rPr lang="en-US" i="1" dirty="0">
                            <a:latin typeface="Cambria Math" panose="02040503050406030204" pitchFamily="18" charset="0"/>
                          </a:rPr>
                        </m:ctrlPr>
                      </m:dPr>
                      <m:e>
                        <m:m>
                          <m:mPr>
                            <m:mcs>
                              <m:mc>
                                <m:mcPr>
                                  <m:count m:val="1"/>
                                  <m:mcJc m:val="center"/>
                                </m:mcPr>
                              </m:mc>
                            </m:mcs>
                            <m:ctrlPr>
                              <a:rPr lang="en-US" i="1" dirty="0">
                                <a:latin typeface="Cambria Math" panose="02040503050406030204" pitchFamily="18" charset="0"/>
                              </a:rPr>
                            </m:ctrlPr>
                          </m:mPr>
                          <m:mr>
                            <m:e>
                              <m:r>
                                <m:rPr>
                                  <m:brk m:alnAt="7"/>
                                </m:rPr>
                                <a:rPr lang="en-US" i="1" dirty="0">
                                  <a:latin typeface="Cambria Math"/>
                                </a:rPr>
                                <m:t>.</m:t>
                              </m:r>
                              <m:r>
                                <a:rPr lang="en-US" i="1" dirty="0">
                                  <a:latin typeface="Cambria Math"/>
                                </a:rPr>
                                <m:t>98333</m:t>
                              </m:r>
                            </m:e>
                          </m:mr>
                          <m:mr>
                            <m:e>
                              <m:r>
                                <a:rPr lang="en-US" i="1" dirty="0">
                                  <a:latin typeface="Cambria Math"/>
                                </a:rPr>
                                <m:t>.95</m:t>
                              </m:r>
                            </m:e>
                          </m:mr>
                        </m:m>
                      </m:e>
                    </m:d>
                  </m:oMath>
                </a14:m>
                <a:r>
                  <a:rPr lang="en-US" dirty="0"/>
                  <a:t>.</a:t>
                </a:r>
              </a:p>
              <a:p>
                <a:pPr marL="0" indent="0">
                  <a:buNone/>
                </a:pPr>
                <a:endParaRPr lang="en-US" dirty="0"/>
              </a:p>
              <a:p>
                <a:pPr marL="0" indent="0">
                  <a:buNone/>
                </a:pPr>
                <a:r>
                  <a:rPr lang="en-US" dirty="0"/>
                  <a:t>      The spot rates are: </a:t>
                </a:r>
                <a14:m>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rPr>
                          <m:t>0,1</m:t>
                        </m:r>
                      </m:sub>
                    </m:sSub>
                    <m:r>
                      <a:rPr lang="en-US" i="1">
                        <a:latin typeface="Cambria Math"/>
                      </a:rPr>
                      <m:t>=(</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a:rPr>
                              <m:t>𝑑</m:t>
                            </m:r>
                          </m:e>
                          <m:sub>
                            <m:r>
                              <a:rPr lang="en-US" i="1">
                                <a:latin typeface="Cambria Math"/>
                              </a:rPr>
                              <m:t>1</m:t>
                            </m:r>
                          </m:sub>
                        </m:sSub>
                        <m:r>
                          <a:rPr lang="en-US" i="1">
                            <a:latin typeface="Cambria Math"/>
                          </a:rPr>
                          <m:t>)</m:t>
                        </m:r>
                      </m:e>
                      <m:sup>
                        <m:r>
                          <a:rPr lang="en-US" i="1">
                            <a:latin typeface="Cambria Math"/>
                          </a:rPr>
                          <m:t>−1</m:t>
                        </m:r>
                      </m:sup>
                    </m:sSup>
                    <m:r>
                      <a:rPr lang="en-US" i="1">
                        <a:latin typeface="Cambria Math"/>
                      </a:rPr>
                      <m:t>−1=</m:t>
                    </m:r>
                    <m:sSup>
                      <m:sSupPr>
                        <m:ctrlPr>
                          <a:rPr lang="en-US" i="1">
                            <a:latin typeface="Cambria Math" panose="02040503050406030204" pitchFamily="18" charset="0"/>
                          </a:rPr>
                        </m:ctrlPr>
                      </m:sSupPr>
                      <m:e>
                        <m:r>
                          <a:rPr lang="en-US" i="1">
                            <a:latin typeface="Cambria Math"/>
                          </a:rPr>
                          <m:t>.98333</m:t>
                        </m:r>
                      </m:e>
                      <m:sup>
                        <m:r>
                          <a:rPr lang="en-US" i="1">
                            <a:latin typeface="Cambria Math"/>
                          </a:rPr>
                          <m:t>−1</m:t>
                        </m:r>
                      </m:sup>
                    </m:sSup>
                    <m:r>
                      <a:rPr lang="en-US" i="1">
                        <a:latin typeface="Cambria Math"/>
                      </a:rPr>
                      <m:t>−1=.017</m:t>
                    </m:r>
                  </m:oMath>
                </a14:m>
                <a:endParaRPr lang="en-US" dirty="0"/>
              </a:p>
              <a:p>
                <a:pPr marL="0" indent="0">
                  <a:buNone/>
                </a:pPr>
                <a:r>
                  <a:rPr lang="en-US" dirty="0"/>
                  <a:t>      and</a:t>
                </a:r>
                <a14:m>
                  <m:oMath xmlns:m="http://schemas.openxmlformats.org/officeDocument/2006/math">
                    <m:sSub>
                      <m:sSubPr>
                        <m:ctrlPr>
                          <a:rPr lang="en-US" i="1">
                            <a:latin typeface="Cambria Math" panose="02040503050406030204" pitchFamily="18" charset="0"/>
                          </a:rPr>
                        </m:ctrlPr>
                      </m:sSubPr>
                      <m:e>
                        <m:r>
                          <a:rPr lang="en-US" i="1">
                            <a:latin typeface="Cambria Math"/>
                          </a:rPr>
                          <m:t> </m:t>
                        </m:r>
                        <m:r>
                          <a:rPr lang="en-US" i="1">
                            <a:latin typeface="Cambria Math"/>
                          </a:rPr>
                          <m:t>𝑟</m:t>
                        </m:r>
                      </m:e>
                      <m:sub>
                        <m:r>
                          <a:rPr lang="en-US" i="1">
                            <a:latin typeface="Cambria Math"/>
                          </a:rPr>
                          <m:t>0,2</m:t>
                        </m:r>
                      </m:sub>
                    </m:sSub>
                    <m:r>
                      <a:rPr lang="en-US" i="1">
                        <a:latin typeface="Cambria Math"/>
                      </a:rPr>
                      <m:t>=(</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a:rPr>
                              <m:t>𝑑</m:t>
                            </m:r>
                          </m:e>
                          <m:sub>
                            <m:r>
                              <a:rPr lang="en-US" i="1">
                                <a:latin typeface="Cambria Math"/>
                              </a:rPr>
                              <m:t>2</m:t>
                            </m:r>
                          </m:sub>
                        </m:sSub>
                        <m:r>
                          <a:rPr lang="en-US" i="1">
                            <a:latin typeface="Cambria Math"/>
                          </a:rPr>
                          <m:t>)</m:t>
                        </m:r>
                      </m:e>
                      <m:sup>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sup>
                    </m:sSup>
                    <m:r>
                      <a:rPr lang="en-US" i="1">
                        <a:latin typeface="Cambria Math"/>
                      </a:rPr>
                      <m:t>−1=</m:t>
                    </m:r>
                    <m:sSup>
                      <m:sSupPr>
                        <m:ctrlPr>
                          <a:rPr lang="en-US" i="1">
                            <a:latin typeface="Cambria Math" panose="02040503050406030204" pitchFamily="18" charset="0"/>
                          </a:rPr>
                        </m:ctrlPr>
                      </m:sSupPr>
                      <m:e>
                        <m:r>
                          <a:rPr lang="en-US" i="1">
                            <a:latin typeface="Cambria Math"/>
                          </a:rPr>
                          <m:t>.95</m:t>
                        </m:r>
                      </m:e>
                      <m:sup>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sup>
                    </m:sSup>
                    <m:r>
                      <a:rPr lang="en-US" i="1">
                        <a:latin typeface="Cambria Math"/>
                      </a:rPr>
                      <m:t>−1=.026.</m:t>
                    </m:r>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383863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Arbitrage</a:t>
            </a:r>
          </a:p>
        </p:txBody>
      </p:sp>
      <p:sp>
        <p:nvSpPr>
          <p:cNvPr id="3" name="Content Placeholder 2"/>
          <p:cNvSpPr>
            <a:spLocks noGrp="1"/>
          </p:cNvSpPr>
          <p:nvPr>
            <p:ph sz="quarter" idx="1"/>
          </p:nvPr>
        </p:nvSpPr>
        <p:spPr>
          <a:xfrm>
            <a:off x="402336" y="1527047"/>
            <a:ext cx="11460150" cy="4816087"/>
          </a:xfrm>
        </p:spPr>
        <p:txBody>
          <a:bodyPr>
            <a:normAutofit fontScale="92500" lnSpcReduction="10000"/>
          </a:bodyPr>
          <a:lstStyle/>
          <a:p>
            <a:r>
              <a:rPr lang="en-US" sz="2900" dirty="0"/>
              <a:t>The key components of arbitrage are that: </a:t>
            </a:r>
          </a:p>
          <a:p>
            <a:pPr marL="0" lvl="0" indent="0">
              <a:buNone/>
            </a:pPr>
            <a:r>
              <a:rPr lang="en-US" sz="2500" dirty="0"/>
              <a:t>      </a:t>
            </a:r>
            <a:r>
              <a:rPr lang="en-US" sz="2500" i="1" dirty="0"/>
              <a:t>1.) Arbitrage is riskless</a:t>
            </a:r>
            <a:r>
              <a:rPr lang="en-US" sz="2500" i="1" dirty="0" smtClean="0"/>
              <a:t>.  </a:t>
            </a:r>
            <a:r>
              <a:rPr lang="en-US" sz="2500" i="1" dirty="0"/>
              <a:t>All cash flows, including transactions prices </a:t>
            </a:r>
            <a:r>
              <a:rPr lang="en-US" sz="2500" i="1" dirty="0" smtClean="0"/>
              <a:t>in </a:t>
            </a:r>
            <a:r>
              <a:rPr lang="en-US" sz="2500" i="1" dirty="0"/>
              <a:t>the market </a:t>
            </a:r>
            <a:r>
              <a:rPr lang="en-US" sz="2500" i="1" dirty="0" smtClean="0"/>
              <a:t>	are </a:t>
            </a:r>
            <a:r>
              <a:rPr lang="en-US" sz="2500" i="1" dirty="0"/>
              <a:t>known.</a:t>
            </a:r>
          </a:p>
          <a:p>
            <a:pPr marL="0" lvl="0" indent="0">
              <a:buNone/>
            </a:pPr>
            <a:r>
              <a:rPr lang="en-US" sz="2500" i="1" dirty="0"/>
              <a:t>       2.) Arbitrage will never produce a negative cash flow in any time period or under </a:t>
            </a:r>
            <a:r>
              <a:rPr lang="en-US" sz="2500" i="1" dirty="0" smtClean="0"/>
              <a:t>	any </a:t>
            </a:r>
            <a:r>
              <a:rPr lang="en-US" sz="2500" i="1" dirty="0"/>
              <a:t>outcome. </a:t>
            </a:r>
          </a:p>
          <a:p>
            <a:r>
              <a:rPr lang="en-US" sz="2900" dirty="0"/>
              <a:t>An arbitrage opportunity fulfills the above conditions and produces at least one positive cash flow in at least one period and/or outcome. </a:t>
            </a:r>
          </a:p>
          <a:p>
            <a:r>
              <a:rPr lang="en-US" sz="2900" dirty="0"/>
              <a:t>In a perfect market, arbitrage opportunities do not exist since rational and greedy investors will never price securities such that they produce an arbitrage opportunity for a competitor at their own expense. No-arbitrage conditions are used to price securities relative to one another such that they do not produce such an arbitrage opportunity.</a:t>
            </a:r>
          </a:p>
          <a:p>
            <a:endParaRPr lang="en-US" dirty="0"/>
          </a:p>
        </p:txBody>
      </p:sp>
    </p:spTree>
    <p:extLst>
      <p:ext uri="{BB962C8B-B14F-4D97-AF65-F5344CB8AC3E}">
        <p14:creationId xmlns:p14="http://schemas.microsoft.com/office/powerpoint/2010/main" xmlns="" val="413401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No-Arbitrage Bond Markets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r>
                  <a:rPr lang="en-US" dirty="0"/>
                  <a:t>Consider a frictionless market comprised of </a:t>
                </a:r>
                <a:r>
                  <a:rPr lang="en-US" i="1" dirty="0"/>
                  <a:t>n</a:t>
                </a:r>
                <a:r>
                  <a:rPr lang="en-US" dirty="0"/>
                  <a:t> riskless securities </a:t>
                </a:r>
                <a:r>
                  <a:rPr lang="en-US" i="1" dirty="0" err="1"/>
                  <a:t>i</a:t>
                </a:r>
                <a:r>
                  <a:rPr lang="en-US" dirty="0"/>
                  <a:t> with payoffs </a:t>
                </a:r>
                <a:r>
                  <a:rPr lang="en-US" i="1" dirty="0" err="1"/>
                  <a:t>CF</a:t>
                </a:r>
                <a:r>
                  <a:rPr lang="en-US" i="1" baseline="-25000" dirty="0" err="1"/>
                  <a:t>i</a:t>
                </a:r>
                <a:r>
                  <a:rPr lang="en-US" baseline="-25000" dirty="0" err="1"/>
                  <a:t>,</a:t>
                </a:r>
                <a:r>
                  <a:rPr lang="en-US" i="1" baseline="-25000" dirty="0" err="1"/>
                  <a:t>t</a:t>
                </a:r>
                <a:r>
                  <a:rPr lang="en-US" dirty="0"/>
                  <a:t> over </a:t>
                </a:r>
                <a:r>
                  <a:rPr lang="en-US" i="1" dirty="0"/>
                  <a:t>T</a:t>
                </a:r>
                <a:r>
                  <a:rPr lang="en-US" dirty="0"/>
                  <a:t>+1 periods </a:t>
                </a:r>
                <a:r>
                  <a:rPr lang="en-US" i="1" dirty="0"/>
                  <a:t>t</a:t>
                </a:r>
                <a:r>
                  <a:rPr lang="en-US" dirty="0"/>
                  <a:t>, including time </a:t>
                </a:r>
                <a:r>
                  <a:rPr lang="en-US" i="1" dirty="0"/>
                  <a:t>t</a:t>
                </a:r>
                <a:r>
                  <a:rPr lang="en-US" dirty="0"/>
                  <a:t> = 0, (when investment transactions take place). </a:t>
                </a:r>
                <a:r>
                  <a:rPr lang="en-US" i="1" dirty="0"/>
                  <a:t>CF</a:t>
                </a:r>
                <a:r>
                  <a:rPr lang="en-US" i="1" baseline="-25000" dirty="0"/>
                  <a:t>i</a:t>
                </a:r>
                <a:r>
                  <a:rPr lang="en-US" baseline="-25000" dirty="0"/>
                  <a:t>,0</a:t>
                </a:r>
                <a:r>
                  <a:rPr lang="en-US" dirty="0"/>
                  <a:t> might be taken to be the initial transactions price (purchase or sale price) for security </a:t>
                </a:r>
                <a:r>
                  <a:rPr lang="en-US" i="1" dirty="0" err="1"/>
                  <a:t>i</a:t>
                </a:r>
                <a:r>
                  <a:rPr lang="en-US" dirty="0"/>
                  <a:t>, which would be a negative value in the event of a purchase. The matrix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𝐂𝐅</m:t>
                        </m:r>
                      </m:e>
                    </m:acc>
                  </m:oMath>
                </a14:m>
                <a:r>
                  <a:rPr lang="en-US" dirty="0"/>
                  <a:t> is defined to the matrix of cash flows from time 0 to time </a:t>
                </a:r>
                <a:r>
                  <a:rPr lang="en-US" i="1" dirty="0"/>
                  <a:t>T</a:t>
                </a:r>
                <a:r>
                  <a:rPr lang="en-US" dirty="0"/>
                  <a:t> for </a:t>
                </a:r>
                <a:r>
                  <a:rPr lang="en-US" i="1" dirty="0"/>
                  <a:t>n </a:t>
                </a:r>
                <a:r>
                  <a:rPr lang="en-US" dirty="0"/>
                  <a:t>securities (where </a:t>
                </a:r>
                <a:r>
                  <a:rPr lang="en-US" i="1" dirty="0"/>
                  <a:t>n </a:t>
                </a:r>
                <a:r>
                  <a:rPr lang="en-US" dirty="0"/>
                  <a:t>might equal or exceed</a:t>
                </a:r>
                <a:r>
                  <a:rPr lang="en-US" i="1" dirty="0"/>
                  <a:t> T</a:t>
                </a:r>
                <a:r>
                  <a:rPr lang="en-US" dirty="0"/>
                  <a:t>) with payoffs </a:t>
                </a:r>
                <a:r>
                  <a:rPr lang="en-US" i="1" dirty="0" err="1"/>
                  <a:t>CF</a:t>
                </a:r>
                <a:r>
                  <a:rPr lang="en-US" i="1" baseline="-25000" dirty="0" err="1"/>
                  <a:t>i,t</a:t>
                </a:r>
                <a:r>
                  <a:rPr lang="en-US" dirty="0"/>
                  <a:t>. Thus, the left column of matrix </a:t>
                </a:r>
                <a14:m>
                  <m:oMath xmlns:m="http://schemas.openxmlformats.org/officeDocument/2006/math">
                    <m:acc>
                      <m:accPr>
                        <m:chr m:val="̂"/>
                        <m:ctrlPr>
                          <a:rPr lang="en-US" i="1">
                            <a:latin typeface="Cambria Math" panose="02040503050406030204" pitchFamily="18" charset="0"/>
                          </a:rPr>
                        </m:ctrlPr>
                      </m:accPr>
                      <m:e>
                        <m:r>
                          <a:rPr lang="en-US" b="1" i="1">
                            <a:latin typeface="Cambria Math" panose="02040503050406030204" pitchFamily="18" charset="0"/>
                          </a:rPr>
                          <m:t>𝐂𝐅</m:t>
                        </m:r>
                      </m:e>
                    </m:acc>
                  </m:oMath>
                </a14:m>
                <a:r>
                  <a:rPr lang="en-US" dirty="0"/>
                  <a:t> below represents the current transactions prices </a:t>
                </a:r>
                <a:r>
                  <a:rPr lang="en-US" i="1" dirty="0"/>
                  <a:t>CF</a:t>
                </a:r>
                <a:r>
                  <a:rPr lang="en-US" i="1" baseline="-25000" dirty="0"/>
                  <a:t>i</a:t>
                </a:r>
                <a:r>
                  <a:rPr lang="en-US" baseline="-25000" dirty="0"/>
                  <a:t>,0</a:t>
                </a:r>
                <a:r>
                  <a:rPr lang="en-US" dirty="0"/>
                  <a:t> (</a:t>
                </a:r>
                <a:r>
                  <a:rPr lang="en-US" i="1" dirty="0"/>
                  <a:t>-B</a:t>
                </a:r>
                <a:r>
                  <a:rPr lang="en-US" i="1" baseline="-25000" dirty="0"/>
                  <a:t>i</a:t>
                </a:r>
                <a:r>
                  <a:rPr lang="en-US" baseline="-25000" dirty="0"/>
                  <a:t>,0</a:t>
                </a:r>
                <a:r>
                  <a:rPr lang="en-US" dirty="0"/>
                  <a:t> for purchase or </a:t>
                </a:r>
                <a:r>
                  <a:rPr lang="en-US" i="1" dirty="0"/>
                  <a:t>B</a:t>
                </a:r>
                <a:r>
                  <a:rPr lang="en-US" i="1" baseline="-25000" dirty="0"/>
                  <a:t>i</a:t>
                </a:r>
                <a:r>
                  <a:rPr lang="en-US" baseline="-25000" dirty="0"/>
                  <a:t>,0</a:t>
                </a:r>
                <a:r>
                  <a:rPr lang="en-US" dirty="0"/>
                  <a:t> for sale) for the </a:t>
                </a:r>
                <a:r>
                  <a:rPr lang="en-US" i="1" dirty="0"/>
                  <a:t>n</a:t>
                </a:r>
                <a:r>
                  <a:rPr lang="en-US" dirty="0"/>
                  <a:t> securities</a:t>
                </a:r>
                <a:r>
                  <a:rPr lang="en-US"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344"/>
                </a:stretch>
              </a:blipFill>
            </p:spPr>
            <p:txBody>
              <a:bodyPr/>
              <a:lstStyle/>
              <a:p>
                <a:r>
                  <a:rPr lang="en-US">
                    <a:noFill/>
                  </a:rPr>
                  <a:t> </a:t>
                </a:r>
              </a:p>
            </p:txBody>
          </p:sp>
        </mc:Fallback>
      </mc:AlternateContent>
    </p:spTree>
    <p:extLst>
      <p:ext uri="{BB962C8B-B14F-4D97-AF65-F5344CB8AC3E}">
        <p14:creationId xmlns:p14="http://schemas.microsoft.com/office/powerpoint/2010/main" xmlns="" val="3377520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No-Arbitrage Bond </a:t>
            </a:r>
            <a:r>
              <a:rPr lang="en-US" b="1" dirty="0" smtClean="0"/>
              <a:t>Markets </a:t>
            </a:r>
            <a:r>
              <a:rPr lang="en-US" sz="2500" b="1" dirty="0" smtClean="0"/>
              <a:t>(Continued)</a:t>
            </a:r>
            <a:endParaRPr lang="en-US" sz="2500"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750184"/>
              </a:xfrm>
            </p:spPr>
            <p:txBody>
              <a:bodyPr>
                <a:normAutofit fontScale="85000" lnSpcReduction="10000"/>
              </a:bodyPr>
              <a:lstStyle/>
              <a:p>
                <a:r>
                  <a:rPr lang="en-US" sz="2900" dirty="0"/>
                  <a:t>The first element in vector </a:t>
                </a:r>
                <a14:m>
                  <m:oMath xmlns:m="http://schemas.openxmlformats.org/officeDocument/2006/math">
                    <m:acc>
                      <m:accPr>
                        <m:chr m:val="̂"/>
                        <m:ctrlPr>
                          <a:rPr lang="en-US" sz="2900" i="1">
                            <a:latin typeface="Cambria Math" panose="02040503050406030204" pitchFamily="18" charset="0"/>
                          </a:rPr>
                        </m:ctrlPr>
                      </m:accPr>
                      <m:e>
                        <m:r>
                          <a:rPr lang="en-US" sz="2900" b="1" i="1">
                            <a:latin typeface="Cambria Math" panose="02040503050406030204" pitchFamily="18" charset="0"/>
                          </a:rPr>
                          <m:t>𝐝</m:t>
                        </m:r>
                      </m:e>
                    </m:acc>
                  </m:oMath>
                </a14:m>
                <a:r>
                  <a:rPr lang="en-US" sz="2900" dirty="0"/>
                  <a:t> is 1; the time zero cash flow is not discounted. The remaining elements in </a:t>
                </a:r>
                <a14:m>
                  <m:oMath xmlns:m="http://schemas.openxmlformats.org/officeDocument/2006/math">
                    <m:acc>
                      <m:accPr>
                        <m:chr m:val="̂"/>
                        <m:ctrlPr>
                          <a:rPr lang="en-US" sz="2900" i="1">
                            <a:latin typeface="Cambria Math" panose="02040503050406030204" pitchFamily="18" charset="0"/>
                          </a:rPr>
                        </m:ctrlPr>
                      </m:accPr>
                      <m:e>
                        <m:r>
                          <a:rPr lang="en-US" sz="2900" b="1" i="1">
                            <a:latin typeface="Cambria Math" panose="02040503050406030204" pitchFamily="18" charset="0"/>
                          </a:rPr>
                          <m:t>𝐝</m:t>
                        </m:r>
                      </m:e>
                    </m:acc>
                  </m:oMath>
                </a14:m>
                <a:r>
                  <a:rPr lang="en-US" sz="2900" dirty="0"/>
                  <a:t>: </a:t>
                </a:r>
                <a:r>
                  <a:rPr lang="en-US" sz="2900" i="1" dirty="0"/>
                  <a:t>d</a:t>
                </a:r>
                <a:r>
                  <a:rPr lang="en-US" sz="2900" i="1" baseline="-25000" dirty="0"/>
                  <a:t>1</a:t>
                </a:r>
                <a:r>
                  <a:rPr lang="en-US" sz="2900" i="1" dirty="0"/>
                  <a:t>, d</a:t>
                </a:r>
                <a:r>
                  <a:rPr lang="en-US" sz="2900" i="1" baseline="-25000" dirty="0"/>
                  <a:t>2</a:t>
                </a:r>
                <a:r>
                  <a:rPr lang="en-US" sz="2900" dirty="0"/>
                  <a:t>,…</a:t>
                </a:r>
                <a:r>
                  <a:rPr lang="en-US" sz="2900" i="1" dirty="0" err="1"/>
                  <a:t>d</a:t>
                </a:r>
                <a:r>
                  <a:rPr lang="en-US" sz="2900" i="1" baseline="-25000" dirty="0" err="1"/>
                  <a:t>T</a:t>
                </a:r>
                <a:r>
                  <a:rPr lang="en-US" sz="2900" dirty="0"/>
                  <a:t> are the discount functions that are obtained for </a:t>
                </a:r>
                <a:r>
                  <a:rPr lang="en-US" sz="2900" i="1" dirty="0"/>
                  <a:t>T </a:t>
                </a:r>
                <a:r>
                  <a:rPr lang="en-US" sz="2900" dirty="0"/>
                  <a:t>already priced bonds with linearly independent payoff vectors. </a:t>
                </a:r>
              </a:p>
              <a:p>
                <a:r>
                  <a:rPr lang="en-US" sz="2900" dirty="0"/>
                  <a:t>Let </a:t>
                </a:r>
                <a:r>
                  <a:rPr lang="en-US" sz="2900" dirty="0">
                    <a:sym typeface="Symbol" panose="05050102010706020507" pitchFamily="18" charset="2"/>
                  </a:rPr>
                  <a:t></a:t>
                </a:r>
                <a:r>
                  <a:rPr lang="en-US" sz="2900" i="1" baseline="-25000" dirty="0" err="1"/>
                  <a:t>i</a:t>
                </a:r>
                <a:r>
                  <a:rPr lang="en-US" sz="2900" dirty="0"/>
                  <a:t> represent the commitment made to a given investment </a:t>
                </a:r>
                <a:r>
                  <a:rPr lang="en-US" sz="2900" i="1" dirty="0" err="1"/>
                  <a:t>i</a:t>
                </a:r>
                <a:r>
                  <a:rPr lang="en-US" sz="2900" dirty="0"/>
                  <a:t>; that is, </a:t>
                </a:r>
                <a:r>
                  <a:rPr lang="en-US" sz="2900" dirty="0">
                    <a:sym typeface="Symbol" panose="05050102010706020507" pitchFamily="18" charset="2"/>
                  </a:rPr>
                  <a:t></a:t>
                </a:r>
                <a:r>
                  <a:rPr lang="en-US" sz="2900" i="1" baseline="-25000" dirty="0" err="1"/>
                  <a:t>i</a:t>
                </a:r>
                <a:r>
                  <a:rPr lang="en-US" sz="2900" dirty="0"/>
                  <a:t> is the number of units of a particular security holding. A no-arbitrage (arbitrage-free) market exists where for each and every possible portfolio strategy </a:t>
                </a:r>
                <a:r>
                  <a:rPr lang="el-GR" sz="2900" b="1" dirty="0"/>
                  <a:t>γ</a:t>
                </a:r>
                <a:r>
                  <a:rPr lang="en-US" sz="2900" b="1" dirty="0"/>
                  <a:t>:</a:t>
                </a:r>
              </a:p>
              <a:p>
                <a:pPr marL="0" indent="0" algn="ctr">
                  <a:buNone/>
                </a:pP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𝛾</m:t>
                                        </m:r>
                                      </m:e>
                                      <m:sub>
                                        <m:r>
                                          <a:rPr lang="en-US" i="1">
                                            <a:latin typeface="Cambria Math"/>
                                          </a:rPr>
                                          <m:t>1</m:t>
                                        </m:r>
                                      </m:sub>
                                    </m:sSub>
                                  </m:e>
                                  <m:e>
                                    <m:sSub>
                                      <m:sSubPr>
                                        <m:ctrlPr>
                                          <a:rPr lang="en-US" i="1">
                                            <a:latin typeface="Cambria Math" panose="02040503050406030204" pitchFamily="18" charset="0"/>
                                          </a:rPr>
                                        </m:ctrlPr>
                                      </m:sSubPr>
                                      <m:e>
                                        <m:r>
                                          <a:rPr lang="en-US" i="1">
                                            <a:latin typeface="Cambria Math"/>
                                          </a:rPr>
                                          <m:t>𝛾</m:t>
                                        </m:r>
                                      </m:e>
                                      <m:sub>
                                        <m:r>
                                          <a:rPr lang="en-US" i="1">
                                            <a:latin typeface="Cambria Math"/>
                                          </a:rPr>
                                          <m:t>2</m:t>
                                        </m:r>
                                      </m:sub>
                                    </m:sSub>
                                  </m:e>
                                </m:mr>
                              </m:m>
                            </m:e>
                            <m:e>
                              <m:m>
                                <m:mPr>
                                  <m:mcs>
                                    <m:mc>
                                      <m:mcPr>
                                        <m:count m:val="2"/>
                                        <m:mcJc m:val="center"/>
                                      </m:mcPr>
                                    </m:mc>
                                  </m:mcs>
                                  <m:ctrlPr>
                                    <a:rPr lang="en-US" i="1">
                                      <a:latin typeface="Cambria Math" panose="02040503050406030204" pitchFamily="18" charset="0"/>
                                    </a:rPr>
                                  </m:ctrlPr>
                                </m:mPr>
                                <m:mr>
                                  <m:e>
                                    <m:r>
                                      <a:rPr lang="en-US" i="1">
                                        <a:latin typeface="Cambria Math"/>
                                      </a:rPr>
                                      <m:t>⋯</m:t>
                                    </m:r>
                                  </m:e>
                                  <m:e>
                                    <m:sSub>
                                      <m:sSubPr>
                                        <m:ctrlPr>
                                          <a:rPr lang="en-US" i="1">
                                            <a:latin typeface="Cambria Math" panose="02040503050406030204" pitchFamily="18" charset="0"/>
                                          </a:rPr>
                                        </m:ctrlPr>
                                      </m:sSubPr>
                                      <m:e>
                                        <m:r>
                                          <a:rPr lang="en-US" i="1">
                                            <a:latin typeface="Cambria Math"/>
                                          </a:rPr>
                                          <m:t>𝛾</m:t>
                                        </m:r>
                                      </m:e>
                                      <m:sub>
                                        <m:r>
                                          <a:rPr lang="en-US" i="1">
                                            <a:latin typeface="Cambria Math"/>
                                          </a:rPr>
                                          <m:t>𝑛</m:t>
                                        </m:r>
                                      </m:sub>
                                    </m:sSub>
                                  </m:e>
                                </m:mr>
                              </m:m>
                            </m:e>
                          </m:mr>
                        </m:m>
                      </m:e>
                    </m:d>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𝐶𝐹</m:t>
                                        </m:r>
                                      </m:e>
                                      <m:sub>
                                        <m:r>
                                          <a:rPr lang="en-US" i="1">
                                            <a:latin typeface="Cambria Math"/>
                                          </a:rPr>
                                          <m:t>1,0</m:t>
                                        </m:r>
                                      </m:sub>
                                    </m:sSub>
                                  </m:e>
                                  <m:e>
                                    <m:sSub>
                                      <m:sSubPr>
                                        <m:ctrlPr>
                                          <a:rPr lang="en-US" i="1">
                                            <a:latin typeface="Cambria Math" panose="02040503050406030204" pitchFamily="18" charset="0"/>
                                          </a:rPr>
                                        </m:ctrlPr>
                                      </m:sSubPr>
                                      <m:e>
                                        <m:r>
                                          <a:rPr lang="en-US" i="1">
                                            <a:latin typeface="Cambria Math"/>
                                          </a:rPr>
                                          <m:t>𝐶𝐹</m:t>
                                        </m:r>
                                      </m:e>
                                      <m:sub>
                                        <m:r>
                                          <a:rPr lang="en-US" i="1">
                                            <a:latin typeface="Cambria Math"/>
                                          </a:rPr>
                                          <m:t>1,1</m:t>
                                        </m:r>
                                      </m:sub>
                                    </m:sSub>
                                  </m:e>
                                </m:mr>
                                <m:mr>
                                  <m:e>
                                    <m:sSub>
                                      <m:sSubPr>
                                        <m:ctrlPr>
                                          <a:rPr lang="en-US" i="1">
                                            <a:latin typeface="Cambria Math" panose="02040503050406030204" pitchFamily="18" charset="0"/>
                                          </a:rPr>
                                        </m:ctrlPr>
                                      </m:sSubPr>
                                      <m:e>
                                        <m:r>
                                          <a:rPr lang="en-US" i="1">
                                            <a:latin typeface="Cambria Math"/>
                                          </a:rPr>
                                          <m:t>𝐶𝐹</m:t>
                                        </m:r>
                                      </m:e>
                                      <m:sub>
                                        <m:r>
                                          <a:rPr lang="en-US" i="1">
                                            <a:latin typeface="Cambria Math"/>
                                          </a:rPr>
                                          <m:t>2,0</m:t>
                                        </m:r>
                                      </m:sub>
                                    </m:sSub>
                                  </m:e>
                                  <m:e>
                                    <m:sSub>
                                      <m:sSubPr>
                                        <m:ctrlPr>
                                          <a:rPr lang="en-US" i="1">
                                            <a:latin typeface="Cambria Math" panose="02040503050406030204" pitchFamily="18" charset="0"/>
                                          </a:rPr>
                                        </m:ctrlPr>
                                      </m:sSubPr>
                                      <m:e>
                                        <m:r>
                                          <a:rPr lang="en-US" i="1">
                                            <a:latin typeface="Cambria Math"/>
                                          </a:rPr>
                                          <m:t>𝐶𝐹</m:t>
                                        </m:r>
                                      </m:e>
                                      <m:sub>
                                        <m:r>
                                          <a:rPr lang="en-US" i="1">
                                            <a:latin typeface="Cambria Math"/>
                                          </a:rPr>
                                          <m:t>2,1</m:t>
                                        </m:r>
                                      </m:sub>
                                    </m:sSub>
                                  </m:e>
                                </m:mr>
                              </m:m>
                            </m:e>
                            <m:e>
                              <m:m>
                                <m:mPr>
                                  <m:mcs>
                                    <m:mc>
                                      <m:mcPr>
                                        <m:count m:val="2"/>
                                        <m:mcJc m:val="center"/>
                                      </m:mcPr>
                                    </m:mc>
                                  </m:mcs>
                                  <m:ctrlPr>
                                    <a:rPr lang="en-US" i="1">
                                      <a:latin typeface="Cambria Math" panose="02040503050406030204" pitchFamily="18" charset="0"/>
                                    </a:rPr>
                                  </m:ctrlPr>
                                </m:mPr>
                                <m:mr>
                                  <m:e>
                                    <m:r>
                                      <a:rPr lang="en-US" i="1">
                                        <a:latin typeface="Cambria Math"/>
                                      </a:rPr>
                                      <m:t>⋯</m:t>
                                    </m:r>
                                  </m:e>
                                  <m:e>
                                    <m:sSub>
                                      <m:sSubPr>
                                        <m:ctrlPr>
                                          <a:rPr lang="en-US" i="1">
                                            <a:latin typeface="Cambria Math" panose="02040503050406030204" pitchFamily="18" charset="0"/>
                                          </a:rPr>
                                        </m:ctrlPr>
                                      </m:sSubPr>
                                      <m:e>
                                        <m:r>
                                          <a:rPr lang="en-US" i="1">
                                            <a:latin typeface="Cambria Math"/>
                                          </a:rPr>
                                          <m:t>𝐶𝐹</m:t>
                                        </m:r>
                                      </m:e>
                                      <m:sub>
                                        <m:r>
                                          <a:rPr lang="en-US" i="1">
                                            <a:latin typeface="Cambria Math"/>
                                          </a:rPr>
                                          <m:t>1,</m:t>
                                        </m:r>
                                        <m:r>
                                          <a:rPr lang="en-US" i="1">
                                            <a:latin typeface="Cambria Math"/>
                                          </a:rPr>
                                          <m:t>𝑇</m:t>
                                        </m:r>
                                      </m:sub>
                                    </m:sSub>
                                  </m:e>
                                </m:mr>
                                <m:mr>
                                  <m:e>
                                    <m:r>
                                      <a:rPr lang="en-US" i="1">
                                        <a:latin typeface="Cambria Math"/>
                                      </a:rPr>
                                      <m:t>⋯</m:t>
                                    </m:r>
                                  </m:e>
                                  <m:e>
                                    <m:sSub>
                                      <m:sSubPr>
                                        <m:ctrlPr>
                                          <a:rPr lang="en-US" i="1">
                                            <a:latin typeface="Cambria Math" panose="02040503050406030204" pitchFamily="18" charset="0"/>
                                          </a:rPr>
                                        </m:ctrlPr>
                                      </m:sSubPr>
                                      <m:e>
                                        <m:r>
                                          <a:rPr lang="en-US" i="1">
                                            <a:latin typeface="Cambria Math"/>
                                          </a:rPr>
                                          <m:t>𝐶𝐹</m:t>
                                        </m:r>
                                      </m:e>
                                      <m:sub>
                                        <m:r>
                                          <a:rPr lang="en-US" i="1">
                                            <a:latin typeface="Cambria Math"/>
                                          </a:rPr>
                                          <m:t>2,</m:t>
                                        </m:r>
                                        <m:r>
                                          <a:rPr lang="en-US" i="1">
                                            <a:latin typeface="Cambria Math"/>
                                          </a:rPr>
                                          <m:t>𝑇</m:t>
                                        </m:r>
                                      </m:sub>
                                    </m:sSub>
                                  </m:e>
                                </m:mr>
                              </m:m>
                            </m:e>
                          </m:mr>
                          <m:mr>
                            <m:e>
                              <m:m>
                                <m:mPr>
                                  <m:mcs>
                                    <m:mc>
                                      <m:mcPr>
                                        <m:count m:val="2"/>
                                        <m:mcJc m:val="center"/>
                                      </m:mcPr>
                                    </m:mc>
                                  </m:mcs>
                                  <m:ctrlPr>
                                    <a:rPr lang="en-US" i="1">
                                      <a:latin typeface="Cambria Math" panose="02040503050406030204" pitchFamily="18" charset="0"/>
                                    </a:rPr>
                                  </m:ctrlPr>
                                </m:mPr>
                                <m:mr>
                                  <m:e>
                                    <m:r>
                                      <a:rPr lang="en-US" i="1">
                                        <a:latin typeface="Cambria Math"/>
                                      </a:rPr>
                                      <m:t>⋮</m:t>
                                    </m:r>
                                  </m:e>
                                  <m:e>
                                    <m:r>
                                      <a:rPr lang="en-US" i="1">
                                        <a:latin typeface="Cambria Math"/>
                                      </a:rPr>
                                      <m:t>⋮</m:t>
                                    </m:r>
                                  </m:e>
                                </m:mr>
                                <m:mr>
                                  <m:e>
                                    <m:sSub>
                                      <m:sSubPr>
                                        <m:ctrlPr>
                                          <a:rPr lang="en-US" i="1">
                                            <a:latin typeface="Cambria Math" panose="02040503050406030204" pitchFamily="18" charset="0"/>
                                          </a:rPr>
                                        </m:ctrlPr>
                                      </m:sSubPr>
                                      <m:e>
                                        <m:r>
                                          <a:rPr lang="en-US" i="1">
                                            <a:latin typeface="Cambria Math"/>
                                          </a:rPr>
                                          <m:t>𝐶𝐹</m:t>
                                        </m:r>
                                      </m:e>
                                      <m:sub>
                                        <m:r>
                                          <a:rPr lang="en-US" i="1">
                                            <a:latin typeface="Cambria Math"/>
                                          </a:rPr>
                                          <m:t>𝑛</m:t>
                                        </m:r>
                                        <m:r>
                                          <a:rPr lang="en-US" i="1">
                                            <a:latin typeface="Cambria Math"/>
                                          </a:rPr>
                                          <m:t>,0</m:t>
                                        </m:r>
                                      </m:sub>
                                    </m:sSub>
                                  </m:e>
                                  <m:e>
                                    <m:sSub>
                                      <m:sSubPr>
                                        <m:ctrlPr>
                                          <a:rPr lang="en-US" i="1">
                                            <a:latin typeface="Cambria Math" panose="02040503050406030204" pitchFamily="18" charset="0"/>
                                          </a:rPr>
                                        </m:ctrlPr>
                                      </m:sSubPr>
                                      <m:e>
                                        <m:r>
                                          <a:rPr lang="en-US" i="1">
                                            <a:latin typeface="Cambria Math"/>
                                          </a:rPr>
                                          <m:t>𝐶𝐹</m:t>
                                        </m:r>
                                      </m:e>
                                      <m:sub>
                                        <m:r>
                                          <a:rPr lang="en-US" i="1">
                                            <a:latin typeface="Cambria Math"/>
                                          </a:rPr>
                                          <m:t>𝑛</m:t>
                                        </m:r>
                                        <m:r>
                                          <a:rPr lang="en-US" i="1">
                                            <a:latin typeface="Cambria Math"/>
                                          </a:rPr>
                                          <m:t>,1</m:t>
                                        </m:r>
                                      </m:sub>
                                    </m:sSub>
                                  </m:e>
                                </m:mr>
                              </m:m>
                            </m:e>
                            <m:e>
                              <m:m>
                                <m:mPr>
                                  <m:mcs>
                                    <m:mc>
                                      <m:mcPr>
                                        <m:count m:val="2"/>
                                        <m:mcJc m:val="center"/>
                                      </m:mcPr>
                                    </m:mc>
                                  </m:mcs>
                                  <m:ctrlPr>
                                    <a:rPr lang="en-US" i="1">
                                      <a:latin typeface="Cambria Math" panose="02040503050406030204" pitchFamily="18" charset="0"/>
                                    </a:rPr>
                                  </m:ctrlPr>
                                </m:mPr>
                                <m:mr>
                                  <m:e>
                                    <m:r>
                                      <a:rPr lang="en-US" i="1">
                                        <a:latin typeface="Cambria Math"/>
                                      </a:rPr>
                                      <m:t>⋱</m:t>
                                    </m:r>
                                  </m:e>
                                  <m:e>
                                    <m:r>
                                      <a:rPr lang="en-US" i="1">
                                        <a:latin typeface="Cambria Math"/>
                                      </a:rPr>
                                      <m:t>⋮</m:t>
                                    </m:r>
                                  </m:e>
                                </m:mr>
                                <m:mr>
                                  <m:e>
                                    <m:r>
                                      <a:rPr lang="en-US" i="1">
                                        <a:latin typeface="Cambria Math"/>
                                      </a:rPr>
                                      <m:t>⋯</m:t>
                                    </m:r>
                                  </m:e>
                                  <m:e>
                                    <m:sSub>
                                      <m:sSubPr>
                                        <m:ctrlPr>
                                          <a:rPr lang="en-US" i="1">
                                            <a:latin typeface="Cambria Math" panose="02040503050406030204" pitchFamily="18" charset="0"/>
                                          </a:rPr>
                                        </m:ctrlPr>
                                      </m:sSubPr>
                                      <m:e>
                                        <m:r>
                                          <a:rPr lang="en-US" i="1">
                                            <a:latin typeface="Cambria Math"/>
                                          </a:rPr>
                                          <m:t>𝐶𝐹</m:t>
                                        </m:r>
                                      </m:e>
                                      <m:sub>
                                        <m:r>
                                          <a:rPr lang="en-US" i="1">
                                            <a:latin typeface="Cambria Math"/>
                                          </a:rPr>
                                          <m:t>𝑛</m:t>
                                        </m:r>
                                        <m:r>
                                          <a:rPr lang="en-US" i="1">
                                            <a:latin typeface="Cambria Math"/>
                                          </a:rPr>
                                          <m:t>,</m:t>
                                        </m:r>
                                        <m:r>
                                          <a:rPr lang="en-US" i="1">
                                            <a:latin typeface="Cambria Math"/>
                                          </a:rPr>
                                          <m:t>𝑇</m:t>
                                        </m:r>
                                      </m:sub>
                                    </m:sSub>
                                  </m:e>
                                </m:mr>
                              </m:m>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r>
                                            <a:rPr lang="en-US" i="1">
                                              <a:latin typeface="Cambria Math"/>
                                            </a:rPr>
                                            <m:t>1</m:t>
                                          </m:r>
                                        </m:e>
                                      </m:mr>
                                      <m:mr>
                                        <m:e>
                                          <m:sSub>
                                            <m:sSubPr>
                                              <m:ctrlPr>
                                                <a:rPr lang="en-US" i="1">
                                                  <a:latin typeface="Cambria Math" panose="02040503050406030204" pitchFamily="18" charset="0"/>
                                                </a:rPr>
                                              </m:ctrlPr>
                                            </m:sSubPr>
                                            <m:e>
                                              <m:r>
                                                <a:rPr lang="en-US" i="1">
                                                  <a:latin typeface="Cambria Math"/>
                                                </a:rPr>
                                                <m:t>𝑑</m:t>
                                              </m:r>
                                            </m:e>
                                            <m:sub>
                                              <m:r>
                                                <a:rPr lang="en-US" i="1">
                                                  <a:latin typeface="Cambria Math"/>
                                                </a:rPr>
                                                <m:t>1</m:t>
                                              </m:r>
                                            </m:sub>
                                          </m:sSub>
                                        </m:e>
                                      </m:mr>
                                    </m:m>
                                  </m:e>
                                </m:mr>
                                <m:mr>
                                  <m:e>
                                    <m:sSub>
                                      <m:sSubPr>
                                        <m:ctrlPr>
                                          <a:rPr lang="en-US" i="1">
                                            <a:latin typeface="Cambria Math" panose="02040503050406030204" pitchFamily="18" charset="0"/>
                                          </a:rPr>
                                        </m:ctrlPr>
                                      </m:sSubPr>
                                      <m:e>
                                        <m:r>
                                          <a:rPr lang="en-US" i="1">
                                            <a:latin typeface="Cambria Math"/>
                                          </a:rPr>
                                          <m:t>𝑑</m:t>
                                        </m:r>
                                      </m:e>
                                      <m:sub>
                                        <m:r>
                                          <a:rPr lang="en-US" i="1">
                                            <a:latin typeface="Cambria Math"/>
                                          </a:rPr>
                                          <m:t>2</m:t>
                                        </m:r>
                                      </m:sub>
                                    </m:sSub>
                                  </m:e>
                                </m:mr>
                              </m:m>
                            </m:e>
                          </m:mr>
                          <m:mr>
                            <m:e>
                              <m:m>
                                <m:mPr>
                                  <m:mcs>
                                    <m:mc>
                                      <m:mcPr>
                                        <m:count m:val="1"/>
                                        <m:mcJc m:val="center"/>
                                      </m:mcPr>
                                    </m:mc>
                                  </m:mcs>
                                  <m:ctrlPr>
                                    <a:rPr lang="en-US" i="1">
                                      <a:latin typeface="Cambria Math" panose="02040503050406030204" pitchFamily="18" charset="0"/>
                                    </a:rPr>
                                  </m:ctrlPr>
                                </m:mPr>
                                <m:mr>
                                  <m:e>
                                    <m:r>
                                      <a:rPr lang="en-US" i="1">
                                        <a:latin typeface="Cambria Math"/>
                                      </a:rPr>
                                      <m:t>⋮</m:t>
                                    </m:r>
                                  </m:e>
                                </m:mr>
                                <m:mr>
                                  <m:e>
                                    <m:sSub>
                                      <m:sSubPr>
                                        <m:ctrlPr>
                                          <a:rPr lang="en-US" i="1">
                                            <a:latin typeface="Cambria Math" panose="02040503050406030204" pitchFamily="18" charset="0"/>
                                          </a:rPr>
                                        </m:ctrlPr>
                                      </m:sSubPr>
                                      <m:e>
                                        <m:r>
                                          <a:rPr lang="en-US" i="1">
                                            <a:latin typeface="Cambria Math"/>
                                          </a:rPr>
                                          <m:t>𝑑</m:t>
                                        </m:r>
                                      </m:e>
                                      <m:sub>
                                        <m:r>
                                          <a:rPr lang="en-US" i="1">
                                            <a:latin typeface="Cambria Math"/>
                                          </a:rPr>
                                          <m:t>𝑇</m:t>
                                        </m:r>
                                      </m:sub>
                                    </m:sSub>
                                  </m:e>
                                </m:mr>
                              </m:m>
                            </m:e>
                          </m:mr>
                        </m:m>
                      </m:e>
                    </m:d>
                    <m:r>
                      <a:rPr lang="en-US" i="1">
                        <a:latin typeface="Cambria Math"/>
                      </a:rPr>
                      <m:t>=0</m:t>
                    </m:r>
                  </m:oMath>
                </a14:m>
                <a:r>
                  <a:rPr lang="en-US" b="1" dirty="0"/>
                  <a:t>    </a:t>
                </a:r>
                <a:r>
                  <a:rPr lang="en-US" dirty="0"/>
                  <a:t>	</a:t>
                </a:r>
              </a:p>
              <a:p>
                <a:pPr marL="0" indent="0" algn="ctr">
                  <a:buNone/>
                </a:pPr>
                <a:r>
                  <a:rPr lang="en-US" dirty="0"/>
                  <a:t>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𝜸</m:t>
                        </m:r>
                      </m:e>
                      <m:sup>
                        <m:r>
                          <a:rPr lang="en-US" b="1" i="1">
                            <a:latin typeface="Cambria Math" panose="02040503050406030204" pitchFamily="18" charset="0"/>
                          </a:rPr>
                          <m:t>𝑻</m:t>
                        </m:r>
                      </m:sup>
                    </m:sSup>
                  </m:oMath>
                </a14:m>
                <a:r>
                  <a:rPr lang="en-US" dirty="0"/>
                  <a:t>             ×                </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𝑪𝑭</m:t>
                        </m:r>
                      </m:e>
                    </m:acc>
                  </m:oMath>
                </a14:m>
                <a:r>
                  <a:rPr lang="en-US" b="1" dirty="0"/>
                  <a:t>	                 </a:t>
                </a:r>
                <a:r>
                  <a:rPr lang="en-US"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𝒅</m:t>
                        </m:r>
                      </m:e>
                    </m:acc>
                  </m:oMath>
                </a14:m>
                <a:r>
                  <a:rPr lang="en-US" b="1" dirty="0"/>
                  <a:t>    </a:t>
                </a:r>
                <a14:m>
                  <m:oMath xmlns:m="http://schemas.openxmlformats.org/officeDocument/2006/math">
                    <m:r>
                      <a:rPr lang="en-US" b="1" i="1">
                        <a:latin typeface="Cambria Math"/>
                      </a:rPr>
                      <m:t>=</m:t>
                    </m:r>
                    <m:r>
                      <a:rPr lang="en-US" i="1">
                        <a:latin typeface="Cambria Math"/>
                      </a:rPr>
                      <m:t>0</m:t>
                    </m:r>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50184"/>
              </a:xfrm>
              <a:blipFill rotWithShape="0">
                <a:blip r:embed="rId2" cstate="print"/>
                <a:stretch>
                  <a:fillRect l="-430" t="-1540" r="-1452"/>
                </a:stretch>
              </a:blipFill>
            </p:spPr>
            <p:txBody>
              <a:bodyPr/>
              <a:lstStyle/>
              <a:p>
                <a:r>
                  <a:rPr lang="en-US">
                    <a:noFill/>
                  </a:rPr>
                  <a:t> </a:t>
                </a:r>
              </a:p>
            </p:txBody>
          </p:sp>
        </mc:Fallback>
      </mc:AlternateContent>
    </p:spTree>
    <p:extLst>
      <p:ext uri="{BB962C8B-B14F-4D97-AF65-F5344CB8AC3E}">
        <p14:creationId xmlns:p14="http://schemas.microsoft.com/office/powerpoint/2010/main" xmlns="" val="3118260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No-Arbitrage Bond Markets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smtClean="0"/>
                  <a:t>Thus, there is no way to combine securities in a riskless profit-producing portfolio when this equality holds for all possible combinations of </a:t>
                </a:r>
                <a:r>
                  <a:rPr lang="en-US" i="1" dirty="0">
                    <a:sym typeface="Symbol" panose="05050102010706020507" pitchFamily="18" charset="2"/>
                  </a:rPr>
                  <a:t></a:t>
                </a:r>
                <a:r>
                  <a:rPr lang="en-US" i="1" baseline="-25000" dirty="0" err="1"/>
                  <a:t>i</a:t>
                </a:r>
                <a:r>
                  <a:rPr lang="en-US" dirty="0"/>
                  <a:t>. </a:t>
                </a:r>
              </a:p>
              <a:p>
                <a:r>
                  <a:rPr lang="en-US" dirty="0"/>
                  <a:t>The no arbitrage condition above can be interpreted to state that regardless of the portfolio</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𝜸</m:t>
                    </m:r>
                    <m:r>
                      <a:rPr lang="en-US" b="1" i="1" smtClean="0">
                        <a:latin typeface="Cambria Math" panose="02040503050406030204" pitchFamily="18" charset="0"/>
                        <a:ea typeface="Cambria Math" panose="02040503050406030204" pitchFamily="18" charset="0"/>
                      </a:rPr>
                      <m:t> </m:t>
                    </m:r>
                  </m:oMath>
                </a14:m>
                <a:r>
                  <a:rPr lang="en-US" dirty="0"/>
                  <a:t>of bonds, when  all of the bonds in the market are priced using a common discount vector </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𝒅</m:t>
                        </m:r>
                      </m:e>
                    </m:acc>
                  </m:oMath>
                </a14:m>
                <a:r>
                  <a:rPr lang="en-US" dirty="0"/>
                  <a:t>, the total cash flow is always zero. This means that there is no opportunity to make a profit, and thus this market is arbitrage free.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720"/>
                </a:stretch>
              </a:blipFill>
            </p:spPr>
            <p:txBody>
              <a:bodyPr/>
              <a:lstStyle/>
              <a:p>
                <a:r>
                  <a:rPr lang="en-US">
                    <a:noFill/>
                  </a:rPr>
                  <a:t> </a:t>
                </a:r>
              </a:p>
            </p:txBody>
          </p:sp>
        </mc:Fallback>
      </mc:AlternateContent>
    </p:spTree>
    <p:extLst>
      <p:ext uri="{BB962C8B-B14F-4D97-AF65-F5344CB8AC3E}">
        <p14:creationId xmlns:p14="http://schemas.microsoft.com/office/powerpoint/2010/main" xmlns="" val="210880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Pricing B</a:t>
            </a:r>
            <a:r>
              <a:rPr lang="en-US" b="1" dirty="0" smtClean="0"/>
              <a:t>onds In The Arbitrage-Free Market</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In a market in which every bond is priced using the same set of discount functions, we observed that we must have an arbitrage free market.  </a:t>
                </a:r>
              </a:p>
              <a:p>
                <a:r>
                  <a:rPr lang="en-US" dirty="0"/>
                  <a:t>Given an arbitrage free market over T time periods, if we have T already priced bonds with a linearly independent set of payoff vectors, we first determine the discount vector </a:t>
                </a:r>
                <a:r>
                  <a:rPr lang="en-US" b="1" dirty="0"/>
                  <a:t>d</a:t>
                </a:r>
                <a:r>
                  <a:rPr lang="en-US" dirty="0"/>
                  <a:t>. As we saw earlier, </a:t>
                </a:r>
                <a14:m>
                  <m:oMath xmlns:m="http://schemas.openxmlformats.org/officeDocument/2006/math">
                    <m:r>
                      <a:rPr lang="en-US" b="1" i="1">
                        <a:latin typeface="Cambria Math"/>
                      </a:rPr>
                      <m:t>𝒅</m:t>
                    </m:r>
                    <m:r>
                      <a:rPr lang="en-US" i="1">
                        <a:latin typeface="Cambria Math"/>
                      </a:rPr>
                      <m:t>=</m:t>
                    </m:r>
                    <m:sSup>
                      <m:sSupPr>
                        <m:ctrlPr>
                          <a:rPr lang="en-US" i="1">
                            <a:latin typeface="Cambria Math" panose="02040503050406030204" pitchFamily="18" charset="0"/>
                          </a:rPr>
                        </m:ctrlPr>
                      </m:sSupPr>
                      <m:e>
                        <m:r>
                          <a:rPr lang="en-US" b="1" i="1">
                            <a:latin typeface="Cambria Math"/>
                          </a:rPr>
                          <m:t>𝑪𝑭</m:t>
                        </m:r>
                      </m:e>
                      <m:sup>
                        <m:r>
                          <a:rPr lang="en-US" i="1">
                            <a:latin typeface="Cambria Math"/>
                          </a:rPr>
                          <m:t>−1</m:t>
                        </m:r>
                      </m:sup>
                    </m:sSup>
                    <m:r>
                      <a:rPr lang="en-US" i="1">
                        <a:latin typeface="Cambria Math"/>
                        <a:ea typeface="Cambria Math"/>
                      </a:rPr>
                      <m:t>×</m:t>
                    </m:r>
                    <m:sSub>
                      <m:sSubPr>
                        <m:ctrlPr>
                          <a:rPr lang="en-US" b="1" i="1">
                            <a:latin typeface="Cambria Math" panose="02040503050406030204" pitchFamily="18" charset="0"/>
                            <a:ea typeface="Cambria Math"/>
                          </a:rPr>
                        </m:ctrlPr>
                      </m:sSubPr>
                      <m:e>
                        <m:r>
                          <a:rPr lang="en-US" b="1" i="1">
                            <a:latin typeface="Cambria Math"/>
                            <a:ea typeface="Cambria Math"/>
                          </a:rPr>
                          <m:t>𝒃</m:t>
                        </m:r>
                      </m:e>
                      <m:sub>
                        <m:r>
                          <a:rPr lang="en-US" b="1" i="1">
                            <a:latin typeface="Cambria Math"/>
                            <a:ea typeface="Cambria Math"/>
                          </a:rPr>
                          <m:t>𝟎</m:t>
                        </m:r>
                      </m:sub>
                    </m:sSub>
                    <m:r>
                      <a:rPr lang="en-US">
                        <a:latin typeface="Cambria Math"/>
                        <a:ea typeface="Cambria Math"/>
                      </a:rPr>
                      <m:t>.</m:t>
                    </m:r>
                  </m:oMath>
                </a14:m>
                <a:r>
                  <a:rPr lang="en-US" dirty="0"/>
                  <a:t> We can then price any bond in this market using this discount vector.</a:t>
                </a:r>
              </a:p>
              <a:p>
                <a:r>
                  <a:rPr lang="en-US" dirty="0"/>
                  <a:t>Continuing with the illustration earlier, find the price of a 2 year 1.5% coupon bond with face value of $1,000. The price of this bond must be:</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𝐵</m:t>
                        </m:r>
                      </m:e>
                      <m:sub>
                        <m:r>
                          <a:rPr lang="en-US" i="1">
                            <a:latin typeface="Cambria Math"/>
                          </a:rPr>
                          <m:t>0</m:t>
                        </m:r>
                      </m:sub>
                    </m:sSub>
                    <m:r>
                      <a:rPr lang="en-US" i="1">
                        <a:latin typeface="Cambria Math"/>
                      </a:rPr>
                      <m:t>=15</m:t>
                    </m:r>
                    <m:sSub>
                      <m:sSubPr>
                        <m:ctrlPr>
                          <a:rPr lang="en-US" i="1">
                            <a:latin typeface="Cambria Math" panose="02040503050406030204" pitchFamily="18" charset="0"/>
                          </a:rPr>
                        </m:ctrlPr>
                      </m:sSubPr>
                      <m:e>
                        <m:r>
                          <a:rPr lang="en-US" i="1">
                            <a:latin typeface="Cambria Math"/>
                          </a:rPr>
                          <m:t>𝑑</m:t>
                        </m:r>
                      </m:e>
                      <m:sub>
                        <m:r>
                          <a:rPr lang="en-US" i="1">
                            <a:latin typeface="Cambria Math"/>
                          </a:rPr>
                          <m:t>1</m:t>
                        </m:r>
                      </m:sub>
                    </m:sSub>
                    <m:r>
                      <a:rPr lang="en-US" i="1">
                        <a:latin typeface="Cambria Math"/>
                      </a:rPr>
                      <m:t>+1,015</m:t>
                    </m:r>
                    <m:sSub>
                      <m:sSubPr>
                        <m:ctrlPr>
                          <a:rPr lang="en-US" i="1">
                            <a:latin typeface="Cambria Math" panose="02040503050406030204" pitchFamily="18" charset="0"/>
                          </a:rPr>
                        </m:ctrlPr>
                      </m:sSubPr>
                      <m:e>
                        <m:r>
                          <a:rPr lang="en-US" i="1">
                            <a:latin typeface="Cambria Math"/>
                          </a:rPr>
                          <m:t>𝑑</m:t>
                        </m:r>
                      </m:e>
                      <m:sub>
                        <m:r>
                          <a:rPr lang="en-US" i="1">
                            <a:latin typeface="Cambria Math"/>
                          </a:rPr>
                          <m:t>2</m:t>
                        </m:r>
                      </m:sub>
                    </m:sSub>
                    <m:r>
                      <a:rPr lang="en-US" i="1">
                        <a:latin typeface="Cambria Math"/>
                      </a:rPr>
                      <m:t>=15</m:t>
                    </m:r>
                    <m:r>
                      <a:rPr lang="en-US" i="1">
                        <a:latin typeface="Cambria Math"/>
                        <a:ea typeface="Cambria Math"/>
                      </a:rPr>
                      <m:t>×.98333+1,015×.95=</m:t>
                    </m:r>
                  </m:oMath>
                </a14:m>
                <a:r>
                  <a:rPr lang="en-US" dirty="0"/>
                  <a:t>$979.</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613"/>
                </a:stretch>
              </a:blipFill>
            </p:spPr>
            <p:txBody>
              <a:bodyPr/>
              <a:lstStyle/>
              <a:p>
                <a:r>
                  <a:rPr lang="en-US">
                    <a:noFill/>
                  </a:rPr>
                  <a:t> </a:t>
                </a:r>
              </a:p>
            </p:txBody>
          </p:sp>
        </mc:Fallback>
      </mc:AlternateContent>
    </p:spTree>
    <p:extLst>
      <p:ext uri="{BB962C8B-B14F-4D97-AF65-F5344CB8AC3E}">
        <p14:creationId xmlns:p14="http://schemas.microsoft.com/office/powerpoint/2010/main" xmlns="" val="2352479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Pricing Bonds In terms Already Priced Bonds</a:t>
            </a:r>
            <a:endParaRPr lang="en-US" b="1" dirty="0"/>
          </a:p>
        </p:txBody>
      </p:sp>
      <p:sp>
        <p:nvSpPr>
          <p:cNvPr id="3" name="Content Placeholder 2"/>
          <p:cNvSpPr>
            <a:spLocks noGrp="1"/>
          </p:cNvSpPr>
          <p:nvPr>
            <p:ph sz="quarter" idx="1"/>
          </p:nvPr>
        </p:nvSpPr>
        <p:spPr/>
        <p:txBody>
          <a:bodyPr/>
          <a:lstStyle/>
          <a:p>
            <a:r>
              <a:rPr lang="en-US" dirty="0"/>
              <a:t>Typically, in a bond market, new bonds are priced based upon the prices of bonds that have already been priced in the market.</a:t>
            </a:r>
          </a:p>
          <a:p>
            <a:r>
              <a:rPr lang="en-US" dirty="0"/>
              <a:t> In a no arbitrage market with T time periods, as long as there are at least T bonds with linearly  independent payoff vectors that have already been priced, then there is a consistent way to price any new bond entering the market.</a:t>
            </a:r>
          </a:p>
          <a:p>
            <a:endParaRPr lang="en-US" dirty="0"/>
          </a:p>
        </p:txBody>
      </p:sp>
    </p:spTree>
    <p:extLst>
      <p:ext uri="{BB962C8B-B14F-4D97-AF65-F5344CB8AC3E}">
        <p14:creationId xmlns:p14="http://schemas.microsoft.com/office/powerpoint/2010/main" xmlns="" val="354406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Pricing Bonds In terms Already Priced </a:t>
            </a:r>
            <a:r>
              <a:rPr lang="en-US" b="1" dirty="0" smtClean="0"/>
              <a:t>Bonds </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61296" cy="4832563"/>
              </a:xfrm>
            </p:spPr>
            <p:txBody>
              <a:bodyPr>
                <a:normAutofit lnSpcReduction="10000"/>
              </a:bodyPr>
              <a:lstStyle/>
              <a:p>
                <a:r>
                  <a:rPr lang="en-US" dirty="0"/>
                  <a:t>In this no-arbitrage market, each bond outside this </a:t>
                </a:r>
                <a:r>
                  <a:rPr lang="en-US" i="1" dirty="0"/>
                  <a:t>T</a:t>
                </a:r>
                <a:r>
                  <a:rPr lang="en-US" dirty="0"/>
                  <a:t>-security subset </a:t>
                </a:r>
                <a:r>
                  <a:rPr lang="en-US" dirty="0" smtClean="0"/>
                  <a:t>   (</a:t>
                </a:r>
                <a:r>
                  <a:rPr lang="en-US" i="1" dirty="0" err="1"/>
                  <a:t>i</a:t>
                </a:r>
                <a:r>
                  <a:rPr lang="en-US" dirty="0"/>
                  <a:t> </a:t>
                </a:r>
                <a:r>
                  <a:rPr lang="en-US" dirty="0">
                    <a:sym typeface="Symbol" panose="05050102010706020507" pitchFamily="18" charset="2"/>
                  </a:rPr>
                  <a:t></a:t>
                </a:r>
                <a:r>
                  <a:rPr lang="en-US" dirty="0"/>
                  <a:t> {1,2,…,</a:t>
                </a:r>
                <a:r>
                  <a:rPr lang="en-US" i="1" dirty="0"/>
                  <a:t>T</a:t>
                </a:r>
                <a:r>
                  <a:rPr lang="en-US" dirty="0"/>
                  <a:t>}), but whose payoff vector remains in the </a:t>
                </a:r>
                <a:r>
                  <a:rPr lang="en-US" i="1" dirty="0"/>
                  <a:t>T</a:t>
                </a:r>
                <a:r>
                  <a:rPr lang="en-US" dirty="0"/>
                  <a:t>-period payoff space can be priced as a linear combination of the </a:t>
                </a:r>
                <a:r>
                  <a:rPr lang="en-US" i="1" dirty="0"/>
                  <a:t>T</a:t>
                </a:r>
                <a:r>
                  <a:rPr lang="en-US" dirty="0"/>
                  <a:t> security subset. That is, if the cash flow structure of bond </a:t>
                </a:r>
                <a:r>
                  <a:rPr lang="en-US" i="1" dirty="0" err="1"/>
                  <a:t>i</a:t>
                </a:r>
                <a:r>
                  <a:rPr lang="en-US" dirty="0"/>
                  <a:t> can be replicated by some portfolio </a:t>
                </a:r>
                <a:r>
                  <a:rPr lang="en-US" b="1" dirty="0">
                    <a:sym typeface="Symbol" panose="05050102010706020507" pitchFamily="18" charset="2"/>
                  </a:rPr>
                  <a:t></a:t>
                </a:r>
                <a:r>
                  <a:rPr lang="en-US" dirty="0"/>
                  <a:t> of bonds in subset {1,2,…,</a:t>
                </a:r>
                <a:r>
                  <a:rPr lang="en-US" i="1" dirty="0"/>
                  <a:t>T</a:t>
                </a:r>
                <a:r>
                  <a:rPr lang="en-US" dirty="0"/>
                  <a:t>} from the market:</a:t>
                </a:r>
              </a:p>
              <a:p>
                <a:pPr marL="0" indent="0">
                  <a:buNone/>
                </a:pPr>
                <a:r>
                  <a:rPr lang="en-US" dirty="0"/>
                  <a:t> 		</a:t>
                </a:r>
                <a:r>
                  <a:rPr lang="en-US" dirty="0" smtClean="0"/>
                  <a:t>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𝐶𝐹</m:t>
                                        </m:r>
                                      </m:e>
                                      <m:sub>
                                        <m:r>
                                          <a:rPr lang="en-US" i="1">
                                            <a:latin typeface="Cambria Math"/>
                                          </a:rPr>
                                          <m:t>𝑖</m:t>
                                        </m:r>
                                        <m:r>
                                          <a:rPr lang="en-US" i="1">
                                            <a:latin typeface="Cambria Math"/>
                                          </a:rPr>
                                          <m:t>,1</m:t>
                                        </m:r>
                                      </m:sub>
                                    </m:sSub>
                                  </m:e>
                                </m:mr>
                                <m:mr>
                                  <m:e>
                                    <m:sSub>
                                      <m:sSubPr>
                                        <m:ctrlPr>
                                          <a:rPr lang="en-US" i="1">
                                            <a:latin typeface="Cambria Math" panose="02040503050406030204" pitchFamily="18" charset="0"/>
                                          </a:rPr>
                                        </m:ctrlPr>
                                      </m:sSubPr>
                                      <m:e>
                                        <m:r>
                                          <a:rPr lang="en-US" i="1">
                                            <a:latin typeface="Cambria Math"/>
                                          </a:rPr>
                                          <m:t>𝐶𝐹</m:t>
                                        </m:r>
                                      </m:e>
                                      <m:sub>
                                        <m:r>
                                          <a:rPr lang="en-US" i="1">
                                            <a:latin typeface="Cambria Math"/>
                                          </a:rPr>
                                          <m:t>𝑖</m:t>
                                        </m:r>
                                        <m:r>
                                          <a:rPr lang="en-US" i="1">
                                            <a:latin typeface="Cambria Math"/>
                                          </a:rPr>
                                          <m:t>,2</m:t>
                                        </m:r>
                                      </m:sub>
                                    </m:sSub>
                                  </m:e>
                                </m:mr>
                              </m:m>
                            </m:e>
                          </m:mr>
                          <m:mr>
                            <m:e>
                              <m:m>
                                <m:mPr>
                                  <m:mcs>
                                    <m:mc>
                                      <m:mcPr>
                                        <m:count m:val="1"/>
                                        <m:mcJc m:val="center"/>
                                      </m:mcPr>
                                    </m:mc>
                                  </m:mcs>
                                  <m:ctrlPr>
                                    <a:rPr lang="en-US" i="1">
                                      <a:latin typeface="Cambria Math" panose="02040503050406030204" pitchFamily="18" charset="0"/>
                                    </a:rPr>
                                  </m:ctrlPr>
                                </m:mPr>
                                <m:mr>
                                  <m:e>
                                    <m:r>
                                      <a:rPr lang="en-US" i="1">
                                        <a:latin typeface="Cambria Math"/>
                                      </a:rPr>
                                      <m:t>⋮</m:t>
                                    </m:r>
                                  </m:e>
                                </m:mr>
                                <m:mr>
                                  <m:e>
                                    <m:sSub>
                                      <m:sSubPr>
                                        <m:ctrlPr>
                                          <a:rPr lang="en-US" i="1">
                                            <a:latin typeface="Cambria Math" panose="02040503050406030204" pitchFamily="18" charset="0"/>
                                          </a:rPr>
                                        </m:ctrlPr>
                                      </m:sSubPr>
                                      <m:e>
                                        <m:r>
                                          <a:rPr lang="en-US" i="1">
                                            <a:latin typeface="Cambria Math"/>
                                          </a:rPr>
                                          <m:t>𝐶𝐹</m:t>
                                        </m:r>
                                      </m:e>
                                      <m:sub>
                                        <m:r>
                                          <a:rPr lang="en-US" i="1">
                                            <a:latin typeface="Cambria Math"/>
                                          </a:rPr>
                                          <m:t>𝑖</m:t>
                                        </m:r>
                                        <m:r>
                                          <a:rPr lang="en-US" i="1">
                                            <a:latin typeface="Cambria Math"/>
                                          </a:rPr>
                                          <m:t>,</m:t>
                                        </m:r>
                                        <m:r>
                                          <a:rPr lang="en-US" i="1">
                                            <a:latin typeface="Cambria Math"/>
                                          </a:rPr>
                                          <m:t>𝑇</m:t>
                                        </m:r>
                                      </m:sub>
                                    </m:sSub>
                                  </m:e>
                                </m:mr>
                              </m:m>
                            </m:e>
                          </m:mr>
                        </m:m>
                      </m:e>
                    </m:d>
                    <m:r>
                      <a:rPr lang="en-US" i="1">
                        <a:latin typeface="Cambria Math"/>
                      </a:rPr>
                      <m:t>= </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𝐶𝐹</m:t>
                                        </m:r>
                                      </m:e>
                                      <m:sub>
                                        <m:r>
                                          <a:rPr lang="en-US" i="1">
                                            <a:latin typeface="Cambria Math"/>
                                          </a:rPr>
                                          <m:t>1,1</m:t>
                                        </m:r>
                                      </m:sub>
                                    </m:sSub>
                                  </m:e>
                                  <m:e>
                                    <m:sSub>
                                      <m:sSubPr>
                                        <m:ctrlPr>
                                          <a:rPr lang="en-US" i="1">
                                            <a:latin typeface="Cambria Math" panose="02040503050406030204" pitchFamily="18" charset="0"/>
                                          </a:rPr>
                                        </m:ctrlPr>
                                      </m:sSubPr>
                                      <m:e>
                                        <m:r>
                                          <a:rPr lang="en-US" i="1">
                                            <a:latin typeface="Cambria Math"/>
                                          </a:rPr>
                                          <m:t>𝐶𝐹</m:t>
                                        </m:r>
                                      </m:e>
                                      <m:sub>
                                        <m:r>
                                          <a:rPr lang="en-US" i="1">
                                            <a:latin typeface="Cambria Math"/>
                                          </a:rPr>
                                          <m:t>2,1</m:t>
                                        </m:r>
                                      </m:sub>
                                    </m:sSub>
                                  </m:e>
                                </m:mr>
                                <m:mr>
                                  <m:e>
                                    <m:sSub>
                                      <m:sSubPr>
                                        <m:ctrlPr>
                                          <a:rPr lang="en-US" i="1">
                                            <a:latin typeface="Cambria Math" panose="02040503050406030204" pitchFamily="18" charset="0"/>
                                          </a:rPr>
                                        </m:ctrlPr>
                                      </m:sSubPr>
                                      <m:e>
                                        <m:r>
                                          <a:rPr lang="en-US" i="1">
                                            <a:latin typeface="Cambria Math"/>
                                          </a:rPr>
                                          <m:t>𝐶𝐹</m:t>
                                        </m:r>
                                      </m:e>
                                      <m:sub>
                                        <m:r>
                                          <a:rPr lang="en-US" i="1">
                                            <a:latin typeface="Cambria Math"/>
                                          </a:rPr>
                                          <m:t>1,2</m:t>
                                        </m:r>
                                      </m:sub>
                                    </m:sSub>
                                  </m:e>
                                  <m:e>
                                    <m:sSub>
                                      <m:sSubPr>
                                        <m:ctrlPr>
                                          <a:rPr lang="en-US" i="1">
                                            <a:latin typeface="Cambria Math" panose="02040503050406030204" pitchFamily="18" charset="0"/>
                                          </a:rPr>
                                        </m:ctrlPr>
                                      </m:sSubPr>
                                      <m:e>
                                        <m:r>
                                          <a:rPr lang="en-US" i="1">
                                            <a:latin typeface="Cambria Math"/>
                                          </a:rPr>
                                          <m:t>𝐶𝐹</m:t>
                                        </m:r>
                                      </m:e>
                                      <m:sub>
                                        <m:r>
                                          <a:rPr lang="en-US" i="1">
                                            <a:latin typeface="Cambria Math"/>
                                          </a:rPr>
                                          <m:t>2,2</m:t>
                                        </m:r>
                                      </m:sub>
                                    </m:sSub>
                                  </m:e>
                                </m:mr>
                              </m:m>
                            </m:e>
                            <m:e>
                              <m:m>
                                <m:mPr>
                                  <m:mcs>
                                    <m:mc>
                                      <m:mcPr>
                                        <m:count m:val="2"/>
                                        <m:mcJc m:val="center"/>
                                      </m:mcPr>
                                    </m:mc>
                                  </m:mcs>
                                  <m:ctrlPr>
                                    <a:rPr lang="en-US" i="1">
                                      <a:latin typeface="Cambria Math" panose="02040503050406030204" pitchFamily="18" charset="0"/>
                                    </a:rPr>
                                  </m:ctrlPr>
                                </m:mPr>
                                <m:mr>
                                  <m:e>
                                    <m:r>
                                      <a:rPr lang="en-US" i="1">
                                        <a:latin typeface="Cambria Math"/>
                                      </a:rPr>
                                      <m:t>⋯</m:t>
                                    </m:r>
                                  </m:e>
                                  <m:e>
                                    <m:sSub>
                                      <m:sSubPr>
                                        <m:ctrlPr>
                                          <a:rPr lang="en-US" i="1">
                                            <a:latin typeface="Cambria Math" panose="02040503050406030204" pitchFamily="18" charset="0"/>
                                          </a:rPr>
                                        </m:ctrlPr>
                                      </m:sSubPr>
                                      <m:e>
                                        <m:r>
                                          <a:rPr lang="en-US" i="1">
                                            <a:latin typeface="Cambria Math"/>
                                          </a:rPr>
                                          <m:t>𝐶𝐹</m:t>
                                        </m:r>
                                      </m:e>
                                      <m:sub>
                                        <m:r>
                                          <a:rPr lang="en-US" i="1">
                                            <a:latin typeface="Cambria Math"/>
                                          </a:rPr>
                                          <m:t>𝑇</m:t>
                                        </m:r>
                                        <m:r>
                                          <a:rPr lang="en-US" i="1">
                                            <a:latin typeface="Cambria Math"/>
                                          </a:rPr>
                                          <m:t>,1</m:t>
                                        </m:r>
                                      </m:sub>
                                    </m:sSub>
                                  </m:e>
                                </m:mr>
                                <m:mr>
                                  <m:e>
                                    <m:r>
                                      <a:rPr lang="en-US" i="1">
                                        <a:latin typeface="Cambria Math"/>
                                      </a:rPr>
                                      <m:t>⋯</m:t>
                                    </m:r>
                                  </m:e>
                                  <m:e>
                                    <m:sSub>
                                      <m:sSubPr>
                                        <m:ctrlPr>
                                          <a:rPr lang="en-US" i="1">
                                            <a:latin typeface="Cambria Math" panose="02040503050406030204" pitchFamily="18" charset="0"/>
                                          </a:rPr>
                                        </m:ctrlPr>
                                      </m:sSubPr>
                                      <m:e>
                                        <m:r>
                                          <a:rPr lang="en-US" i="1">
                                            <a:latin typeface="Cambria Math"/>
                                          </a:rPr>
                                          <m:t>𝐶𝐹</m:t>
                                        </m:r>
                                      </m:e>
                                      <m:sub>
                                        <m:r>
                                          <a:rPr lang="en-US" i="1">
                                            <a:latin typeface="Cambria Math"/>
                                          </a:rPr>
                                          <m:t>𝑇</m:t>
                                        </m:r>
                                        <m:r>
                                          <a:rPr lang="en-US" i="1">
                                            <a:latin typeface="Cambria Math"/>
                                          </a:rPr>
                                          <m:t>,2</m:t>
                                        </m:r>
                                      </m:sub>
                                    </m:sSub>
                                  </m:e>
                                </m:mr>
                              </m:m>
                            </m:e>
                          </m:mr>
                          <m:mr>
                            <m:e>
                              <m:m>
                                <m:mPr>
                                  <m:mcs>
                                    <m:mc>
                                      <m:mcPr>
                                        <m:count m:val="2"/>
                                        <m:mcJc m:val="center"/>
                                      </m:mcPr>
                                    </m:mc>
                                  </m:mcs>
                                  <m:ctrlPr>
                                    <a:rPr lang="en-US" i="1">
                                      <a:latin typeface="Cambria Math" panose="02040503050406030204" pitchFamily="18" charset="0"/>
                                    </a:rPr>
                                  </m:ctrlPr>
                                </m:mPr>
                                <m:mr>
                                  <m:e>
                                    <m:r>
                                      <a:rPr lang="en-US" i="1">
                                        <a:latin typeface="Cambria Math"/>
                                      </a:rPr>
                                      <m:t>⋮</m:t>
                                    </m:r>
                                  </m:e>
                                  <m:e>
                                    <m:r>
                                      <a:rPr lang="en-US" i="1">
                                        <a:latin typeface="Cambria Math"/>
                                      </a:rPr>
                                      <m:t>⋮</m:t>
                                    </m:r>
                                  </m:e>
                                </m:mr>
                                <m:mr>
                                  <m:e>
                                    <m:sSub>
                                      <m:sSubPr>
                                        <m:ctrlPr>
                                          <a:rPr lang="en-US" i="1">
                                            <a:latin typeface="Cambria Math" panose="02040503050406030204" pitchFamily="18" charset="0"/>
                                          </a:rPr>
                                        </m:ctrlPr>
                                      </m:sSubPr>
                                      <m:e>
                                        <m:r>
                                          <a:rPr lang="en-US" i="1">
                                            <a:latin typeface="Cambria Math"/>
                                          </a:rPr>
                                          <m:t>𝐶𝐹</m:t>
                                        </m:r>
                                      </m:e>
                                      <m:sub>
                                        <m:r>
                                          <a:rPr lang="en-US" i="1">
                                            <a:latin typeface="Cambria Math"/>
                                          </a:rPr>
                                          <m:t>1,</m:t>
                                        </m:r>
                                        <m:r>
                                          <a:rPr lang="en-US" i="1">
                                            <a:latin typeface="Cambria Math"/>
                                          </a:rPr>
                                          <m:t>𝑇</m:t>
                                        </m:r>
                                      </m:sub>
                                    </m:sSub>
                                  </m:e>
                                  <m:e>
                                    <m:sSub>
                                      <m:sSubPr>
                                        <m:ctrlPr>
                                          <a:rPr lang="en-US" i="1">
                                            <a:latin typeface="Cambria Math" panose="02040503050406030204" pitchFamily="18" charset="0"/>
                                          </a:rPr>
                                        </m:ctrlPr>
                                      </m:sSubPr>
                                      <m:e>
                                        <m:r>
                                          <a:rPr lang="en-US" i="1">
                                            <a:latin typeface="Cambria Math"/>
                                          </a:rPr>
                                          <m:t>𝐶𝐹</m:t>
                                        </m:r>
                                      </m:e>
                                      <m:sub>
                                        <m:r>
                                          <a:rPr lang="en-US" i="1">
                                            <a:latin typeface="Cambria Math"/>
                                          </a:rPr>
                                          <m:t>2,</m:t>
                                        </m:r>
                                        <m:r>
                                          <a:rPr lang="en-US" i="1">
                                            <a:latin typeface="Cambria Math"/>
                                          </a:rPr>
                                          <m:t>𝑇</m:t>
                                        </m:r>
                                      </m:sub>
                                    </m:sSub>
                                  </m:e>
                                </m:mr>
                              </m:m>
                            </m:e>
                            <m:e>
                              <m:m>
                                <m:mPr>
                                  <m:mcs>
                                    <m:mc>
                                      <m:mcPr>
                                        <m:count m:val="2"/>
                                        <m:mcJc m:val="center"/>
                                      </m:mcPr>
                                    </m:mc>
                                  </m:mcs>
                                  <m:ctrlPr>
                                    <a:rPr lang="en-US" i="1">
                                      <a:latin typeface="Cambria Math" panose="02040503050406030204" pitchFamily="18" charset="0"/>
                                    </a:rPr>
                                  </m:ctrlPr>
                                </m:mPr>
                                <m:mr>
                                  <m:e>
                                    <m:r>
                                      <a:rPr lang="en-US" i="1">
                                        <a:latin typeface="Cambria Math"/>
                                      </a:rPr>
                                      <m:t>⋱</m:t>
                                    </m:r>
                                  </m:e>
                                  <m:e>
                                    <m:r>
                                      <a:rPr lang="en-US" i="1">
                                        <a:latin typeface="Cambria Math"/>
                                      </a:rPr>
                                      <m:t>⋮</m:t>
                                    </m:r>
                                  </m:e>
                                </m:mr>
                                <m:mr>
                                  <m:e>
                                    <m:r>
                                      <a:rPr lang="en-US" i="1">
                                        <a:latin typeface="Cambria Math"/>
                                      </a:rPr>
                                      <m:t>⋯</m:t>
                                    </m:r>
                                  </m:e>
                                  <m:e>
                                    <m:sSub>
                                      <m:sSubPr>
                                        <m:ctrlPr>
                                          <a:rPr lang="en-US" i="1">
                                            <a:latin typeface="Cambria Math" panose="02040503050406030204" pitchFamily="18" charset="0"/>
                                          </a:rPr>
                                        </m:ctrlPr>
                                      </m:sSubPr>
                                      <m:e>
                                        <m:r>
                                          <a:rPr lang="en-US" i="1">
                                            <a:latin typeface="Cambria Math"/>
                                          </a:rPr>
                                          <m:t>𝐶𝐹</m:t>
                                        </m:r>
                                      </m:e>
                                      <m:sub>
                                        <m:r>
                                          <a:rPr lang="en-US" i="1">
                                            <a:latin typeface="Cambria Math"/>
                                          </a:rPr>
                                          <m:t>𝑇</m:t>
                                        </m:r>
                                        <m:r>
                                          <a:rPr lang="en-US" i="1">
                                            <a:latin typeface="Cambria Math"/>
                                          </a:rPr>
                                          <m:t>,</m:t>
                                        </m:r>
                                        <m:r>
                                          <a:rPr lang="en-US" i="1">
                                            <a:latin typeface="Cambria Math"/>
                                          </a:rPr>
                                          <m:t>𝑇</m:t>
                                        </m:r>
                                      </m:sub>
                                    </m:sSub>
                                  </m:e>
                                </m:mr>
                              </m:m>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sym typeface="Symbol" panose="05050102010706020507" pitchFamily="18" charset="2"/>
                                          </a:rPr>
                                          <m:t></m:t>
                                        </m:r>
                                      </m:e>
                                      <m:sub>
                                        <m:r>
                                          <a:rPr lang="en-US" i="1">
                                            <a:latin typeface="Cambria Math"/>
                                          </a:rPr>
                                          <m:t>1</m:t>
                                        </m:r>
                                      </m:sub>
                                    </m:sSub>
                                  </m:e>
                                </m:mr>
                                <m:mr>
                                  <m:e>
                                    <m:sSub>
                                      <m:sSubPr>
                                        <m:ctrlPr>
                                          <a:rPr lang="en-US" i="1">
                                            <a:latin typeface="Cambria Math" panose="02040503050406030204" pitchFamily="18" charset="0"/>
                                          </a:rPr>
                                        </m:ctrlPr>
                                      </m:sSubPr>
                                      <m:e>
                                        <m:r>
                                          <a:rPr lang="en-US" i="1">
                                            <a:latin typeface="Cambria Math"/>
                                            <a:sym typeface="Symbol" panose="05050102010706020507" pitchFamily="18" charset="2"/>
                                          </a:rPr>
                                          <m:t></m:t>
                                        </m:r>
                                      </m:e>
                                      <m:sub>
                                        <m:r>
                                          <a:rPr lang="en-US" i="1">
                                            <a:latin typeface="Cambria Math"/>
                                          </a:rPr>
                                          <m:t>2</m:t>
                                        </m:r>
                                      </m:sub>
                                    </m:sSub>
                                  </m:e>
                                </m:mr>
                              </m:m>
                            </m:e>
                          </m:mr>
                          <m:mr>
                            <m:e>
                              <m:m>
                                <m:mPr>
                                  <m:mcs>
                                    <m:mc>
                                      <m:mcPr>
                                        <m:count m:val="1"/>
                                        <m:mcJc m:val="center"/>
                                      </m:mcPr>
                                    </m:mc>
                                  </m:mcs>
                                  <m:ctrlPr>
                                    <a:rPr lang="en-US" i="1">
                                      <a:latin typeface="Cambria Math" panose="02040503050406030204" pitchFamily="18" charset="0"/>
                                    </a:rPr>
                                  </m:ctrlPr>
                                </m:mPr>
                                <m:mr>
                                  <m:e>
                                    <m:r>
                                      <a:rPr lang="en-US" i="1">
                                        <a:latin typeface="Cambria Math"/>
                                      </a:rPr>
                                      <m:t>⋮</m:t>
                                    </m:r>
                                  </m:e>
                                </m:mr>
                                <m:mr>
                                  <m:e>
                                    <m:sSub>
                                      <m:sSubPr>
                                        <m:ctrlPr>
                                          <a:rPr lang="en-US" i="1">
                                            <a:latin typeface="Cambria Math" panose="02040503050406030204" pitchFamily="18" charset="0"/>
                                          </a:rPr>
                                        </m:ctrlPr>
                                      </m:sSubPr>
                                      <m:e>
                                        <m:r>
                                          <a:rPr lang="en-US" i="1">
                                            <a:latin typeface="Cambria Math"/>
                                            <a:sym typeface="Symbol" panose="05050102010706020507" pitchFamily="18" charset="2"/>
                                          </a:rPr>
                                          <m:t></m:t>
                                        </m:r>
                                      </m:e>
                                      <m:sub>
                                        <m:r>
                                          <a:rPr lang="en-US" i="1">
                                            <a:latin typeface="Cambria Math"/>
                                          </a:rPr>
                                          <m:t>𝑇</m:t>
                                        </m:r>
                                      </m:sub>
                                    </m:sSub>
                                  </m:e>
                                </m:mr>
                              </m:m>
                            </m:e>
                          </m:mr>
                        </m:m>
                      </m:e>
                    </m:d>
                  </m:oMath>
                </a14:m>
                <a:endParaRPr lang="en-US" dirty="0"/>
              </a:p>
              <a:p>
                <a:pPr marL="0" indent="0">
                  <a:buNone/>
                </a:pPr>
                <a:r>
                  <a:rPr lang="en-US" dirty="0"/>
                  <a:t>		   </a:t>
                </a:r>
                <a:r>
                  <a:rPr lang="en-US" dirty="0" smtClean="0"/>
                  <a:t>	   </a:t>
                </a:r>
                <a14:m>
                  <m:oMath xmlns:m="http://schemas.openxmlformats.org/officeDocument/2006/math">
                    <m:sSub>
                      <m:sSubPr>
                        <m:ctrlPr>
                          <a:rPr lang="en-US" i="1">
                            <a:latin typeface="Cambria Math" panose="02040503050406030204" pitchFamily="18" charset="0"/>
                          </a:rPr>
                        </m:ctrlPr>
                      </m:sSubPr>
                      <m:e>
                        <m:r>
                          <a:rPr lang="en-US" b="1" i="1">
                            <a:latin typeface="Cambria Math"/>
                          </a:rPr>
                          <m:t>𝒄𝒇</m:t>
                        </m:r>
                      </m:e>
                      <m:sub>
                        <m:r>
                          <a:rPr lang="en-US" i="1">
                            <a:latin typeface="Cambria Math"/>
                          </a:rPr>
                          <m:t>𝑖</m:t>
                        </m:r>
                      </m:sub>
                    </m:sSub>
                    <m:r>
                      <a:rPr lang="en-US" i="1">
                        <a:latin typeface="Cambria Math" panose="02040503050406030204" pitchFamily="18" charset="0"/>
                      </a:rPr>
                      <m:t>   </m:t>
                    </m:r>
                    <m:r>
                      <a:rPr lang="en-US" i="1">
                        <a:latin typeface="Cambria Math"/>
                      </a:rPr>
                      <m:t>=</m:t>
                    </m:r>
                    <m:sSup>
                      <m:sSupPr>
                        <m:ctrlPr>
                          <a:rPr lang="en-US" i="1">
                            <a:latin typeface="Cambria Math" panose="02040503050406030204" pitchFamily="18" charset="0"/>
                          </a:rPr>
                        </m:ctrlPr>
                      </m:sSupPr>
                      <m:e>
                        <m:r>
                          <a:rPr lang="en-US" b="1" i="1">
                            <a:latin typeface="Cambria Math"/>
                          </a:rPr>
                          <m:t>                       </m:t>
                        </m:r>
                        <m:r>
                          <a:rPr lang="en-US" b="1" i="1">
                            <a:latin typeface="Cambria Math"/>
                          </a:rPr>
                          <m:t>𝑪𝑭</m:t>
                        </m:r>
                      </m:e>
                      <m:sup>
                        <m:r>
                          <a:rPr lang="en-US" i="1">
                            <a:latin typeface="Cambria Math"/>
                          </a:rPr>
                          <m:t>𝑇</m:t>
                        </m:r>
                      </m:sup>
                    </m:sSup>
                    <m:r>
                      <a:rPr lang="en-US" i="1">
                        <a:latin typeface="Cambria Math"/>
                      </a:rPr>
                      <m:t>                      ×</m:t>
                    </m:r>
                    <m:r>
                      <a:rPr lang="en-US" b="1" i="1">
                        <a:latin typeface="Cambria Math"/>
                      </a:rPr>
                      <m:t>𝜸</m:t>
                    </m:r>
                  </m:oMath>
                </a14:m>
                <a:endParaRPr lang="en-US" dirty="0"/>
              </a:p>
              <a:p>
                <a:r>
                  <a:rPr lang="en-US" dirty="0"/>
                  <a:t>Solving for the replicating portfolio gives: </a:t>
                </a:r>
                <a:r>
                  <a:rPr lang="en-US" b="1" dirty="0">
                    <a:sym typeface="Symbol" panose="05050102010706020507" pitchFamily="18" charset="2"/>
                  </a:rPr>
                  <a:t></a:t>
                </a:r>
                <a:r>
                  <a:rPr lang="en-US" dirty="0"/>
                  <a:t> = (</a:t>
                </a:r>
                <a:r>
                  <a:rPr lang="en-US" b="1" dirty="0"/>
                  <a:t>CF</a:t>
                </a:r>
                <a:r>
                  <a:rPr lang="en-US" baseline="30000" dirty="0"/>
                  <a:t>T</a:t>
                </a:r>
                <a:r>
                  <a:rPr lang="en-US" dirty="0"/>
                  <a:t>)</a:t>
                </a:r>
                <a:r>
                  <a:rPr lang="en-US" baseline="30000" dirty="0"/>
                  <a:t>-1</a:t>
                </a:r>
                <a:r>
                  <a:rPr lang="en-US" b="1" i="1" dirty="0"/>
                  <a:t>cf</a:t>
                </a:r>
                <a:r>
                  <a:rPr lang="en-US" i="1" baseline="-25000" dirty="0"/>
                  <a:t>i</a:t>
                </a:r>
                <a:r>
                  <a:rPr lang="en-US" baseline="-25000" dirty="0"/>
                  <a:t>.</a:t>
                </a: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61296" cy="4832563"/>
              </a:xfrm>
              <a:blipFill rotWithShape="0">
                <a:blip r:embed="rId2" cstate="print"/>
                <a:stretch>
                  <a:fillRect l="-536" t="-1892" b="-252"/>
                </a:stretch>
              </a:blipFill>
            </p:spPr>
            <p:txBody>
              <a:bodyPr/>
              <a:lstStyle/>
              <a:p>
                <a:r>
                  <a:rPr lang="en-US">
                    <a:noFill/>
                  </a:rPr>
                  <a:t> </a:t>
                </a:r>
              </a:p>
            </p:txBody>
          </p:sp>
        </mc:Fallback>
      </mc:AlternateContent>
    </p:spTree>
    <p:extLst>
      <p:ext uri="{BB962C8B-B14F-4D97-AF65-F5344CB8AC3E}">
        <p14:creationId xmlns:p14="http://schemas.microsoft.com/office/powerpoint/2010/main" xmlns="" val="262903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Discount Functions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r>
                  <a:rPr lang="en-US" dirty="0"/>
                  <a:t>The discount function (present value) of one dollar (or other currency unit)  paid n equal time periods from now (time 0) to period </a:t>
                </a:r>
                <a:r>
                  <a:rPr lang="en-US" i="1" dirty="0"/>
                  <a:t>n</a:t>
                </a:r>
                <a:r>
                  <a:rPr lang="en-US" dirty="0"/>
                  <a:t> is:</a:t>
                </a:r>
              </a:p>
              <a:p>
                <a:pPr marL="0" indent="0">
                  <a:buNone/>
                </a:pPr>
                <a14:m>
                  <m:oMathPara xmlns:m="http://schemas.openxmlformats.org/officeDocument/2006/math">
                    <m:oMathParaPr>
                      <m:jc m:val="center"/>
                    </m:oMathParaPr>
                    <m:oMath xmlns:m="http://schemas.openxmlformats.org/officeDocument/2006/math">
                      <m:r>
                        <a:rPr lang="en-US" i="1" smtClean="0">
                          <a:latin typeface="Cambria Math"/>
                        </a:rPr>
                        <m:t>𝑃𝑉</m:t>
                      </m:r>
                      <m:r>
                        <a:rPr lang="en-US" i="1" smtClean="0">
                          <a:latin typeface="Cambria Math"/>
                        </a:rPr>
                        <m:t>=</m:t>
                      </m:r>
                      <m:sSup>
                        <m:sSupPr>
                          <m:ctrlPr>
                            <a:rPr lang="en-US" i="1" smtClean="0">
                              <a:latin typeface="Cambria Math" panose="02040503050406030204" pitchFamily="18" charset="0"/>
                            </a:rPr>
                          </m:ctrlPr>
                        </m:sSupPr>
                        <m:e>
                          <m:r>
                            <a:rPr lang="en-US" i="1">
                              <a:latin typeface="Cambria Math"/>
                            </a:rPr>
                            <m:t>(1+</m:t>
                          </m:r>
                          <m:sSub>
                            <m:sSubPr>
                              <m:ctrlPr>
                                <a:rPr lang="en-US" i="1">
                                  <a:latin typeface="Cambria Math" panose="02040503050406030204" pitchFamily="18" charset="0"/>
                                </a:rPr>
                              </m:ctrlPr>
                            </m:sSubPr>
                            <m:e>
                              <m:r>
                                <a:rPr lang="en-US" i="1">
                                  <a:latin typeface="Cambria Math"/>
                                </a:rPr>
                                <m:t>𝑟</m:t>
                              </m:r>
                            </m:e>
                            <m:sub>
                              <m:r>
                                <a:rPr lang="en-US" i="1">
                                  <a:latin typeface="Cambria Math"/>
                                </a:rPr>
                                <m:t>0,</m:t>
                              </m:r>
                              <m:r>
                                <a:rPr lang="en-US" i="1">
                                  <a:latin typeface="Cambria Math"/>
                                </a:rPr>
                                <m:t>𝑛</m:t>
                              </m:r>
                            </m:sub>
                          </m:sSub>
                          <m:r>
                            <a:rPr lang="en-US" i="1">
                              <a:latin typeface="Cambria Math"/>
                            </a:rPr>
                            <m:t>)</m:t>
                          </m:r>
                        </m:e>
                        <m:sup>
                          <m:r>
                            <a:rPr lang="en-US" i="1">
                              <a:latin typeface="Cambria Math"/>
                            </a:rPr>
                            <m:t>−</m:t>
                          </m:r>
                          <m:r>
                            <a:rPr lang="en-US" i="1">
                              <a:latin typeface="Cambria Math"/>
                            </a:rPr>
                            <m:t>𝑛</m:t>
                          </m:r>
                        </m:sup>
                      </m:sSup>
                      <m:r>
                        <a:rPr lang="en-US" i="1" smtClean="0">
                          <a:latin typeface="Cambria Math"/>
                        </a:rPr>
                        <m:t>=</m:t>
                      </m:r>
                      <m:sSub>
                        <m:sSubPr>
                          <m:ctrlPr>
                            <a:rPr lang="en-US" i="1" smtClean="0">
                              <a:latin typeface="Cambria Math" panose="02040503050406030204" pitchFamily="18" charset="0"/>
                            </a:rPr>
                          </m:ctrlPr>
                        </m:sSubPr>
                        <m:e>
                          <m:r>
                            <a:rPr lang="en-US" i="1">
                              <a:latin typeface="Cambria Math"/>
                            </a:rPr>
                            <m:t>𝑑</m:t>
                          </m:r>
                        </m:e>
                        <m:sub>
                          <m:r>
                            <a:rPr lang="en-US" i="1">
                              <a:latin typeface="Cambria Math"/>
                            </a:rPr>
                            <m:t>𝑛</m:t>
                          </m:r>
                        </m:sub>
                      </m:sSub>
                    </m:oMath>
                  </m:oMathPara>
                </a14:m>
                <a:endParaRPr lang="en-US" dirty="0" smtClean="0"/>
              </a:p>
              <a:p>
                <a:pPr marL="0" indent="0">
                  <a:buNone/>
                </a:pPr>
                <a:r>
                  <a:rPr lang="en-US" dirty="0" smtClean="0">
                    <a:solidFill>
                      <a:schemeClr val="tx1"/>
                    </a:solidFill>
                  </a:rPr>
                  <a:t>  </a:t>
                </a:r>
                <a:r>
                  <a:rPr lang="en-US" sz="2300" i="1" dirty="0" smtClean="0">
                    <a:solidFill>
                      <a:schemeClr val="tx1"/>
                    </a:solidFill>
                  </a:rPr>
                  <a:t>where </a:t>
                </a:r>
                <a14:m>
                  <m:oMath xmlns:m="http://schemas.openxmlformats.org/officeDocument/2006/math">
                    <m:sSub>
                      <m:sSubPr>
                        <m:ctrlPr>
                          <a:rPr lang="en-US" sz="2300" i="1">
                            <a:solidFill>
                              <a:schemeClr val="tx1"/>
                            </a:solidFill>
                            <a:latin typeface="Cambria Math" panose="02040503050406030204" pitchFamily="18" charset="0"/>
                          </a:rPr>
                        </m:ctrlPr>
                      </m:sSubPr>
                      <m:e>
                        <m:r>
                          <a:rPr lang="en-US" sz="2300" i="1">
                            <a:solidFill>
                              <a:schemeClr val="tx1"/>
                            </a:solidFill>
                            <a:latin typeface="Cambria Math"/>
                          </a:rPr>
                          <m:t>𝑟</m:t>
                        </m:r>
                      </m:e>
                      <m:sub>
                        <m:r>
                          <a:rPr lang="en-US" sz="2300" i="1">
                            <a:solidFill>
                              <a:schemeClr val="tx1"/>
                            </a:solidFill>
                            <a:latin typeface="Cambria Math"/>
                          </a:rPr>
                          <m:t>0,</m:t>
                        </m:r>
                        <m:r>
                          <a:rPr lang="en-US" sz="2300" i="1">
                            <a:solidFill>
                              <a:schemeClr val="tx1"/>
                            </a:solidFill>
                            <a:latin typeface="Cambria Math"/>
                          </a:rPr>
                          <m:t>𝑛</m:t>
                        </m:r>
                      </m:sub>
                    </m:sSub>
                  </m:oMath>
                </a14:m>
                <a:r>
                  <a:rPr lang="en-US" sz="2300" i="1" dirty="0">
                    <a:solidFill>
                      <a:schemeClr val="tx1"/>
                    </a:solidFill>
                  </a:rPr>
                  <a:t> is the interest rate (discount rate) prevailing from period 0 to </a:t>
                </a:r>
                <a:r>
                  <a:rPr lang="en-US" sz="2300" i="1" dirty="0" smtClean="0">
                    <a:solidFill>
                      <a:schemeClr val="tx1"/>
                    </a:solidFill>
                  </a:rPr>
                  <a:t> period </a:t>
                </a:r>
                <a:r>
                  <a:rPr lang="en-US" sz="2300" i="1" dirty="0">
                    <a:solidFill>
                      <a:schemeClr val="tx1"/>
                    </a:solidFill>
                  </a:rPr>
                  <a:t>n.</a:t>
                </a:r>
              </a:p>
              <a:p>
                <a:endParaRPr lang="en-US" dirty="0" smtClean="0">
                  <a:solidFill>
                    <a:schemeClr val="accent1"/>
                  </a:solidFill>
                </a:endParaRPr>
              </a:p>
              <a:p>
                <a:r>
                  <a:rPr lang="en-US" dirty="0" smtClean="0"/>
                  <a:t>A </a:t>
                </a:r>
                <a:r>
                  <a:rPr lang="en-US" dirty="0"/>
                  <a:t>series of cash flows </a:t>
                </a:r>
                <a14:m>
                  <m:oMath xmlns:m="http://schemas.openxmlformats.org/officeDocument/2006/math">
                    <m:sSub>
                      <m:sSubPr>
                        <m:ctrlPr>
                          <a:rPr lang="en-US" i="1">
                            <a:latin typeface="Cambria Math" panose="02040503050406030204" pitchFamily="18" charset="0"/>
                          </a:rPr>
                        </m:ctrlPr>
                      </m:sSubPr>
                      <m:e>
                        <m:r>
                          <a:rPr lang="en-US" i="1">
                            <a:latin typeface="Cambria Math"/>
                          </a:rPr>
                          <m:t>𝐶𝐹</m:t>
                        </m:r>
                      </m:e>
                      <m:sub>
                        <m:r>
                          <a:rPr lang="en-US" i="1">
                            <a:latin typeface="Cambria Math"/>
                          </a:rPr>
                          <m:t>𝑡</m:t>
                        </m:r>
                      </m:sub>
                    </m:sSub>
                  </m:oMath>
                </a14:m>
                <a:r>
                  <a:rPr lang="en-US" dirty="0"/>
                  <a:t> is valued as follows:</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𝑃𝑉</m:t>
                      </m:r>
                      <m:r>
                        <a:rPr lang="en-US" i="1">
                          <a:latin typeface="Cambria Math"/>
                        </a:rPr>
                        <m:t>=</m:t>
                      </m:r>
                      <m:nary>
                        <m:naryPr>
                          <m:chr m:val="∑"/>
                          <m:ctrlPr>
                            <a:rPr lang="en-US" i="1">
                              <a:latin typeface="Cambria Math" panose="02040503050406030204" pitchFamily="18" charset="0"/>
                            </a:rPr>
                          </m:ctrlPr>
                        </m:naryPr>
                        <m:sub>
                          <m:r>
                            <m:rPr>
                              <m:brk m:alnAt="23"/>
                            </m:rPr>
                            <a:rPr lang="en-US" i="1">
                              <a:latin typeface="Cambria Math"/>
                            </a:rPr>
                            <m:t>𝑡</m:t>
                          </m:r>
                          <m:r>
                            <a:rPr lang="en-US" i="1">
                              <a:latin typeface="Cambria Math"/>
                            </a:rPr>
                            <m:t>=1</m:t>
                          </m:r>
                        </m:sub>
                        <m:sup>
                          <m:r>
                            <a:rPr lang="en-US" i="1">
                              <a:latin typeface="Cambria Math"/>
                            </a:rPr>
                            <m:t>𝑛</m:t>
                          </m:r>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𝐶𝐹</m:t>
                                  </m:r>
                                </m:e>
                                <m:sub>
                                  <m:r>
                                    <a:rPr lang="en-US" i="1">
                                      <a:latin typeface="Cambria Math"/>
                                    </a:rPr>
                                    <m:t>𝑡</m:t>
                                  </m:r>
                                </m:sub>
                              </m:sSub>
                            </m:num>
                            <m:den>
                              <m:sSup>
                                <m:sSupPr>
                                  <m:ctrlPr>
                                    <a:rPr lang="en-US" i="1">
                                      <a:latin typeface="Cambria Math" panose="02040503050406030204" pitchFamily="18" charset="0"/>
                                    </a:rPr>
                                  </m:ctrlPr>
                                </m:sSupPr>
                                <m:e>
                                  <m:r>
                                    <a:rPr lang="en-US" i="1">
                                      <a:latin typeface="Cambria Math"/>
                                    </a:rPr>
                                    <m:t>(1+</m:t>
                                  </m:r>
                                  <m:sSub>
                                    <m:sSubPr>
                                      <m:ctrlPr>
                                        <a:rPr lang="en-US" i="1">
                                          <a:latin typeface="Cambria Math" panose="02040503050406030204" pitchFamily="18" charset="0"/>
                                        </a:rPr>
                                      </m:ctrlPr>
                                    </m:sSubPr>
                                    <m:e>
                                      <m:r>
                                        <a:rPr lang="en-US" i="1">
                                          <a:latin typeface="Cambria Math"/>
                                        </a:rPr>
                                        <m:t>𝑟</m:t>
                                      </m:r>
                                    </m:e>
                                    <m:sub>
                                      <m:r>
                                        <a:rPr lang="en-US" i="1">
                                          <a:latin typeface="Cambria Math"/>
                                        </a:rPr>
                                        <m:t>0,</m:t>
                                      </m:r>
                                      <m:r>
                                        <a:rPr lang="en-US" i="1">
                                          <a:latin typeface="Cambria Math"/>
                                        </a:rPr>
                                        <m:t>𝑡</m:t>
                                      </m:r>
                                    </m:sub>
                                  </m:sSub>
                                  <m:r>
                                    <a:rPr lang="en-US" i="1">
                                      <a:latin typeface="Cambria Math"/>
                                    </a:rPr>
                                    <m:t>)</m:t>
                                  </m:r>
                                </m:e>
                                <m:sup>
                                  <m:r>
                                    <a:rPr lang="en-US" i="1">
                                      <a:latin typeface="Cambria Math"/>
                                    </a:rPr>
                                    <m:t>𝑡</m:t>
                                  </m:r>
                                </m:sup>
                              </m:sSup>
                            </m:den>
                          </m:f>
                        </m:e>
                      </m:nary>
                      <m:r>
                        <a:rPr lang="en-US">
                          <a:latin typeface="Cambria Math"/>
                        </a:rPr>
                        <m:t>=</m:t>
                      </m:r>
                      <m:nary>
                        <m:naryPr>
                          <m:chr m:val="∑"/>
                          <m:ctrlPr>
                            <a:rPr lang="en-US" i="1">
                              <a:latin typeface="Cambria Math" panose="02040503050406030204" pitchFamily="18" charset="0"/>
                            </a:rPr>
                          </m:ctrlPr>
                        </m:naryPr>
                        <m:sub>
                          <m:r>
                            <m:rPr>
                              <m:brk m:alnAt="23"/>
                            </m:rPr>
                            <a:rPr lang="en-US" i="1">
                              <a:latin typeface="Cambria Math"/>
                            </a:rPr>
                            <m:t>𝑡</m:t>
                          </m:r>
                          <m:r>
                            <a:rPr lang="en-US" i="1">
                              <a:latin typeface="Cambria Math"/>
                            </a:rPr>
                            <m:t>=1</m:t>
                          </m:r>
                        </m:sub>
                        <m:sup>
                          <m:r>
                            <a:rPr lang="en-US" i="1">
                              <a:latin typeface="Cambria Math"/>
                            </a:rPr>
                            <m:t>𝑛</m:t>
                          </m:r>
                        </m:sup>
                        <m:e>
                          <m:sSub>
                            <m:sSubPr>
                              <m:ctrlPr>
                                <a:rPr lang="en-US" i="1">
                                  <a:latin typeface="Cambria Math" panose="02040503050406030204" pitchFamily="18" charset="0"/>
                                </a:rPr>
                              </m:ctrlPr>
                            </m:sSubPr>
                            <m:e>
                              <m:r>
                                <a:rPr lang="en-US" i="1">
                                  <a:latin typeface="Cambria Math"/>
                                </a:rPr>
                                <m:t>𝐶𝐹</m:t>
                              </m:r>
                            </m:e>
                            <m:sub>
                              <m:r>
                                <a:rPr lang="en-US" i="1">
                                  <a:latin typeface="Cambria Math"/>
                                </a:rPr>
                                <m:t>𝑡</m:t>
                              </m:r>
                            </m:sub>
                          </m:sSub>
                          <m:sSub>
                            <m:sSubPr>
                              <m:ctrlPr>
                                <a:rPr lang="en-US" i="1">
                                  <a:latin typeface="Cambria Math" panose="02040503050406030204" pitchFamily="18" charset="0"/>
                                </a:rPr>
                              </m:ctrlPr>
                            </m:sSubPr>
                            <m:e>
                              <m:r>
                                <a:rPr lang="en-US" i="1">
                                  <a:latin typeface="Cambria Math"/>
                                </a:rPr>
                                <m:t>𝑑</m:t>
                              </m:r>
                            </m:e>
                            <m:sub>
                              <m:r>
                                <a:rPr lang="en-US" i="1">
                                  <a:latin typeface="Cambria Math"/>
                                </a:rPr>
                                <m:t>𝑡</m:t>
                              </m:r>
                            </m:sub>
                          </m:sSub>
                          <m:r>
                            <a:rPr lang="en-US" i="1">
                              <a:latin typeface="Cambria Math"/>
                            </a:rPr>
                            <m:t>.</m:t>
                          </m:r>
                        </m:e>
                      </m:nary>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2051008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Pricing Bonds In terms Already Priced Bonds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840802"/>
              </a:xfrm>
            </p:spPr>
            <p:txBody>
              <a:bodyPr>
                <a:normAutofit fontScale="92500" lnSpcReduction="10000"/>
              </a:bodyPr>
              <a:lstStyle/>
              <a:p>
                <a:r>
                  <a:rPr lang="en-US" sz="2900" dirty="0" smtClean="0"/>
                  <a:t>Avoidance </a:t>
                </a:r>
                <a:r>
                  <a:rPr lang="en-US" sz="2900" dirty="0"/>
                  <a:t>of arbitrage opportunities means that the cash flow structure of bond </a:t>
                </a:r>
                <a:r>
                  <a:rPr lang="en-US" sz="2900" i="1" dirty="0" err="1"/>
                  <a:t>i</a:t>
                </a:r>
                <a:r>
                  <a:rPr lang="en-US" sz="2900" dirty="0"/>
                  <a:t> </a:t>
                </a:r>
                <a:r>
                  <a:rPr lang="en-US" sz="2900" dirty="0">
                    <a:sym typeface="Symbol" panose="05050102010706020507" pitchFamily="18" charset="2"/>
                  </a:rPr>
                  <a:t></a:t>
                </a:r>
                <a:r>
                  <a:rPr lang="en-US" sz="2900" dirty="0"/>
                  <a:t> {1,2,…,</a:t>
                </a:r>
                <a:r>
                  <a:rPr lang="en-US" sz="2900" i="1" dirty="0"/>
                  <a:t>T</a:t>
                </a:r>
                <a:r>
                  <a:rPr lang="en-US" sz="2900" dirty="0"/>
                  <a:t>}  for both the payoffs from time 1 to T and  time 0 cash flow (negative of the prices of the bonds) can expressed as a linear combination of the cash flows of the bonds in no-arbitrage market subset {1,2,…,</a:t>
                </a:r>
                <a:r>
                  <a:rPr lang="en-US" sz="2900" i="1" dirty="0"/>
                  <a:t>T</a:t>
                </a:r>
                <a:r>
                  <a:rPr lang="en-US" sz="2900" dirty="0"/>
                  <a:t>} using the replicating portfolio. </a:t>
                </a:r>
              </a:p>
              <a:p>
                <a:r>
                  <a:rPr lang="en-US" sz="2900" dirty="0"/>
                  <a:t>The price bond </a:t>
                </a:r>
                <a:r>
                  <a:rPr lang="en-US" sz="2900" i="1" dirty="0" err="1"/>
                  <a:t>i</a:t>
                </a:r>
                <a:r>
                  <a:rPr lang="en-US" sz="2900" dirty="0"/>
                  <a:t> must be a linear combination of the prices of bonds in no-arbitrage market subset {1,2,…,</a:t>
                </a:r>
                <a:r>
                  <a:rPr lang="en-US" sz="2900" i="1" dirty="0"/>
                  <a:t>T</a:t>
                </a:r>
                <a:r>
                  <a:rPr lang="en-US" sz="2900" dirty="0"/>
                  <a:t>} using the replicating portfolio:</a:t>
                </a:r>
              </a:p>
              <a:p>
                <a:pPr marL="0" indent="0">
                  <a:buNone/>
                </a:pPr>
                <a:r>
                  <a:rPr lang="en-US" dirty="0"/>
                  <a:t>                               </a:t>
                </a:r>
                <a:r>
                  <a:rPr lang="en-US" dirty="0" smtClean="0"/>
                  <a:t>	   	</a:t>
                </a:r>
                <a14:m>
                  <m:oMath xmlns:m="http://schemas.openxmlformats.org/officeDocument/2006/math">
                    <m:sSub>
                      <m:sSubPr>
                        <m:ctrlPr>
                          <a:rPr lang="en-US" sz="2500" i="1">
                            <a:latin typeface="Cambria Math" panose="02040503050406030204" pitchFamily="18" charset="0"/>
                          </a:rPr>
                        </m:ctrlPr>
                      </m:sSubPr>
                      <m:e>
                        <m:r>
                          <a:rPr lang="en-US" sz="2500" i="1">
                            <a:latin typeface="Cambria Math"/>
                          </a:rPr>
                          <m:t>𝐵</m:t>
                        </m:r>
                      </m:e>
                      <m:sub>
                        <m:r>
                          <a:rPr lang="en-US" sz="2500" i="1">
                            <a:latin typeface="Cambria Math"/>
                          </a:rPr>
                          <m:t>𝑖</m:t>
                        </m:r>
                        <m:r>
                          <a:rPr lang="en-US" sz="2500" i="1">
                            <a:latin typeface="Cambria Math"/>
                          </a:rPr>
                          <m:t>,0</m:t>
                        </m:r>
                      </m:sub>
                    </m:sSub>
                    <m:r>
                      <a:rPr lang="en-US" sz="2500" i="1">
                        <a:latin typeface="Cambria Math"/>
                      </a:rPr>
                      <m:t>=</m:t>
                    </m:r>
                    <m:d>
                      <m:dPr>
                        <m:begChr m:val="["/>
                        <m:endChr m:val="]"/>
                        <m:ctrlPr>
                          <a:rPr lang="en-US" sz="2500" i="1">
                            <a:latin typeface="Cambria Math" panose="02040503050406030204" pitchFamily="18" charset="0"/>
                          </a:rPr>
                        </m:ctrlPr>
                      </m:dPr>
                      <m:e>
                        <m:m>
                          <m:mPr>
                            <m:mcs>
                              <m:mc>
                                <m:mcPr>
                                  <m:count m:val="2"/>
                                  <m:mcJc m:val="center"/>
                                </m:mcPr>
                              </m:mc>
                            </m:mcs>
                            <m:ctrlPr>
                              <a:rPr lang="en-US" sz="2500" i="1">
                                <a:latin typeface="Cambria Math" panose="02040503050406030204" pitchFamily="18" charset="0"/>
                              </a:rPr>
                            </m:ctrlPr>
                          </m:mPr>
                          <m:mr>
                            <m:e>
                              <m:m>
                                <m:mPr>
                                  <m:mcs>
                                    <m:mc>
                                      <m:mcPr>
                                        <m:count m:val="2"/>
                                        <m:mcJc m:val="center"/>
                                      </m:mcPr>
                                    </m:mc>
                                  </m:mcs>
                                  <m:ctrlPr>
                                    <a:rPr lang="en-US" sz="2500" i="1">
                                      <a:latin typeface="Cambria Math" panose="02040503050406030204" pitchFamily="18" charset="0"/>
                                    </a:rPr>
                                  </m:ctrlPr>
                                </m:mPr>
                                <m:mr>
                                  <m:e>
                                    <m:sSub>
                                      <m:sSubPr>
                                        <m:ctrlPr>
                                          <a:rPr lang="en-US" sz="2500" i="1">
                                            <a:latin typeface="Cambria Math" panose="02040503050406030204" pitchFamily="18" charset="0"/>
                                          </a:rPr>
                                        </m:ctrlPr>
                                      </m:sSubPr>
                                      <m:e>
                                        <m:r>
                                          <a:rPr lang="en-US" sz="2500" i="1">
                                            <a:latin typeface="Cambria Math"/>
                                          </a:rPr>
                                          <m:t>𝛾</m:t>
                                        </m:r>
                                      </m:e>
                                      <m:sub>
                                        <m:r>
                                          <a:rPr lang="en-US" sz="2500" i="1">
                                            <a:latin typeface="Cambria Math"/>
                                          </a:rPr>
                                          <m:t>1</m:t>
                                        </m:r>
                                      </m:sub>
                                    </m:sSub>
                                  </m:e>
                                  <m:e>
                                    <m:sSub>
                                      <m:sSubPr>
                                        <m:ctrlPr>
                                          <a:rPr lang="en-US" sz="2500" i="1">
                                            <a:latin typeface="Cambria Math" panose="02040503050406030204" pitchFamily="18" charset="0"/>
                                          </a:rPr>
                                        </m:ctrlPr>
                                      </m:sSubPr>
                                      <m:e>
                                        <m:r>
                                          <a:rPr lang="en-US" sz="2500" i="1">
                                            <a:latin typeface="Cambria Math"/>
                                          </a:rPr>
                                          <m:t>𝛾</m:t>
                                        </m:r>
                                      </m:e>
                                      <m:sub>
                                        <m:r>
                                          <a:rPr lang="en-US" sz="2500" i="1">
                                            <a:latin typeface="Cambria Math"/>
                                          </a:rPr>
                                          <m:t>2</m:t>
                                        </m:r>
                                      </m:sub>
                                    </m:sSub>
                                  </m:e>
                                </m:mr>
                              </m:m>
                            </m:e>
                            <m:e>
                              <m:m>
                                <m:mPr>
                                  <m:mcs>
                                    <m:mc>
                                      <m:mcPr>
                                        <m:count m:val="2"/>
                                        <m:mcJc m:val="center"/>
                                      </m:mcPr>
                                    </m:mc>
                                  </m:mcs>
                                  <m:ctrlPr>
                                    <a:rPr lang="en-US" sz="2500" i="1">
                                      <a:latin typeface="Cambria Math" panose="02040503050406030204" pitchFamily="18" charset="0"/>
                                    </a:rPr>
                                  </m:ctrlPr>
                                </m:mPr>
                                <m:mr>
                                  <m:e>
                                    <m:r>
                                      <a:rPr lang="en-US" sz="2500" i="1">
                                        <a:latin typeface="Cambria Math"/>
                                      </a:rPr>
                                      <m:t>⋯</m:t>
                                    </m:r>
                                  </m:e>
                                  <m:e>
                                    <m:sSub>
                                      <m:sSubPr>
                                        <m:ctrlPr>
                                          <a:rPr lang="en-US" sz="2500" i="1">
                                            <a:latin typeface="Cambria Math" panose="02040503050406030204" pitchFamily="18" charset="0"/>
                                          </a:rPr>
                                        </m:ctrlPr>
                                      </m:sSubPr>
                                      <m:e>
                                        <m:r>
                                          <a:rPr lang="en-US" sz="2500" i="1">
                                            <a:latin typeface="Cambria Math"/>
                                          </a:rPr>
                                          <m:t>𝛾</m:t>
                                        </m:r>
                                      </m:e>
                                      <m:sub>
                                        <m:r>
                                          <a:rPr lang="en-US" sz="2500" i="1">
                                            <a:latin typeface="Cambria Math"/>
                                          </a:rPr>
                                          <m:t>𝑇</m:t>
                                        </m:r>
                                      </m:sub>
                                    </m:sSub>
                                  </m:e>
                                </m:mr>
                              </m:m>
                            </m:e>
                          </m:mr>
                        </m:m>
                      </m:e>
                    </m:d>
                    <m:d>
                      <m:dPr>
                        <m:begChr m:val="["/>
                        <m:endChr m:val="]"/>
                        <m:ctrlPr>
                          <a:rPr lang="en-US" sz="2500" i="1">
                            <a:latin typeface="Cambria Math" panose="02040503050406030204" pitchFamily="18" charset="0"/>
                          </a:rPr>
                        </m:ctrlPr>
                      </m:dPr>
                      <m:e>
                        <m:m>
                          <m:mPr>
                            <m:mcs>
                              <m:mc>
                                <m:mcPr>
                                  <m:count m:val="1"/>
                                  <m:mcJc m:val="center"/>
                                </m:mcPr>
                              </m:mc>
                            </m:mcs>
                            <m:ctrlPr>
                              <a:rPr lang="en-US" sz="2500" i="1">
                                <a:latin typeface="Cambria Math" panose="02040503050406030204" pitchFamily="18" charset="0"/>
                              </a:rPr>
                            </m:ctrlPr>
                          </m:mPr>
                          <m:mr>
                            <m:e>
                              <m:m>
                                <m:mPr>
                                  <m:mcs>
                                    <m:mc>
                                      <m:mcPr>
                                        <m:count m:val="1"/>
                                        <m:mcJc m:val="center"/>
                                      </m:mcPr>
                                    </m:mc>
                                  </m:mcs>
                                  <m:ctrlPr>
                                    <a:rPr lang="en-US" sz="2500" i="1">
                                      <a:latin typeface="Cambria Math" panose="02040503050406030204" pitchFamily="18" charset="0"/>
                                    </a:rPr>
                                  </m:ctrlPr>
                                </m:mPr>
                                <m:mr>
                                  <m:e>
                                    <m:sSub>
                                      <m:sSubPr>
                                        <m:ctrlPr>
                                          <a:rPr lang="en-US" sz="2500" i="1">
                                            <a:latin typeface="Cambria Math" panose="02040503050406030204" pitchFamily="18" charset="0"/>
                                          </a:rPr>
                                        </m:ctrlPr>
                                      </m:sSubPr>
                                      <m:e>
                                        <m:r>
                                          <a:rPr lang="en-US" sz="2500" i="1">
                                            <a:latin typeface="Cambria Math"/>
                                          </a:rPr>
                                          <m:t>𝐵</m:t>
                                        </m:r>
                                      </m:e>
                                      <m:sub>
                                        <m:r>
                                          <a:rPr lang="en-US" sz="2500" i="1">
                                            <a:latin typeface="Cambria Math"/>
                                          </a:rPr>
                                          <m:t>1,0</m:t>
                                        </m:r>
                                      </m:sub>
                                    </m:sSub>
                                  </m:e>
                                </m:mr>
                                <m:mr>
                                  <m:e>
                                    <m:sSub>
                                      <m:sSubPr>
                                        <m:ctrlPr>
                                          <a:rPr lang="en-US" sz="2500" i="1">
                                            <a:latin typeface="Cambria Math" panose="02040503050406030204" pitchFamily="18" charset="0"/>
                                          </a:rPr>
                                        </m:ctrlPr>
                                      </m:sSubPr>
                                      <m:e>
                                        <m:r>
                                          <a:rPr lang="en-US" sz="2500" i="1">
                                            <a:latin typeface="Cambria Math"/>
                                          </a:rPr>
                                          <m:t>𝐵</m:t>
                                        </m:r>
                                      </m:e>
                                      <m:sub>
                                        <m:r>
                                          <a:rPr lang="en-US" sz="2500" i="1">
                                            <a:latin typeface="Cambria Math"/>
                                          </a:rPr>
                                          <m:t>2,0</m:t>
                                        </m:r>
                                      </m:sub>
                                    </m:sSub>
                                  </m:e>
                                </m:mr>
                              </m:m>
                            </m:e>
                          </m:mr>
                          <m:mr>
                            <m:e>
                              <m:m>
                                <m:mPr>
                                  <m:mcs>
                                    <m:mc>
                                      <m:mcPr>
                                        <m:count m:val="1"/>
                                        <m:mcJc m:val="center"/>
                                      </m:mcPr>
                                    </m:mc>
                                  </m:mcs>
                                  <m:ctrlPr>
                                    <a:rPr lang="en-US" sz="2500" i="1">
                                      <a:latin typeface="Cambria Math" panose="02040503050406030204" pitchFamily="18" charset="0"/>
                                    </a:rPr>
                                  </m:ctrlPr>
                                </m:mPr>
                                <m:mr>
                                  <m:e>
                                    <m:r>
                                      <a:rPr lang="en-US" sz="2500" i="1">
                                        <a:latin typeface="Cambria Math"/>
                                      </a:rPr>
                                      <m:t>⋮</m:t>
                                    </m:r>
                                  </m:e>
                                </m:mr>
                                <m:mr>
                                  <m:e>
                                    <m:sSub>
                                      <m:sSubPr>
                                        <m:ctrlPr>
                                          <a:rPr lang="en-US" sz="2500" i="1">
                                            <a:latin typeface="Cambria Math" panose="02040503050406030204" pitchFamily="18" charset="0"/>
                                          </a:rPr>
                                        </m:ctrlPr>
                                      </m:sSubPr>
                                      <m:e>
                                        <m:r>
                                          <a:rPr lang="en-US" sz="2500" i="1">
                                            <a:latin typeface="Cambria Math"/>
                                          </a:rPr>
                                          <m:t>𝐵</m:t>
                                        </m:r>
                                      </m:e>
                                      <m:sub>
                                        <m:r>
                                          <a:rPr lang="en-US" sz="2500" i="1">
                                            <a:latin typeface="Cambria Math"/>
                                          </a:rPr>
                                          <m:t>𝑇</m:t>
                                        </m:r>
                                        <m:r>
                                          <a:rPr lang="en-US" sz="2500" i="1">
                                            <a:latin typeface="Cambria Math"/>
                                          </a:rPr>
                                          <m:t>,0</m:t>
                                        </m:r>
                                      </m:sub>
                                    </m:sSub>
                                  </m:e>
                                </m:mr>
                              </m:m>
                            </m:e>
                          </m:mr>
                        </m:m>
                      </m:e>
                    </m:d>
                    <m:r>
                      <a:rPr lang="en-US" sz="2500">
                        <a:latin typeface="Cambria Math" panose="02040503050406030204" pitchFamily="18" charset="0"/>
                      </a:rPr>
                      <m:t>  </m:t>
                    </m:r>
                  </m:oMath>
                </a14:m>
                <a:r>
                  <a:rPr lang="en-US" sz="2500" dirty="0"/>
                  <a:t>				 </a:t>
                </a:r>
                <a:endParaRPr lang="en-US" sz="2500" dirty="0" smtClean="0"/>
              </a:p>
              <a:p>
                <a:pPr marL="0" indent="0">
                  <a:buNone/>
                </a:pPr>
                <a:r>
                  <a:rPr lang="en-US" sz="2500" dirty="0"/>
                  <a:t>	</a:t>
                </a:r>
                <a:r>
                  <a:rPr lang="en-US" sz="2500" dirty="0" smtClean="0"/>
                  <a:t>	        	 	</a:t>
                </a:r>
                <a14:m>
                  <m:oMath xmlns:m="http://schemas.openxmlformats.org/officeDocument/2006/math">
                    <m:sSub>
                      <m:sSubPr>
                        <m:ctrlPr>
                          <a:rPr lang="en-US" sz="2500" i="1">
                            <a:latin typeface="Cambria Math" panose="02040503050406030204" pitchFamily="18" charset="0"/>
                          </a:rPr>
                        </m:ctrlPr>
                      </m:sSubPr>
                      <m:e>
                        <m:r>
                          <a:rPr lang="en-US" sz="2500" i="1">
                            <a:latin typeface="Cambria Math"/>
                          </a:rPr>
                          <m:t>𝐵</m:t>
                        </m:r>
                      </m:e>
                      <m:sub>
                        <m:r>
                          <a:rPr lang="en-US" sz="2500" i="1">
                            <a:latin typeface="Cambria Math"/>
                          </a:rPr>
                          <m:t>𝑖</m:t>
                        </m:r>
                        <m:r>
                          <a:rPr lang="en-US" sz="2500" i="1">
                            <a:latin typeface="Cambria Math"/>
                          </a:rPr>
                          <m:t>,0</m:t>
                        </m:r>
                      </m:sub>
                    </m:sSub>
                    <m:r>
                      <a:rPr lang="en-US" sz="2500" i="1">
                        <a:latin typeface="Cambria Math"/>
                      </a:rPr>
                      <m:t>=              </m:t>
                    </m:r>
                    <m:sSup>
                      <m:sSupPr>
                        <m:ctrlPr>
                          <a:rPr lang="en-US" sz="2500" i="1">
                            <a:latin typeface="Cambria Math" panose="02040503050406030204" pitchFamily="18" charset="0"/>
                          </a:rPr>
                        </m:ctrlPr>
                      </m:sSupPr>
                      <m:e>
                        <m:r>
                          <a:rPr lang="en-US" sz="2500" b="1" i="1">
                            <a:latin typeface="Cambria Math"/>
                          </a:rPr>
                          <m:t>𝜸</m:t>
                        </m:r>
                      </m:e>
                      <m:sup>
                        <m:r>
                          <a:rPr lang="en-US" sz="2500" i="1">
                            <a:latin typeface="Cambria Math"/>
                          </a:rPr>
                          <m:t>𝑇</m:t>
                        </m:r>
                      </m:sup>
                    </m:sSup>
                    <m:r>
                      <a:rPr lang="en-US" sz="2500" i="1">
                        <a:latin typeface="Cambria Math"/>
                      </a:rPr>
                      <m:t>            ×  </m:t>
                    </m:r>
                    <m:sSub>
                      <m:sSubPr>
                        <m:ctrlPr>
                          <a:rPr lang="en-US" sz="2500" b="1" i="1">
                            <a:latin typeface="Cambria Math" panose="02040503050406030204" pitchFamily="18" charset="0"/>
                          </a:rPr>
                        </m:ctrlPr>
                      </m:sSubPr>
                      <m:e>
                        <m:r>
                          <a:rPr lang="en-US" sz="2500" b="1" i="1">
                            <a:latin typeface="Cambria Math"/>
                          </a:rPr>
                          <m:t>𝒃</m:t>
                        </m:r>
                      </m:e>
                      <m:sub>
                        <m:r>
                          <a:rPr lang="en-US" sz="2500" b="1" i="1">
                            <a:latin typeface="Cambria Math"/>
                          </a:rPr>
                          <m:t>𝟎</m:t>
                        </m:r>
                      </m:sub>
                    </m:sSub>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40802"/>
              </a:xfrm>
              <a:blipFill rotWithShape="0">
                <a:blip r:embed="rId2" cstate="print"/>
                <a:stretch>
                  <a:fillRect l="-538" t="-1887" r="-1290"/>
                </a:stretch>
              </a:blipFill>
            </p:spPr>
            <p:txBody>
              <a:bodyPr/>
              <a:lstStyle/>
              <a:p>
                <a:r>
                  <a:rPr lang="en-US">
                    <a:noFill/>
                  </a:rPr>
                  <a:t> </a:t>
                </a:r>
              </a:p>
            </p:txBody>
          </p:sp>
        </mc:Fallback>
      </mc:AlternateContent>
    </p:spTree>
    <p:extLst>
      <p:ext uri="{BB962C8B-B14F-4D97-AF65-F5344CB8AC3E}">
        <p14:creationId xmlns:p14="http://schemas.microsoft.com/office/powerpoint/2010/main" xmlns="" val="1430841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32935"/>
          </a:xfrm>
        </p:spPr>
        <p:txBody>
          <a:bodyPr>
            <a:normAutofit fontScale="90000"/>
          </a:bodyPr>
          <a:lstStyle/>
          <a:p>
            <a:r>
              <a:rPr lang="en-US" b="1" dirty="0"/>
              <a:t>Illustration </a:t>
            </a:r>
            <a:r>
              <a:rPr lang="en-US" b="1" dirty="0" smtClean="0"/>
              <a:t>Of Pricing </a:t>
            </a:r>
            <a:r>
              <a:rPr lang="en-US" b="1" dirty="0"/>
              <a:t>Bonds In terms Already Priced Bonds </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t>We will price the bond from the previous illustration. We will see that we will obtain the same result as the discount method gave us. </a:t>
                </a:r>
                <a:r>
                  <a:rPr lang="en-US" dirty="0"/>
                  <a:t>We wish to price a 2 year 1.5% coupon bond with a face value of $1000, which we will label as the third bond. </a:t>
                </a:r>
                <a:endParaRPr lang="en-US" dirty="0" smtClean="0"/>
              </a:p>
              <a:p>
                <a:pPr marL="0" indent="0">
                  <a:buNone/>
                </a:pPr>
                <a:r>
                  <a:rPr lang="en-US" dirty="0" smtClean="0"/>
                  <a:t>It </a:t>
                </a:r>
                <a:r>
                  <a:rPr lang="en-US" dirty="0"/>
                  <a:t>payoff vector is </a:t>
                </a:r>
              </a:p>
              <a:p>
                <a:pPr marL="0" indent="0" algn="ctr">
                  <a:buNone/>
                </a:pPr>
                <a:r>
                  <a:rPr lang="en-US"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𝒄𝒇</m:t>
                        </m:r>
                      </m:e>
                      <m:sub>
                        <m:r>
                          <a:rPr lang="en-US" b="1" i="1">
                            <a:latin typeface="Cambria Math" panose="02040503050406030204" pitchFamily="18" charset="0"/>
                          </a:rPr>
                          <m:t>𝟑</m:t>
                        </m:r>
                      </m:sub>
                    </m:sSub>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r>
                                    <a:rPr lang="en-US" i="1">
                                      <a:latin typeface="Cambria Math" panose="02040503050406030204" pitchFamily="18" charset="0"/>
                                    </a:rPr>
                                    <m:t>5</m:t>
                                  </m:r>
                                </m:e>
                                <m:e>
                                  <m:r>
                                    <a:rPr lang="en-US" i="1">
                                      <a:latin typeface="Cambria Math" panose="02040503050406030204" pitchFamily="18" charset="0"/>
                                    </a:rPr>
                                    <m:t>1015</m:t>
                                  </m:r>
                                </m:e>
                              </m:mr>
                            </m:m>
                          </m:e>
                        </m:d>
                      </m:e>
                      <m:sup>
                        <m:r>
                          <a:rPr lang="en-US" i="1">
                            <a:latin typeface="Cambria Math" panose="02040503050406030204" pitchFamily="18" charset="0"/>
                          </a:rPr>
                          <m:t>𝑇</m:t>
                        </m:r>
                      </m:sup>
                    </m:sSup>
                  </m:oMath>
                </a14:m>
                <a:endParaRPr lang="en-US" dirty="0" smtClean="0"/>
              </a:p>
              <a:p>
                <a:pPr marL="0" indent="0">
                  <a:buNone/>
                </a:pPr>
                <a:r>
                  <a:rPr lang="en-US" dirty="0" smtClean="0"/>
                  <a:t> </a:t>
                </a:r>
                <a:r>
                  <a:rPr lang="en-US" dirty="0"/>
                  <a:t>We first solve for the replicating portfolio </a:t>
                </a:r>
                <a14:m>
                  <m:oMath xmlns:m="http://schemas.openxmlformats.org/officeDocument/2006/math">
                    <m:r>
                      <a:rPr lang="el-GR" b="1" i="1">
                        <a:latin typeface="Cambria Math" panose="02040503050406030204" pitchFamily="18" charset="0"/>
                        <a:ea typeface="Cambria Math" panose="02040503050406030204" pitchFamily="18" charset="0"/>
                      </a:rPr>
                      <m:t>𝜸</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2</m:t>
                                      </m:r>
                                    </m:sub>
                                  </m:sSub>
                                </m:e>
                              </m:mr>
                            </m:m>
                          </m:e>
                        </m:d>
                      </m:e>
                      <m:sup>
                        <m:r>
                          <a:rPr lang="en-US" i="1">
                            <a:latin typeface="Cambria Math" panose="02040503050406030204" pitchFamily="18" charset="0"/>
                          </a:rPr>
                          <m:t>𝑇</m:t>
                        </m:r>
                      </m:sup>
                    </m:sSup>
                  </m:oMath>
                </a14:m>
                <a:r>
                  <a:rPr lang="en-US" dirty="0"/>
                  <a:t>:</a:t>
                </a:r>
              </a:p>
              <a:p>
                <a:pPr marL="0" indent="0" algn="ctr">
                  <a:buNone/>
                </a:pPr>
                <a:r>
                  <a:rPr lang="en-US" dirty="0"/>
                  <a:t> </a:t>
                </a:r>
                <a14:m>
                  <m:oMath xmlns:m="http://schemas.openxmlformats.org/officeDocument/2006/math">
                    <m:r>
                      <a:rPr lang="en-US" i="1">
                        <a:latin typeface="Cambria Math" panose="02040503050406030204" pitchFamily="18" charset="0"/>
                      </a:rPr>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ea typeface="Cambria Math" panose="02040503050406030204" pitchFamily="18" charset="0"/>
                                    </a:rPr>
                                    <m:t>2</m:t>
                                  </m:r>
                                </m:sub>
                              </m:sSub>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.052</m:t>
                              </m:r>
                            </m:e>
                            <m:e>
                              <m:r>
                                <a:rPr lang="en-US" i="1">
                                  <a:latin typeface="Cambria Math" panose="02040503050406030204" pitchFamily="18" charset="0"/>
                                </a:rPr>
                                <m:t>.002</m:t>
                              </m:r>
                            </m:e>
                          </m:mr>
                          <m:mr>
                            <m:e>
                              <m:r>
                                <a:rPr lang="en-US" i="1">
                                  <a:latin typeface="Cambria Math" panose="02040503050406030204" pitchFamily="18" charset="0"/>
                                </a:rPr>
                                <m:t>.068667</m:t>
                              </m:r>
                            </m:e>
                            <m:e>
                              <m:r>
                                <a:rPr lang="en-US" i="1">
                                  <a:latin typeface="Cambria Math" panose="02040503050406030204" pitchFamily="18" charset="0"/>
                                </a:rPr>
                                <m:t>−.002</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r>
                                <a:rPr lang="en-US" i="1">
                                  <a:latin typeface="Cambria Math" panose="02040503050406030204" pitchFamily="18" charset="0"/>
                                </a:rPr>
                                <m:t>5</m:t>
                              </m:r>
                            </m:e>
                          </m:mr>
                          <m:mr>
                            <m:e>
                              <m:r>
                                <a:rPr lang="en-US" i="1">
                                  <a:latin typeface="Cambria Math" panose="02040503050406030204" pitchFamily="18" charset="0"/>
                                </a:rPr>
                                <m:t>1015</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r>
                                <a:rPr lang="en-US" i="1">
                                  <a:latin typeface="Cambria Math" panose="02040503050406030204" pitchFamily="18" charset="0"/>
                                </a:rPr>
                                <m:t>.25</m:t>
                              </m:r>
                            </m:e>
                          </m:mr>
                          <m:mr>
                            <m:e>
                              <m:r>
                                <a:rPr lang="en-US" i="1">
                                  <a:latin typeface="Cambria Math" panose="02040503050406030204" pitchFamily="18" charset="0"/>
                                </a:rPr>
                                <m:t>−1</m:t>
                              </m:r>
                            </m:e>
                          </m:mr>
                        </m:m>
                      </m:e>
                    </m:d>
                  </m:oMath>
                </a14:m>
                <a:endParaRPr lang="en-US" dirty="0" smtClean="0"/>
              </a:p>
              <a:p>
                <a:pPr marL="0" indent="0">
                  <a:buNone/>
                </a:pPr>
                <a:r>
                  <a:rPr lang="en-US" b="1" dirty="0" smtClean="0">
                    <a:sym typeface="Symbol" panose="05050102010706020507" pitchFamily="18" charset="2"/>
                  </a:rPr>
                  <a:t>                                   </a:t>
                </a:r>
                <a:r>
                  <a:rPr lang="en-US" dirty="0" smtClean="0"/>
                  <a:t> =               (</a:t>
                </a:r>
                <a:r>
                  <a:rPr lang="en-US" b="1" dirty="0" smtClean="0"/>
                  <a:t>CF</a:t>
                </a:r>
                <a:r>
                  <a:rPr lang="en-US" baseline="30000" dirty="0" smtClean="0"/>
                  <a:t>T</a:t>
                </a:r>
                <a:r>
                  <a:rPr lang="en-US" dirty="0" smtClean="0"/>
                  <a:t>)</a:t>
                </a:r>
                <a:r>
                  <a:rPr lang="en-US" baseline="30000" dirty="0" smtClean="0"/>
                  <a:t>-1               </a:t>
                </a:r>
                <a:r>
                  <a:rPr lang="en-US" dirty="0" smtClean="0"/>
                  <a:t>x</a:t>
                </a:r>
                <a:r>
                  <a:rPr lang="en-US" baseline="30000" dirty="0" smtClean="0"/>
                  <a:t>  </a:t>
                </a:r>
                <a:r>
                  <a:rPr lang="en-US" b="1" i="1" dirty="0" smtClean="0"/>
                  <a:t>cf</a:t>
                </a:r>
                <a:r>
                  <a:rPr lang="en-US" i="1" baseline="-25000" dirty="0" smtClean="0"/>
                  <a:t>3</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344" b="-2933"/>
                </a:stretch>
              </a:blipFill>
            </p:spPr>
            <p:txBody>
              <a:bodyPr/>
              <a:lstStyle/>
              <a:p>
                <a:r>
                  <a:rPr lang="en-US">
                    <a:noFill/>
                  </a:rPr>
                  <a:t> </a:t>
                </a:r>
              </a:p>
            </p:txBody>
          </p:sp>
        </mc:Fallback>
      </mc:AlternateContent>
    </p:spTree>
    <p:extLst>
      <p:ext uri="{BB962C8B-B14F-4D97-AF65-F5344CB8AC3E}">
        <p14:creationId xmlns:p14="http://schemas.microsoft.com/office/powerpoint/2010/main" xmlns="" val="1628254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91746"/>
          </a:xfrm>
        </p:spPr>
        <p:txBody>
          <a:bodyPr>
            <a:normAutofit fontScale="90000"/>
          </a:bodyPr>
          <a:lstStyle/>
          <a:p>
            <a:r>
              <a:rPr lang="en-US" b="1" dirty="0"/>
              <a:t>Illustration Of Pricing Bonds In terms Already Priced Bonds </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t>The price of bond 3 equals:</a:t>
                </a:r>
              </a:p>
              <a:p>
                <a:pPr marL="0" indent="0">
                  <a:buNone/>
                </a:pPr>
                <a:r>
                  <a:rPr lang="en-US" dirty="0"/>
                  <a:t>                </a:t>
                </a: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3,0</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r>
                                <a:rPr lang="en-US" i="1">
                                  <a:latin typeface="Cambria Math" panose="02040503050406030204" pitchFamily="18" charset="0"/>
                                </a:rPr>
                                <m:t>.25</m:t>
                              </m:r>
                            </m:e>
                            <m:e>
                              <m:r>
                                <a:rPr lang="en-US" i="1">
                                  <a:latin typeface="Cambria Math" panose="02040503050406030204" pitchFamily="18" charset="0"/>
                                </a:rPr>
                                <m:t>−1</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r>
                                <a:rPr lang="en-US" i="1">
                                  <a:latin typeface="Cambria Math" panose="02040503050406030204" pitchFamily="18" charset="0"/>
                                </a:rPr>
                                <m:t>016</m:t>
                              </m:r>
                            </m:e>
                          </m:mr>
                          <m:mr>
                            <m:e>
                              <m:r>
                                <a:rPr lang="en-US" i="1">
                                  <a:latin typeface="Cambria Math" panose="02040503050406030204" pitchFamily="18" charset="0"/>
                                </a:rPr>
                                <m:t>1541</m:t>
                              </m:r>
                            </m:e>
                          </m:mr>
                        </m:m>
                      </m:e>
                    </m:d>
                    <m:r>
                      <a:rPr lang="en-US" i="1">
                        <a:latin typeface="Cambria Math" panose="02040503050406030204" pitchFamily="18" charset="0"/>
                      </a:rPr>
                      <m:t>=979</m:t>
                    </m:r>
                  </m:oMath>
                </a14:m>
                <a:endParaRPr lang="en-US" dirty="0"/>
              </a:p>
              <a:p>
                <a:pPr marL="0" indent="0">
                  <a:buNone/>
                </a:pPr>
                <a:r>
                  <a:rPr lang="en-US" dirty="0"/>
                  <a:t>     </a:t>
                </a: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𝐵</m:t>
                        </m:r>
                      </m:e>
                      <m:sub>
                        <m:r>
                          <a:rPr lang="en-US" i="1">
                            <a:latin typeface="Cambria Math" panose="02040503050406030204" pitchFamily="18" charset="0"/>
                          </a:rPr>
                          <m:t>3,0</m:t>
                        </m:r>
                      </m:sub>
                    </m:sSub>
                    <m:r>
                      <a:rPr lang="en-US" b="0" i="1" smtClean="0">
                        <a:latin typeface="Cambria Math" panose="02040503050406030204" pitchFamily="18" charset="0"/>
                      </a:rPr>
                      <m:t> </m:t>
                    </m:r>
                    <m:r>
                      <a:rPr lang="en-US" i="1">
                        <a:latin typeface="Cambria Math" panose="02040503050406030204" pitchFamily="18" charset="0"/>
                      </a:rPr>
                      <m:t>=        </m:t>
                    </m:r>
                    <m:sSup>
                      <m:sSupPr>
                        <m:ctrlPr>
                          <a:rPr lang="en-US" i="1">
                            <a:latin typeface="Cambria Math" panose="02040503050406030204" pitchFamily="18" charset="0"/>
                          </a:rPr>
                        </m:ctrlPr>
                      </m:sSupPr>
                      <m:e>
                        <m:r>
                          <a:rPr lang="en-US" b="1" i="1">
                            <a:latin typeface="Cambria Math" panose="02040503050406030204" pitchFamily="18" charset="0"/>
                          </a:rPr>
                          <m:t>𝜸</m:t>
                        </m:r>
                      </m:e>
                      <m:sup>
                        <m:r>
                          <a:rPr lang="en-US" i="1">
                            <a:latin typeface="Cambria Math" panose="02040503050406030204" pitchFamily="18" charset="0"/>
                          </a:rPr>
                          <m:t>𝑇</m:t>
                        </m:r>
                      </m:sup>
                    </m:sSup>
                    <m:r>
                      <a:rPr lang="en-US" i="1">
                        <a:latin typeface="Cambria Math" panose="02040503050406030204" pitchFamily="18" charset="0"/>
                      </a:rPr>
                      <m:t>      ×  </m:t>
                    </m:r>
                    <m:sSub>
                      <m:sSubPr>
                        <m:ctrlPr>
                          <a:rPr lang="en-US" b="1" i="1">
                            <a:latin typeface="Cambria Math" panose="02040503050406030204" pitchFamily="18" charset="0"/>
                          </a:rPr>
                        </m:ctrlPr>
                      </m:sSubPr>
                      <m:e>
                        <m:r>
                          <a:rPr lang="en-US" b="1" i="1">
                            <a:latin typeface="Cambria Math" panose="02040503050406030204" pitchFamily="18" charset="0"/>
                          </a:rPr>
                          <m:t>𝒃</m:t>
                        </m:r>
                      </m:e>
                      <m:sub>
                        <m:r>
                          <a:rPr lang="en-US" b="1" i="1">
                            <a:latin typeface="Cambria Math" panose="02040503050406030204" pitchFamily="18" charset="0"/>
                          </a:rPr>
                          <m:t>𝟎</m:t>
                        </m:r>
                      </m:sub>
                    </m:sSub>
                  </m:oMath>
                </a14:m>
                <a:r>
                  <a:rPr lang="en-US" dirty="0"/>
                  <a:t> </a:t>
                </a:r>
              </a:p>
              <a:p>
                <a:pPr marL="0" indent="0">
                  <a:buNone/>
                </a:pPr>
                <a:r>
                  <a:rPr lang="en-US" dirty="0"/>
                  <a:t>    </a:t>
                </a:r>
                <a:endParaRPr lang="en-US" dirty="0" smtClean="0"/>
              </a:p>
              <a:p>
                <a:pPr marL="0" indent="0">
                  <a:buNone/>
                </a:pPr>
                <a:r>
                  <a:rPr lang="en-US" dirty="0" smtClean="0"/>
                  <a:t>Observe </a:t>
                </a:r>
                <a:r>
                  <a:rPr lang="en-US" dirty="0"/>
                  <a:t>that we obtained the same bond price of $979 as we did using the discount rate approach.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3493611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Pure Securities</a:t>
            </a:r>
          </a:p>
        </p:txBody>
      </p:sp>
      <p:sp>
        <p:nvSpPr>
          <p:cNvPr id="3" name="Content Placeholder 2"/>
          <p:cNvSpPr>
            <a:spLocks noGrp="1"/>
          </p:cNvSpPr>
          <p:nvPr>
            <p:ph sz="quarter" idx="1"/>
          </p:nvPr>
        </p:nvSpPr>
        <p:spPr/>
        <p:txBody>
          <a:bodyPr/>
          <a:lstStyle/>
          <a:p>
            <a:pPr marL="0" indent="0">
              <a:buNone/>
            </a:pPr>
            <a:r>
              <a:rPr lang="en-US" dirty="0"/>
              <a:t>This process can involve determining the vector space </a:t>
            </a:r>
            <a:r>
              <a:rPr lang="en-US" dirty="0" err="1"/>
              <a:t>ℝ</a:t>
            </a:r>
            <a:r>
              <a:rPr lang="en-US" i="1" baseline="30000" dirty="0" err="1"/>
              <a:t>n</a:t>
            </a:r>
            <a:r>
              <a:rPr lang="en-US" dirty="0"/>
              <a:t>, valuing </a:t>
            </a:r>
            <a:r>
              <a:rPr lang="en-US" i="1" dirty="0"/>
              <a:t>n</a:t>
            </a:r>
            <a:r>
              <a:rPr lang="en-US" dirty="0"/>
              <a:t> “control” securities with linearly independent payoff vectors, and pricing the payoff vectors of the previously unpriced securities based on linear combinations of prices from the “control” securities. We will initially assume the following for our valuations: </a:t>
            </a:r>
          </a:p>
          <a:p>
            <a:pPr marL="0" lvl="0" indent="0">
              <a:buNone/>
            </a:pPr>
            <a:r>
              <a:rPr lang="en-US" dirty="0"/>
              <a:t>    1.) </a:t>
            </a:r>
            <a:r>
              <a:rPr lang="en-US" dirty="0" smtClean="0"/>
              <a:t> There </a:t>
            </a:r>
            <a:r>
              <a:rPr lang="en-US" dirty="0"/>
              <a:t>exist </a:t>
            </a:r>
            <a:r>
              <a:rPr lang="en-US" i="1" dirty="0"/>
              <a:t>n</a:t>
            </a:r>
            <a:r>
              <a:rPr lang="en-US" dirty="0"/>
              <a:t> potential </a:t>
            </a:r>
            <a:r>
              <a:rPr lang="en-US" i="1" dirty="0"/>
              <a:t>states of nature</a:t>
            </a:r>
            <a:r>
              <a:rPr lang="en-US" dirty="0"/>
              <a:t> (prices) </a:t>
            </a:r>
            <a:r>
              <a:rPr lang="en-US" dirty="0" smtClean="0"/>
              <a:t>in </a:t>
            </a:r>
            <a:r>
              <a:rPr lang="en-US" dirty="0"/>
              <a:t>a one-time </a:t>
            </a:r>
            <a:r>
              <a:rPr lang="en-US" dirty="0" smtClean="0"/>
              <a:t>	period </a:t>
            </a:r>
            <a:r>
              <a:rPr lang="en-US" dirty="0"/>
              <a:t>framework.</a:t>
            </a:r>
          </a:p>
          <a:p>
            <a:pPr marL="0" lvl="0" indent="0">
              <a:buNone/>
            </a:pPr>
            <a:r>
              <a:rPr lang="en-US" dirty="0"/>
              <a:t>    </a:t>
            </a:r>
            <a:r>
              <a:rPr lang="en-US" dirty="0" smtClean="0"/>
              <a:t>2</a:t>
            </a:r>
            <a:r>
              <a:rPr lang="en-US" dirty="0"/>
              <a:t>.) </a:t>
            </a:r>
            <a:r>
              <a:rPr lang="en-US" dirty="0" smtClean="0"/>
              <a:t> Each </a:t>
            </a:r>
            <a:r>
              <a:rPr lang="en-US" dirty="0"/>
              <a:t>security will have exactly one payoff</a:t>
            </a:r>
            <a:r>
              <a:rPr lang="en-US" dirty="0">
                <a:solidFill>
                  <a:srgbClr val="FF0000"/>
                </a:solidFill>
              </a:rPr>
              <a:t> </a:t>
            </a:r>
            <a:r>
              <a:rPr lang="en-US" dirty="0" smtClean="0">
                <a:solidFill>
                  <a:srgbClr val="FF0000"/>
                </a:solidFill>
              </a:rPr>
              <a:t> </a:t>
            </a:r>
            <a:r>
              <a:rPr lang="en-US" dirty="0"/>
              <a:t>resulting from each </a:t>
            </a:r>
            <a:r>
              <a:rPr lang="en-US" dirty="0" smtClean="0"/>
              <a:t>	potential </a:t>
            </a:r>
            <a:r>
              <a:rPr lang="en-US" dirty="0"/>
              <a:t>state of nature.</a:t>
            </a:r>
          </a:p>
          <a:p>
            <a:endParaRPr lang="en-US" dirty="0"/>
          </a:p>
        </p:txBody>
      </p:sp>
    </p:spTree>
    <p:extLst>
      <p:ext uri="{BB962C8B-B14F-4D97-AF65-F5344CB8AC3E}">
        <p14:creationId xmlns:p14="http://schemas.microsoft.com/office/powerpoint/2010/main" xmlns="" val="1191347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Pure </a:t>
            </a:r>
            <a:r>
              <a:rPr lang="en-US" b="1" dirty="0" smtClean="0"/>
              <a:t>Securities </a:t>
            </a:r>
            <a:r>
              <a:rPr lang="en-US" sz="2500" b="1" dirty="0" smtClean="0"/>
              <a:t>(Continued)</a:t>
            </a:r>
            <a:endParaRPr lang="en-US" sz="2500" dirty="0"/>
          </a:p>
        </p:txBody>
      </p:sp>
      <p:sp>
        <p:nvSpPr>
          <p:cNvPr id="3" name="Content Placeholder 2"/>
          <p:cNvSpPr>
            <a:spLocks noGrp="1"/>
          </p:cNvSpPr>
          <p:nvPr>
            <p:ph sz="quarter" idx="1"/>
          </p:nvPr>
        </p:nvSpPr>
        <p:spPr>
          <a:xfrm>
            <a:off x="402335" y="1527047"/>
            <a:ext cx="11451913" cy="4750185"/>
          </a:xfrm>
        </p:spPr>
        <p:txBody>
          <a:bodyPr>
            <a:normAutofit fontScale="92500" lnSpcReduction="20000"/>
          </a:bodyPr>
          <a:lstStyle/>
          <a:p>
            <a:pPr marL="0" lvl="0" indent="0">
              <a:buNone/>
            </a:pPr>
            <a:r>
              <a:rPr lang="en-US" dirty="0" smtClean="0"/>
              <a:t>    </a:t>
            </a:r>
            <a:r>
              <a:rPr lang="en-US" sz="2900" dirty="0" smtClean="0"/>
              <a:t>3</a:t>
            </a:r>
            <a:r>
              <a:rPr lang="en-US" sz="2900" dirty="0"/>
              <a:t>.) </a:t>
            </a:r>
            <a:r>
              <a:rPr lang="en-US" sz="2900" dirty="0" smtClean="0"/>
              <a:t> Only </a:t>
            </a:r>
            <a:r>
              <a:rPr lang="en-US" sz="2900" dirty="0"/>
              <a:t>one state of nature will occur at the end of the period (states </a:t>
            </a:r>
            <a:r>
              <a:rPr lang="en-US" sz="2900" dirty="0" smtClean="0"/>
              <a:t>	are mutually </a:t>
            </a:r>
            <a:r>
              <a:rPr lang="en-US" sz="2900" dirty="0"/>
              <a:t>exclusive) and which state occurs is ex-ante unknown.</a:t>
            </a:r>
          </a:p>
          <a:p>
            <a:pPr marL="0" lvl="0" indent="0">
              <a:buNone/>
            </a:pPr>
            <a:r>
              <a:rPr lang="en-US" sz="2900" dirty="0"/>
              <a:t>    4</a:t>
            </a:r>
            <a:r>
              <a:rPr lang="en-US" sz="2900" dirty="0" smtClean="0"/>
              <a:t>.)  Each </a:t>
            </a:r>
            <a:r>
              <a:rPr lang="en-US" sz="2900" dirty="0"/>
              <a:t>investor's utility or satisfaction is a function only of his level of </a:t>
            </a:r>
            <a:r>
              <a:rPr lang="en-US" sz="2900" dirty="0" smtClean="0"/>
              <a:t>	wealth</a:t>
            </a:r>
            <a:r>
              <a:rPr lang="en-US" sz="2900" dirty="0"/>
              <a:t>; the state of nature that is realized is important only to the </a:t>
            </a:r>
            <a:r>
              <a:rPr lang="en-US" sz="2900" dirty="0" smtClean="0"/>
              <a:t>	extent that </a:t>
            </a:r>
            <a:r>
              <a:rPr lang="en-US" sz="2900" dirty="0"/>
              <a:t>the investor's wealth is affected (this assumption can </a:t>
            </a:r>
            <a:r>
              <a:rPr lang="en-US" sz="2900" dirty="0" smtClean="0"/>
              <a:t>	often </a:t>
            </a:r>
            <a:r>
              <a:rPr lang="en-US" sz="2900" dirty="0"/>
              <a:t>be relaxed</a:t>
            </a:r>
            <a:r>
              <a:rPr lang="en-US" sz="2900" dirty="0" smtClean="0"/>
              <a:t>).</a:t>
            </a:r>
            <a:endParaRPr lang="en-US" sz="2900" dirty="0"/>
          </a:p>
          <a:p>
            <a:pPr marL="0" indent="0">
              <a:buNone/>
            </a:pPr>
            <a:r>
              <a:rPr lang="en-US" sz="2900" dirty="0"/>
              <a:t>    5.) </a:t>
            </a:r>
            <a:r>
              <a:rPr lang="en-US" sz="2900" dirty="0" smtClean="0"/>
              <a:t> Capital </a:t>
            </a:r>
            <a:r>
              <a:rPr lang="en-US" sz="2900" dirty="0"/>
              <a:t>markets are in equilibrium (supply equals demand) for all </a:t>
            </a:r>
            <a:r>
              <a:rPr lang="en-US" sz="2900" dirty="0" smtClean="0"/>
              <a:t>	securities</a:t>
            </a:r>
            <a:r>
              <a:rPr lang="en-US" sz="2900" dirty="0"/>
              <a:t>.</a:t>
            </a:r>
          </a:p>
          <a:p>
            <a:pPr marL="0" indent="0">
              <a:buNone/>
            </a:pPr>
            <a:endParaRPr lang="en-US" sz="2900" dirty="0" smtClean="0"/>
          </a:p>
          <a:p>
            <a:pPr marL="0" indent="0">
              <a:buNone/>
            </a:pPr>
            <a:r>
              <a:rPr lang="en-US" sz="2900" dirty="0" smtClean="0"/>
              <a:t>Often</a:t>
            </a:r>
            <a:r>
              <a:rPr lang="en-US" sz="2900" dirty="0"/>
              <a:t>, the states of nature are the possible outcomes in the future. For simplicity, we are assuming that there are only a finite number of possible future states. We will consider in later chapters the case when the number of possible future outcomes are unlimited (infinite).</a:t>
            </a:r>
          </a:p>
        </p:txBody>
      </p:sp>
    </p:spTree>
    <p:extLst>
      <p:ext uri="{BB962C8B-B14F-4D97-AF65-F5344CB8AC3E}">
        <p14:creationId xmlns:p14="http://schemas.microsoft.com/office/powerpoint/2010/main" xmlns="" val="3584822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Pure Securities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r>
                  <a:rPr lang="en-US" dirty="0"/>
                  <a:t>Suppose that a given economy has </a:t>
                </a:r>
                <a:r>
                  <a:rPr lang="en-US" i="1" dirty="0"/>
                  <a:t>n</a:t>
                </a:r>
                <a:r>
                  <a:rPr lang="en-US" dirty="0"/>
                  <a:t> potential states of nature and there exists a security </a:t>
                </a:r>
                <a:r>
                  <a:rPr lang="en-US" i="1" dirty="0"/>
                  <a:t>x</a:t>
                </a:r>
                <a:r>
                  <a:rPr lang="en-US" dirty="0"/>
                  <a:t> with a known payoff vector:</a:t>
                </a:r>
              </a:p>
              <a:p>
                <a:pPr marL="0" indent="0" algn="ctr">
                  <a:buNone/>
                </a:pPr>
                <a:r>
                  <a:rPr lang="en-US" dirty="0"/>
                  <a:t>      </a:t>
                </a:r>
                <a14:m>
                  <m:oMath xmlns:m="http://schemas.openxmlformats.org/officeDocument/2006/math">
                    <m:r>
                      <a:rPr lang="en-US" b="1" i="1">
                        <a:latin typeface="Cambria Math" panose="02040503050406030204" pitchFamily="18" charset="0"/>
                      </a:rPr>
                      <m:t>𝒙</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mr>
                                  </m:m>
                                </m:e>
                              </m:mr>
                            </m:m>
                          </m:e>
                        </m:d>
                      </m:e>
                      <m:sup>
                        <m:r>
                          <a:rPr lang="en-US" i="1">
                            <a:latin typeface="Cambria Math" panose="02040503050406030204" pitchFamily="18" charset="0"/>
                          </a:rPr>
                          <m:t>𝑇</m:t>
                        </m:r>
                      </m:sup>
                    </m:sSup>
                    <m:r>
                      <a:rPr lang="en-US">
                        <a:latin typeface="Cambria Math" panose="02040503050406030204" pitchFamily="18" charset="0"/>
                      </a:rPr>
                      <m:t>.</m:t>
                    </m:r>
                  </m:oMath>
                </a14:m>
                <a:r>
                  <a:rPr lang="en-US" dirty="0"/>
                  <a:t>  </a:t>
                </a:r>
              </a:p>
              <a:p>
                <a:r>
                  <a:rPr lang="en-US" dirty="0"/>
                  <a:t>Vector </a:t>
                </a:r>
                <a:r>
                  <a:rPr lang="en-US" b="1" dirty="0"/>
                  <a:t>x</a:t>
                </a:r>
                <a:r>
                  <a:rPr lang="en-US" dirty="0"/>
                  <a:t> defines every potential payoff for security </a:t>
                </a:r>
                <a:r>
                  <a:rPr lang="en-US" i="1" dirty="0"/>
                  <a:t>x</a:t>
                </a:r>
                <a:r>
                  <a:rPr lang="en-US" dirty="0"/>
                  <a:t> in this </a:t>
                </a:r>
                <a:r>
                  <a:rPr lang="en-US" i="1" dirty="0"/>
                  <a:t>n</a:t>
                </a:r>
                <a:r>
                  <a:rPr lang="en-US" dirty="0"/>
                  <a:t>-state world. We will value this security based on known values of other securities existing in this three-state economy.</a:t>
                </a:r>
              </a:p>
              <a:p>
                <a:r>
                  <a:rPr lang="en-US" dirty="0"/>
                  <a:t>The first step in the evaluation procedure is to decompose the security into an imaginary portfolio of </a:t>
                </a:r>
                <a:r>
                  <a:rPr lang="en-US" i="1" dirty="0"/>
                  <a:t>pure securities</a:t>
                </a:r>
                <a:r>
                  <a:rPr lang="en-US" dirty="0"/>
                  <a:t>. Define a pure security (also known as an elementary, primitive or Arrow-Debreu security) to be an investment that pays $1 if and only if a particular outcome or state of nature is realized and nothing otherwise. </a:t>
                </a:r>
                <a:endParaRPr lang="en-US" sz="240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2133" r="-1290"/>
                </a:stretch>
              </a:blipFill>
            </p:spPr>
            <p:txBody>
              <a:bodyPr/>
              <a:lstStyle/>
              <a:p>
                <a:r>
                  <a:rPr lang="en-US">
                    <a:noFill/>
                  </a:rPr>
                  <a:t> </a:t>
                </a:r>
              </a:p>
            </p:txBody>
          </p:sp>
        </mc:Fallback>
      </mc:AlternateContent>
    </p:spTree>
    <p:extLst>
      <p:ext uri="{BB962C8B-B14F-4D97-AF65-F5344CB8AC3E}">
        <p14:creationId xmlns:p14="http://schemas.microsoft.com/office/powerpoint/2010/main" xmlns="" val="104922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Pure Securities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Thus, the payoff vector for a given pure security </a:t>
                </a:r>
                <a:r>
                  <a:rPr lang="en-US" i="1" dirty="0" err="1"/>
                  <a:t>i</a:t>
                </a:r>
                <a:r>
                  <a:rPr lang="en-US" dirty="0"/>
                  <a:t> in an </a:t>
                </a:r>
                <a:r>
                  <a:rPr lang="en-US" i="1" dirty="0"/>
                  <a:t>n</a:t>
                </a:r>
                <a:r>
                  <a:rPr lang="en-US" dirty="0"/>
                  <a:t>- potential outcome economy will comprise </a:t>
                </a:r>
                <a:r>
                  <a:rPr lang="en-US" i="1" dirty="0"/>
                  <a:t>n</a:t>
                </a:r>
                <a:r>
                  <a:rPr lang="en-US" dirty="0"/>
                  <a:t> elements such that:</a:t>
                </a:r>
              </a:p>
              <a:p>
                <a:pPr marL="0" lvl="0" indent="0">
                  <a:buNone/>
                </a:pPr>
                <a:r>
                  <a:rPr lang="en-US" dirty="0"/>
                  <a:t>     1.) The </a:t>
                </a:r>
                <a:r>
                  <a:rPr lang="en-US" i="1" dirty="0" err="1"/>
                  <a:t>i</a:t>
                </a:r>
                <a:r>
                  <a:rPr lang="en-US" i="1" baseline="30000" dirty="0" err="1"/>
                  <a:t>th</a:t>
                </a:r>
                <a:r>
                  <a:rPr lang="en-US" dirty="0"/>
                  <a:t> element will equal 1.</a:t>
                </a:r>
              </a:p>
              <a:p>
                <a:pPr marL="0" lvl="0" indent="0">
                  <a:buNone/>
                </a:pPr>
                <a:r>
                  <a:rPr lang="en-US" dirty="0"/>
                  <a:t>     2.) All other elements will equal zero.</a:t>
                </a:r>
                <a:r>
                  <a:rPr lang="en-US" sz="2000" dirty="0"/>
                  <a:t> </a:t>
                </a:r>
              </a:p>
              <a:p>
                <a:r>
                  <a:rPr lang="en-US" dirty="0"/>
                  <a:t>For example, the following is the payoff vector of pure security 3 in an </a:t>
                </a:r>
                <a:r>
                  <a:rPr lang="en-US" i="1" dirty="0"/>
                  <a:t>n</a:t>
                </a:r>
                <a:r>
                  <a:rPr lang="en-US" dirty="0"/>
                  <a:t>- outcome economy</a:t>
                </a:r>
                <a:r>
                  <a:rPr lang="en-US" sz="2000" dirty="0"/>
                  <a:t>:</a:t>
                </a:r>
              </a:p>
              <a:p>
                <a:pPr marL="0" indent="0">
                  <a:buNone/>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𝒆</m:t>
                          </m:r>
                        </m:e>
                        <m:sub>
                          <m:r>
                            <a:rPr lang="en-US" b="1" i="1">
                              <a:latin typeface="Cambria Math" panose="02040503050406030204" pitchFamily="18" charset="0"/>
                            </a:rPr>
                            <m:t>𝟑</m:t>
                          </m:r>
                        </m:sub>
                      </m:sSub>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0</m:t>
                                          </m:r>
                                        </m:e>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m:t>
                                                </m:r>
                                              </m:e>
                                              <m:e>
                                                <m:r>
                                                  <a:rPr lang="en-US" i="1">
                                                    <a:latin typeface="Cambria Math" panose="02040503050406030204" pitchFamily="18" charset="0"/>
                                                    <a:ea typeface="Cambria Math" panose="02040503050406030204" pitchFamily="18" charset="0"/>
                                                  </a:rPr>
                                                  <m:t>0</m:t>
                                                </m:r>
                                              </m:e>
                                            </m:mr>
                                          </m:m>
                                        </m:e>
                                      </m:mr>
                                    </m:m>
                                  </m:e>
                                </m:mr>
                              </m:m>
                            </m:e>
                          </m:d>
                        </m:e>
                        <m:sup>
                          <m:r>
                            <a:rPr lang="en-US" i="1">
                              <a:latin typeface="Cambria Math" panose="02040503050406030204" pitchFamily="18" charset="0"/>
                            </a:rPr>
                            <m:t>𝑇</m:t>
                          </m:r>
                        </m:sup>
                      </m:sSup>
                      <m:r>
                        <a:rPr lang="en-US" i="1">
                          <a:latin typeface="Cambria Math" panose="02040503050406030204" pitchFamily="18" charset="0"/>
                        </a:rPr>
                        <m:t>.</m:t>
                      </m:r>
                    </m:oMath>
                  </m:oMathPara>
                </a14:m>
                <a:endParaRPr lang="en-US" dirty="0"/>
              </a:p>
              <a:p>
                <a:r>
                  <a:rPr lang="en-US" dirty="0"/>
                  <a:t> Each security with a payoff vector in this </a:t>
                </a:r>
                <a:r>
                  <a:rPr lang="en-US" i="1" dirty="0"/>
                  <a:t>n</a:t>
                </a:r>
                <a:r>
                  <a:rPr lang="en-US" dirty="0"/>
                  <a:t>-dimensional payoff space can be replicated with the </a:t>
                </a:r>
                <a:r>
                  <a:rPr lang="en-US" i="1" dirty="0"/>
                  <a:t>n</a:t>
                </a:r>
                <a:r>
                  <a:rPr lang="en-US" dirty="0"/>
                  <a:t> pure securities from this space.</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2408848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fontScale="90000"/>
          </a:bodyPr>
          <a:lstStyle/>
          <a:p>
            <a:r>
              <a:rPr lang="en-US" b="1" dirty="0"/>
              <a:t>Illustration </a:t>
            </a:r>
            <a:r>
              <a:rPr lang="en-US" b="1" dirty="0" smtClean="0"/>
              <a:t>Of A Market Described In Terms Of Pure Securities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a:t>Consider a market with two possible outcomes at time one. We wish to price securities at time zero based upon their payoffs at time one. Pure security 1 will pay 1 if and only if outcome 1 occurs at time one. Pure security 2 will pay 1 if and only if outcome 2 occurs at time one. The payoff vectors for pure securities 1 and 2 are: </a:t>
                </a:r>
              </a:p>
              <a:p>
                <a:pPr marL="0" indent="0" algn="ctr">
                  <a:buNone/>
                </a:pPr>
                <a:r>
                  <a:rPr lang="en-US"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𝒆</m:t>
                        </m:r>
                      </m:e>
                      <m:sub>
                        <m:r>
                          <a:rPr lang="en-US" b="1" i="1">
                            <a:latin typeface="Cambria Math" panose="02040503050406030204" pitchFamily="18" charset="0"/>
                          </a:rPr>
                          <m:t>𝟏</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mr>
                          <m:mr>
                            <m:e>
                              <m:r>
                                <a:rPr lang="en-US" i="1">
                                  <a:latin typeface="Cambria Math" panose="02040503050406030204" pitchFamily="18" charset="0"/>
                                </a:rPr>
                                <m:t>0</m:t>
                              </m:r>
                            </m:e>
                          </m:mr>
                        </m:m>
                      </m:e>
                    </m:d>
                  </m:oMath>
                </a14:m>
                <a:r>
                  <a:rPr lang="en-US" dirty="0"/>
                  <a:t> and</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 </m:t>
                        </m:r>
                        <m:r>
                          <a:rPr lang="en-US" b="1" i="1">
                            <a:latin typeface="Cambria Math" panose="02040503050406030204" pitchFamily="18" charset="0"/>
                          </a:rPr>
                          <m:t>𝒆</m:t>
                        </m:r>
                      </m:e>
                      <m:sub>
                        <m:r>
                          <a:rPr lang="en-US" b="1" i="1">
                            <a:latin typeface="Cambria Math" panose="02040503050406030204" pitchFamily="18" charset="0"/>
                          </a:rPr>
                          <m:t>𝟐</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1</m:t>
                              </m:r>
                            </m:e>
                          </m:mr>
                        </m:m>
                      </m:e>
                    </m:d>
                  </m:oMath>
                </a14:m>
                <a:r>
                  <a:rPr lang="en-US" dirty="0"/>
                  <a:t>, respectively</a:t>
                </a:r>
                <a:r>
                  <a:rPr lang="en-US" dirty="0" smtClean="0"/>
                  <a:t>.</a:t>
                </a:r>
              </a:p>
              <a:p>
                <a:pPr marL="0" indent="0">
                  <a:buNone/>
                </a:pPr>
                <a:endParaRPr lang="en-US" dirty="0" smtClean="0"/>
              </a:p>
              <a:p>
                <a:pPr marL="0" indent="0">
                  <a:buNone/>
                </a:pPr>
                <a:r>
                  <a:rPr lang="en-US" dirty="0" smtClean="0"/>
                  <a:t>Consider </a:t>
                </a:r>
                <a:r>
                  <a:rPr lang="en-US" dirty="0"/>
                  <a:t>a stock x and bond b with payoff vectors:</a:t>
                </a:r>
              </a:p>
              <a:p>
                <a:pPr marL="0" indent="0" algn="ctr">
                  <a:buNone/>
                </a:pPr>
                <a:r>
                  <a:rPr lang="en-US" dirty="0"/>
                  <a:t>   </a:t>
                </a:r>
                <a14:m>
                  <m:oMath xmlns:m="http://schemas.openxmlformats.org/officeDocument/2006/math">
                    <m:r>
                      <a:rPr lang="en-US" b="1">
                        <a:latin typeface="Cambria Math" panose="02040503050406030204" pitchFamily="18" charset="0"/>
                      </a:rPr>
                      <m:t>𝐱</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4</m:t>
                              </m:r>
                            </m:e>
                          </m:mr>
                          <m:mr>
                            <m:e>
                              <m:r>
                                <a:rPr lang="en-US" i="1">
                                  <a:latin typeface="Cambria Math" panose="02040503050406030204" pitchFamily="18" charset="0"/>
                                </a:rPr>
                                <m:t>2</m:t>
                              </m:r>
                            </m:e>
                          </m:mr>
                        </m:m>
                      </m:e>
                    </m:d>
                  </m:oMath>
                </a14:m>
                <a:r>
                  <a:rPr lang="en-US" dirty="0"/>
                  <a:t> and  </a:t>
                </a:r>
                <a14:m>
                  <m:oMath xmlns:m="http://schemas.openxmlformats.org/officeDocument/2006/math">
                    <m:r>
                      <a:rPr lang="en-US" b="1">
                        <a:latin typeface="Cambria Math" panose="02040503050406030204" pitchFamily="18" charset="0"/>
                      </a:rPr>
                      <m:t>𝐛</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mr>
                          <m:mr>
                            <m:e>
                              <m:r>
                                <a:rPr lang="en-US" i="1">
                                  <a:latin typeface="Cambria Math" panose="02040503050406030204" pitchFamily="18" charset="0"/>
                                </a:rPr>
                                <m:t>1</m:t>
                              </m:r>
                            </m:e>
                          </m:mr>
                        </m:m>
                      </m:e>
                    </m:d>
                  </m:oMath>
                </a14:m>
                <a:r>
                  <a:rPr lang="en-US" dirty="0"/>
                  <a:t>, respectively.</a:t>
                </a:r>
              </a:p>
              <a:p>
                <a:pPr marL="0" indent="0" algn="ctr">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xmlns="" val="2947772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83508"/>
          </a:xfrm>
        </p:spPr>
        <p:txBody>
          <a:bodyPr>
            <a:normAutofit fontScale="90000"/>
          </a:bodyPr>
          <a:lstStyle/>
          <a:p>
            <a:r>
              <a:rPr lang="en-US" b="1" dirty="0"/>
              <a:t>Illustration Of A Market Described In Terms Of Pure </a:t>
            </a:r>
            <a:r>
              <a:rPr lang="en-US" b="1" dirty="0" smtClean="0"/>
              <a:t>Securities </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86042"/>
                <a:ext cx="11379200" cy="4785262"/>
              </a:xfrm>
            </p:spPr>
            <p:txBody>
              <a:bodyPr>
                <a:normAutofit fontScale="92500" lnSpcReduction="20000"/>
              </a:bodyPr>
              <a:lstStyle/>
              <a:p>
                <a:pPr marL="0" indent="0">
                  <a:buNone/>
                </a:pPr>
                <a:r>
                  <a:rPr lang="en-US" dirty="0"/>
                  <a:t>Thus, for  example, stock x will pay 4 if outcome 1 occurs at time one and will pay 2 if </a:t>
                </a:r>
                <a:r>
                  <a:rPr lang="en-US" dirty="0" smtClean="0"/>
                  <a:t>outcome </a:t>
                </a:r>
                <a:r>
                  <a:rPr lang="en-US" dirty="0"/>
                  <a:t>2 occurs at time one. </a:t>
                </a:r>
                <a:r>
                  <a:rPr lang="en-US" dirty="0" smtClean="0"/>
                  <a:t> Stock </a:t>
                </a:r>
                <a:r>
                  <a:rPr lang="en-US" dirty="0"/>
                  <a:t>x payoffs can </a:t>
                </a:r>
                <a:r>
                  <a:rPr lang="en-US" dirty="0" smtClean="0"/>
                  <a:t>be replicated </a:t>
                </a:r>
                <a:r>
                  <a:rPr lang="en-US" dirty="0"/>
                  <a:t>with a portfolio of 4 units of pure security 1 and 2 units of pure security 2. </a:t>
                </a:r>
                <a:endParaRPr lang="en-US" dirty="0" smtClean="0"/>
              </a:p>
              <a:p>
                <a:pPr marL="0" indent="0">
                  <a:buNone/>
                </a:pPr>
                <a:r>
                  <a:rPr lang="en-US" dirty="0" smtClean="0"/>
                  <a:t>We </a:t>
                </a:r>
                <a:r>
                  <a:rPr lang="en-US" dirty="0"/>
                  <a:t>can express the payoff for stock x as:</a:t>
                </a:r>
              </a:p>
              <a:p>
                <a:pPr marL="0" indent="0" algn="ctr">
                  <a:buNone/>
                </a:pPr>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4</m:t>
                              </m:r>
                            </m:e>
                          </m:mr>
                          <m:mr>
                            <m:e>
                              <m:r>
                                <a:rPr lang="en-US" i="1">
                                  <a:latin typeface="Cambria Math" panose="02040503050406030204" pitchFamily="18" charset="0"/>
                                </a:rPr>
                                <m:t>2</m:t>
                              </m:r>
                            </m:e>
                          </m:mr>
                        </m:m>
                      </m:e>
                    </m:d>
                    <m:r>
                      <a:rPr lang="en-US" i="1">
                        <a:latin typeface="Cambria Math" panose="02040503050406030204" pitchFamily="18" charset="0"/>
                      </a:rPr>
                      <m:t>=4</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mr>
                          <m:mr>
                            <m:e>
                              <m:r>
                                <a:rPr lang="en-US" i="1">
                                  <a:latin typeface="Cambria Math" panose="02040503050406030204" pitchFamily="18" charset="0"/>
                                </a:rPr>
                                <m:t>0</m:t>
                              </m:r>
                            </m:e>
                          </m:mr>
                        </m:m>
                      </m:e>
                    </m:d>
                    <m:r>
                      <a:rPr lang="en-US" i="1">
                        <a:latin typeface="Cambria Math" panose="02040503050406030204" pitchFamily="18" charset="0"/>
                      </a:rPr>
                      <m:t>+2</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1</m:t>
                              </m:r>
                            </m:e>
                          </m:mr>
                        </m:m>
                      </m:e>
                    </m:d>
                  </m:oMath>
                </a14:m>
                <a:endParaRPr lang="en-US" i="1" dirty="0">
                  <a:latin typeface="Cambria Math" panose="02040503050406030204" pitchFamily="18" charset="0"/>
                </a:endParaRPr>
              </a:p>
              <a:p>
                <a:pPr marL="0" indent="0" algn="ctr">
                  <a:buNone/>
                </a:pPr>
                <a:r>
                  <a:rPr lang="en-US" dirty="0"/>
                  <a:t>     </a:t>
                </a:r>
                <a14:m>
                  <m:oMath xmlns:m="http://schemas.openxmlformats.org/officeDocument/2006/math">
                    <m:r>
                      <a:rPr lang="en-US" b="1" i="1">
                        <a:latin typeface="Cambria Math" panose="02040503050406030204" pitchFamily="18" charset="0"/>
                      </a:rPr>
                      <m:t>𝒙</m:t>
                    </m:r>
                    <m:r>
                      <a:rPr lang="en-US" i="1">
                        <a:latin typeface="Cambria Math" panose="02040503050406030204" pitchFamily="18" charset="0"/>
                      </a:rPr>
                      <m:t> = 4</m:t>
                    </m:r>
                    <m:sSub>
                      <m:sSubPr>
                        <m:ctrlPr>
                          <a:rPr lang="en-US" b="1" i="1">
                            <a:latin typeface="Cambria Math" panose="02040503050406030204" pitchFamily="18" charset="0"/>
                          </a:rPr>
                        </m:ctrlPr>
                      </m:sSubPr>
                      <m:e>
                        <m:r>
                          <a:rPr lang="en-US" b="1" i="1">
                            <a:latin typeface="Cambria Math" panose="02040503050406030204" pitchFamily="18" charset="0"/>
                          </a:rPr>
                          <m:t>𝒆</m:t>
                        </m:r>
                      </m:e>
                      <m:sub>
                        <m:r>
                          <a:rPr lang="en-US" b="1" i="1">
                            <a:latin typeface="Cambria Math" panose="02040503050406030204" pitchFamily="18" charset="0"/>
                          </a:rPr>
                          <m:t>𝟏</m:t>
                        </m:r>
                      </m:sub>
                    </m:sSub>
                    <m:r>
                      <a:rPr lang="en-US" i="1">
                        <a:latin typeface="Cambria Math" panose="02040503050406030204" pitchFamily="18" charset="0"/>
                      </a:rPr>
                      <m:t>+2</m:t>
                    </m:r>
                    <m:sSub>
                      <m:sSubPr>
                        <m:ctrlPr>
                          <a:rPr lang="en-US" b="1" i="1">
                            <a:latin typeface="Cambria Math" panose="02040503050406030204" pitchFamily="18" charset="0"/>
                          </a:rPr>
                        </m:ctrlPr>
                      </m:sSubPr>
                      <m:e>
                        <m:r>
                          <a:rPr lang="en-US" b="1" i="1">
                            <a:latin typeface="Cambria Math" panose="02040503050406030204" pitchFamily="18" charset="0"/>
                          </a:rPr>
                          <m:t>𝒆</m:t>
                        </m:r>
                      </m:e>
                      <m:sub>
                        <m:r>
                          <a:rPr lang="en-US" b="1" i="1">
                            <a:latin typeface="Cambria Math" panose="02040503050406030204" pitchFamily="18" charset="0"/>
                          </a:rPr>
                          <m:t>𝟐</m:t>
                        </m:r>
                      </m:sub>
                    </m:sSub>
                  </m:oMath>
                </a14:m>
                <a:endParaRPr lang="en-US" dirty="0" smtClean="0"/>
              </a:p>
              <a:p>
                <a:pPr marL="0" indent="0">
                  <a:buNone/>
                </a:pPr>
                <a:endParaRPr lang="en-US" dirty="0" smtClean="0"/>
              </a:p>
              <a:p>
                <a:pPr marL="0" indent="0">
                  <a:buNone/>
                </a:pPr>
                <a:r>
                  <a:rPr lang="en-US" dirty="0" smtClean="0"/>
                  <a:t>Suppose </a:t>
                </a:r>
                <a:r>
                  <a:rPr lang="en-US" dirty="0"/>
                  <a:t>the time zero market values of the stock and bond are 2 and .8,  respectively. If we are in an arbitrage free economy, we will be able to price each pure security. As we will discuss in the </a:t>
                </a:r>
                <a:r>
                  <a:rPr lang="en-US" dirty="0" smtClean="0"/>
                  <a:t>next </a:t>
                </a:r>
                <a:r>
                  <a:rPr lang="en-US" dirty="0"/>
                  <a:t>section, we will be able to price any other security at time zero in this market  as long as its payoff vector is known at time one.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86042"/>
                <a:ext cx="11379200" cy="4785262"/>
              </a:xfrm>
              <a:blipFill rotWithShape="0">
                <a:blip r:embed="rId2" cstate="print"/>
                <a:stretch>
                  <a:fillRect l="-857" t="-2548" r="-1393"/>
                </a:stretch>
              </a:blipFill>
            </p:spPr>
            <p:txBody>
              <a:bodyPr/>
              <a:lstStyle/>
              <a:p>
                <a:r>
                  <a:rPr lang="en-US">
                    <a:noFill/>
                  </a:rPr>
                  <a:t> </a:t>
                </a:r>
              </a:p>
            </p:txBody>
          </p:sp>
        </mc:Fallback>
      </mc:AlternateContent>
    </p:spTree>
    <p:extLst>
      <p:ext uri="{BB962C8B-B14F-4D97-AF65-F5344CB8AC3E}">
        <p14:creationId xmlns:p14="http://schemas.microsoft.com/office/powerpoint/2010/main" xmlns="" val="3861353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Pricing Pure Securities</a:t>
            </a:r>
          </a:p>
        </p:txBody>
      </p:sp>
      <p:sp>
        <p:nvSpPr>
          <p:cNvPr id="3" name="Content Placeholder 2"/>
          <p:cNvSpPr>
            <a:spLocks noGrp="1"/>
          </p:cNvSpPr>
          <p:nvPr>
            <p:ph sz="quarter" idx="1"/>
          </p:nvPr>
        </p:nvSpPr>
        <p:spPr/>
        <p:txBody>
          <a:bodyPr/>
          <a:lstStyle/>
          <a:p>
            <a:r>
              <a:rPr lang="en-US" dirty="0"/>
              <a:t>Suppose we are in a one time period n state economy with n already priced securities at time zero such that their payoff vectors at time one are linearly independent. We also assume that there are no opportunities for arbitrage. Then we will be able to obtain the time zero price for each of the n pure securities. </a:t>
            </a:r>
          </a:p>
        </p:txBody>
      </p:sp>
    </p:spTree>
    <p:extLst>
      <p:ext uri="{BB962C8B-B14F-4D97-AF65-F5344CB8AC3E}">
        <p14:creationId xmlns:p14="http://schemas.microsoft.com/office/powerpoint/2010/main" xmlns="" val="273380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Discount </a:t>
            </a:r>
            <a:r>
              <a:rPr lang="en-US" b="1" dirty="0" smtClean="0"/>
              <a:t>Functions Illustration</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smtClean="0"/>
                  <a:t>Suppose </a:t>
                </a:r>
                <a:r>
                  <a:rPr lang="en-US" dirty="0"/>
                  <a:t>that a 2 year bond has a coupon rate of 3% and a face value of $5,000. The interest rates prevailing from time 0 to time 1 and 2, respectively, are 4% and 5%, respectively. Find the price of the bond. </a:t>
                </a:r>
              </a:p>
              <a:p>
                <a:endParaRPr lang="en-US" dirty="0" smtClean="0"/>
              </a:p>
              <a:p>
                <a:pPr marL="0" indent="0">
                  <a:buNone/>
                </a:pPr>
                <a:r>
                  <a:rPr lang="en-US" dirty="0"/>
                  <a:t>Solution: </a:t>
                </a:r>
                <a:endParaRPr lang="en-US" dirty="0" smtClean="0"/>
              </a:p>
              <a:p>
                <a:pPr marL="0" indent="0">
                  <a:buNone/>
                </a:pPr>
                <a:r>
                  <a:rPr lang="en-US" dirty="0" smtClean="0"/>
                  <a:t>The </a:t>
                </a:r>
                <a:r>
                  <a:rPr lang="en-US" dirty="0"/>
                  <a:t>discount functions for times 1 and 2 are: </a:t>
                </a:r>
                <a:endParaRPr lang="en-US" dirty="0" smtClean="0"/>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a:rPr>
                          <m:t>𝑑</m:t>
                        </m:r>
                      </m:e>
                      <m:sub>
                        <m:r>
                          <a:rPr lang="en-US" i="1">
                            <a:latin typeface="Cambria Math"/>
                          </a:rPr>
                          <m:t>1</m:t>
                        </m:r>
                      </m:sub>
                    </m:sSub>
                    <m:r>
                      <a:rPr lang="en-US" i="1">
                        <a:latin typeface="Cambria Math"/>
                      </a:rPr>
                      <m:t>=(1+.04</m:t>
                    </m:r>
                    <m:sSup>
                      <m:sSupPr>
                        <m:ctrlPr>
                          <a:rPr lang="en-US" i="1">
                            <a:latin typeface="Cambria Math" panose="02040503050406030204" pitchFamily="18" charset="0"/>
                          </a:rPr>
                        </m:ctrlPr>
                      </m:sSupPr>
                      <m:e>
                        <m:r>
                          <a:rPr lang="en-US" i="1">
                            <a:latin typeface="Cambria Math"/>
                          </a:rPr>
                          <m:t>)</m:t>
                        </m:r>
                      </m:e>
                      <m:sup>
                        <m:r>
                          <a:rPr lang="en-US" i="1">
                            <a:latin typeface="Cambria Math"/>
                          </a:rPr>
                          <m:t>−1</m:t>
                        </m:r>
                      </m:sup>
                    </m:sSup>
                  </m:oMath>
                </a14:m>
                <a:r>
                  <a:rPr lang="en-US" dirty="0"/>
                  <a:t>=.96154 </a:t>
                </a:r>
                <a:r>
                  <a:rPr lang="en-US" dirty="0" smtClean="0"/>
                  <a:t> and  </a:t>
                </a:r>
                <a14:m>
                  <m:oMath xmlns:m="http://schemas.openxmlformats.org/officeDocument/2006/math">
                    <m:sSub>
                      <m:sSubPr>
                        <m:ctrlPr>
                          <a:rPr lang="en-US" i="1">
                            <a:latin typeface="Cambria Math" panose="02040503050406030204" pitchFamily="18" charset="0"/>
                          </a:rPr>
                        </m:ctrlPr>
                      </m:sSubPr>
                      <m:e>
                        <m:r>
                          <a:rPr lang="en-US" i="1">
                            <a:latin typeface="Cambria Math"/>
                          </a:rPr>
                          <m:t>𝑑</m:t>
                        </m:r>
                      </m:e>
                      <m:sub>
                        <m:r>
                          <a:rPr lang="en-US" i="1">
                            <a:latin typeface="Cambria Math"/>
                          </a:rPr>
                          <m:t>2</m:t>
                        </m:r>
                      </m:sub>
                    </m:sSub>
                    <m:r>
                      <a:rPr lang="en-US" i="1">
                        <a:latin typeface="Cambria Math"/>
                      </a:rPr>
                      <m:t>=(1+.05</m:t>
                    </m:r>
                    <m:sSup>
                      <m:sSupPr>
                        <m:ctrlPr>
                          <a:rPr lang="en-US" i="1">
                            <a:latin typeface="Cambria Math" panose="02040503050406030204" pitchFamily="18" charset="0"/>
                          </a:rPr>
                        </m:ctrlPr>
                      </m:sSupPr>
                      <m:e>
                        <m:r>
                          <a:rPr lang="en-US" i="1">
                            <a:latin typeface="Cambria Math"/>
                          </a:rPr>
                          <m:t>)</m:t>
                        </m:r>
                      </m:e>
                      <m:sup>
                        <m:r>
                          <a:rPr lang="en-US" i="1">
                            <a:latin typeface="Cambria Math"/>
                          </a:rPr>
                          <m:t>−2</m:t>
                        </m:r>
                      </m:sup>
                    </m:sSup>
                  </m:oMath>
                </a14:m>
                <a:r>
                  <a:rPr lang="en-US" dirty="0"/>
                  <a:t>=.90703. </a:t>
                </a:r>
                <a:endParaRPr lang="en-US" dirty="0" smtClean="0"/>
              </a:p>
              <a:p>
                <a:pPr marL="0" indent="0" algn="ctr">
                  <a:buNone/>
                </a:pPr>
                <a:endParaRPr lang="en-US" dirty="0" smtClean="0"/>
              </a:p>
              <a:p>
                <a:pPr marL="0" indent="0">
                  <a:buNone/>
                </a:pPr>
                <a:r>
                  <a:rPr lang="en-US" dirty="0" smtClean="0"/>
                  <a:t>Since </a:t>
                </a:r>
                <a:r>
                  <a:rPr lang="en-US" dirty="0"/>
                  <a:t>the coupon rate is 3%, the bond will make a payment of </a:t>
                </a:r>
                <a:endParaRPr lang="en-US" i="1" dirty="0" smtClean="0">
                  <a:latin typeface="Cambria Math" panose="02040503050406030204" pitchFamily="18" charset="0"/>
                </a:endParaRPr>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a:rPr>
                          <m:t>𝐶𝐹</m:t>
                        </m:r>
                      </m:e>
                      <m:sub>
                        <m:r>
                          <a:rPr lang="en-US" i="1">
                            <a:latin typeface="Cambria Math"/>
                          </a:rPr>
                          <m:t>1</m:t>
                        </m:r>
                      </m:sub>
                    </m:sSub>
                    <m:r>
                      <a:rPr lang="en-US" i="1">
                        <a:latin typeface="Cambria Math"/>
                      </a:rPr>
                      <m:t>=.03</m:t>
                    </m:r>
                    <m:d>
                      <m:dPr>
                        <m:ctrlPr>
                          <a:rPr lang="en-US" i="1">
                            <a:latin typeface="Cambria Math" panose="02040503050406030204" pitchFamily="18" charset="0"/>
                          </a:rPr>
                        </m:ctrlPr>
                      </m:dPr>
                      <m:e>
                        <m:r>
                          <a:rPr lang="en-US" i="1">
                            <a:latin typeface="Cambria Math"/>
                          </a:rPr>
                          <m:t>5,000</m:t>
                        </m:r>
                      </m:e>
                    </m:d>
                    <m:r>
                      <a:rPr lang="en-US" i="1">
                        <a:latin typeface="Cambria Math"/>
                      </a:rPr>
                      <m:t>=150</m:t>
                    </m:r>
                  </m:oMath>
                </a14:m>
                <a:r>
                  <a:rPr lang="en-US" dirty="0"/>
                  <a:t> at time 1. </a:t>
                </a: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xmlns="" val="2477936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Pricing Pure </a:t>
            </a:r>
            <a:r>
              <a:rPr lang="en-US" b="1" dirty="0" smtClean="0"/>
              <a:t>Securities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Let the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oMath>
                </a14:m>
                <a:r>
                  <a:rPr lang="en-US" dirty="0"/>
                  <a:t> matrix </a:t>
                </a:r>
                <a:r>
                  <a:rPr lang="en-US" b="1" i="1" dirty="0"/>
                  <a:t>CF</a:t>
                </a:r>
                <a:r>
                  <a:rPr lang="en-US" b="1" dirty="0"/>
                  <a:t> </a:t>
                </a:r>
                <a:r>
                  <a:rPr lang="en-US" dirty="0"/>
                  <a:t>denote the payoffs of each of the n securities, where a given row </a:t>
                </a:r>
                <a:r>
                  <a:rPr lang="en-US" i="1" dirty="0"/>
                  <a:t>j </a:t>
                </a:r>
                <a:r>
                  <a:rPr lang="en-US" dirty="0"/>
                  <a:t>are the payoffs for security j for outcomes 1 through n. Let </a:t>
                </a:r>
                <a:r>
                  <a:rPr lang="en-US" b="1" dirty="0"/>
                  <a:t>S </a:t>
                </a:r>
                <a:r>
                  <a:rPr lang="en-US" dirty="0"/>
                  <a:t>denote the vector of prices of the n securities at time </a:t>
                </a:r>
                <a:r>
                  <a:rPr lang="en-US" dirty="0" smtClean="0"/>
                  <a:t>zero.  Let </a:t>
                </a:r>
                <a:r>
                  <a:rPr lang="el-GR" b="1" dirty="0"/>
                  <a:t>ψ</a:t>
                </a:r>
                <a:r>
                  <a:rPr lang="en-US" b="1" dirty="0"/>
                  <a:t> </a:t>
                </a:r>
                <a:r>
                  <a:rPr lang="en-US" dirty="0"/>
                  <a:t>denote the vector of prices of the n pure </a:t>
                </a:r>
                <a:r>
                  <a:rPr lang="en-US" dirty="0" smtClean="0"/>
                  <a:t>securities.  If </a:t>
                </a:r>
                <a:r>
                  <a:rPr lang="en-US" dirty="0"/>
                  <a:t>there are no arbitrage opportunities, then the vector of pure securities must satisfy the equation:</a:t>
                </a:r>
              </a:p>
              <a:p>
                <a:pPr marL="0" indent="0" algn="ctr">
                  <a:buNone/>
                </a:pPr>
                <a:r>
                  <a:rPr lang="en-US" dirty="0"/>
                  <a:t>     </a:t>
                </a:r>
                <a14:m>
                  <m:oMath xmlns:m="http://schemas.openxmlformats.org/officeDocument/2006/math">
                    <m:r>
                      <a:rPr lang="en-US" b="1" i="1">
                        <a:latin typeface="Cambria Math" panose="02040503050406030204" pitchFamily="18" charset="0"/>
                      </a:rPr>
                      <m:t>𝑺</m:t>
                    </m:r>
                    <m:r>
                      <a:rPr lang="en-US" i="1">
                        <a:latin typeface="Cambria Math" panose="02040503050406030204" pitchFamily="18" charset="0"/>
                      </a:rPr>
                      <m:t>=</m:t>
                    </m:r>
                    <m:r>
                      <a:rPr lang="en-US" b="1" i="1">
                        <a:latin typeface="Cambria Math" panose="02040503050406030204" pitchFamily="18" charset="0"/>
                      </a:rPr>
                      <m:t>𝑪𝑭</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𝝍</m:t>
                    </m:r>
                    <m:r>
                      <a:rPr lang="en-US">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pPr marL="0" indent="0">
                  <a:buNone/>
                </a:pPr>
                <a:r>
                  <a:rPr lang="en-US" dirty="0" smtClean="0"/>
                  <a:t>The </a:t>
                </a:r>
                <a:r>
                  <a:rPr lang="en-US" dirty="0"/>
                  <a:t>solution for the prices of the pure securities is:</a:t>
                </a: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Cambria Math" panose="02040503050406030204" pitchFamily="18" charset="0"/>
                        </a:rPr>
                        <m:t>𝝍</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𝑪𝑭</m:t>
                          </m:r>
                        </m:e>
                        <m:sup>
                          <m:r>
                            <a:rPr lang="en-US" i="1">
                              <a:latin typeface="Cambria Math" panose="02040503050406030204" pitchFamily="18" charset="0"/>
                              <a:ea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𝑺</m:t>
                      </m:r>
                      <m:r>
                        <a:rPr lang="en-US" i="1">
                          <a:latin typeface="Cambria Math" panose="02040503050406030204" pitchFamily="18" charset="0"/>
                          <a:ea typeface="Cambria Math" panose="02040503050406030204" pitchFamily="18" charset="0"/>
                        </a:rPr>
                        <m:t>.</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667"/>
                </a:stretch>
              </a:blipFill>
            </p:spPr>
            <p:txBody>
              <a:bodyPr/>
              <a:lstStyle/>
              <a:p>
                <a:r>
                  <a:rPr lang="en-US">
                    <a:noFill/>
                  </a:rPr>
                  <a:t> </a:t>
                </a:r>
              </a:p>
            </p:txBody>
          </p:sp>
        </mc:Fallback>
      </mc:AlternateContent>
    </p:spTree>
    <p:extLst>
      <p:ext uri="{BB962C8B-B14F-4D97-AF65-F5344CB8AC3E}">
        <p14:creationId xmlns:p14="http://schemas.microsoft.com/office/powerpoint/2010/main" xmlns="" val="3632280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Pricing Pure Securities </a:t>
            </a:r>
            <a:r>
              <a:rPr lang="en-US" sz="2500" b="1" dirty="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a:t>In our illustration,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3</m:t>
                                </m:r>
                              </m:e>
                            </m:mr>
                            <m:mr>
                              <m:e>
                                <m:r>
                                  <a:rPr lang="en-US" i="1">
                                    <a:latin typeface="Cambria Math" panose="02040503050406030204" pitchFamily="18" charset="0"/>
                                  </a:rPr>
                                  <m:t>.8</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4</m:t>
                                </m:r>
                              </m:e>
                              <m:e>
                                <m:r>
                                  <a:rPr lang="en-US" i="1">
                                    <a:latin typeface="Cambria Math" panose="02040503050406030204" pitchFamily="18" charset="0"/>
                                  </a:rPr>
                                  <m:t>2</m:t>
                                </m:r>
                              </m:e>
                            </m:mr>
                            <m:mr>
                              <m:e>
                                <m:r>
                                  <a:rPr lang="en-US" i="1">
                                    <a:latin typeface="Cambria Math" panose="02040503050406030204" pitchFamily="18" charset="0"/>
                                  </a:rPr>
                                  <m:t>1</m:t>
                                </m:r>
                              </m:e>
                              <m:e>
                                <m:r>
                                  <a:rPr lang="en-US" i="1">
                                    <a:latin typeface="Cambria Math" panose="02040503050406030204" pitchFamily="18" charset="0"/>
                                  </a:rPr>
                                  <m:t>1</m:t>
                                </m:r>
                              </m:e>
                            </m:mr>
                          </m:m>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1</m:t>
                                    </m:r>
                                  </m:sub>
                                </m:sSub>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2</m:t>
                                    </m:r>
                                  </m:sub>
                                </m:sSub>
                              </m:e>
                            </m:mr>
                          </m:m>
                        </m:e>
                      </m:d>
                    </m:oMath>
                  </m:oMathPara>
                </a14:m>
                <a:endParaRPr lang="en-US" i="1" dirty="0">
                  <a:latin typeface="Cambria Math" panose="02040503050406030204" pitchFamily="18" charset="0"/>
                  <a:ea typeface="Cambria Math" panose="02040503050406030204" pitchFamily="18" charset="0"/>
                </a:endParaRPr>
              </a:p>
              <a:p>
                <a:pPr marL="0" indent="0">
                  <a:buNone/>
                </a:pPr>
                <a:r>
                  <a:rPr lang="en-US" dirty="0"/>
                  <a:t>                                                    </a:t>
                </a:r>
                <a14:m>
                  <m:oMath xmlns:m="http://schemas.openxmlformats.org/officeDocument/2006/math">
                    <m:r>
                      <a:rPr lang="en-US">
                        <a:latin typeface="Cambria Math" panose="02040503050406030204" pitchFamily="18" charset="0"/>
                      </a:rPr>
                      <m:t>  </m:t>
                    </m:r>
                    <m:r>
                      <a:rPr lang="en-US" b="1" i="1">
                        <a:latin typeface="Cambria Math" panose="02040503050406030204" pitchFamily="18" charset="0"/>
                      </a:rPr>
                      <m:t>𝑺</m:t>
                    </m:r>
                    <m:r>
                      <a:rPr lang="en-US" i="1">
                        <a:latin typeface="Cambria Math" panose="02040503050406030204" pitchFamily="18" charset="0"/>
                      </a:rPr>
                      <m:t>=</m:t>
                    </m:r>
                    <m:r>
                      <a:rPr lang="en-US" b="1" i="1">
                        <a:latin typeface="Cambria Math" panose="02040503050406030204" pitchFamily="18" charset="0"/>
                      </a:rPr>
                      <m:t>     </m:t>
                    </m:r>
                    <m:r>
                      <a:rPr lang="en-US" b="1" i="1">
                        <a:latin typeface="Cambria Math" panose="02040503050406030204" pitchFamily="18" charset="0"/>
                      </a:rPr>
                      <m:t>𝑪𝑭</m:t>
                    </m:r>
                    <m:r>
                      <a:rPr lang="en-US" b="1"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𝝍</m:t>
                    </m:r>
                  </m:oMath>
                </a14:m>
                <a:endParaRPr lang="en-US" dirty="0"/>
              </a:p>
              <a:p>
                <a:pPr marL="0" indent="0">
                  <a:buNone/>
                </a:pPr>
                <a:r>
                  <a:rPr lang="en-US" dirty="0" smtClean="0"/>
                  <a:t>Solving </a:t>
                </a:r>
                <a:r>
                  <a:rPr lang="en-US" dirty="0"/>
                  <a:t>for the pure security prices:</a:t>
                </a:r>
              </a:p>
              <a:p>
                <a:pPr marL="0" indent="0" algn="ctr">
                  <a:buNone/>
                </a:pPr>
                <a:r>
                  <a:rPr lang="en-US" dirty="0"/>
                  <a:t>            </a:t>
                </a:r>
                <a14:m>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1</m:t>
                                  </m:r>
                                </m:sub>
                              </m:sSub>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2</m:t>
                                  </m:r>
                                </m:sub>
                              </m:sSub>
                            </m:e>
                          </m:mr>
                        </m:m>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5</m:t>
                              </m:r>
                            </m:e>
                            <m:e>
                              <m:r>
                                <a:rPr lang="en-US" i="1">
                                  <a:latin typeface="Cambria Math" panose="02040503050406030204" pitchFamily="18" charset="0"/>
                                </a:rPr>
                                <m:t>−1</m:t>
                              </m:r>
                            </m:e>
                          </m:mr>
                          <m:mr>
                            <m:e>
                              <m:r>
                                <a:rPr lang="en-US" i="1">
                                  <a:latin typeface="Cambria Math" panose="02040503050406030204" pitchFamily="18" charset="0"/>
                                </a:rPr>
                                <m:t>−.5</m:t>
                              </m:r>
                            </m:e>
                            <m:e>
                              <m:r>
                                <a:rPr lang="en-US" i="1">
                                  <a:latin typeface="Cambria Math" panose="02040503050406030204" pitchFamily="18" charset="0"/>
                                </a:rPr>
                                <m:t>2</m:t>
                              </m:r>
                            </m:e>
                          </m:mr>
                        </m:m>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3</m:t>
                              </m:r>
                            </m:e>
                          </m:mr>
                          <m:mr>
                            <m:e>
                              <m:r>
                                <a:rPr lang="en-US" i="1">
                                  <a:latin typeface="Cambria Math" panose="02040503050406030204" pitchFamily="18" charset="0"/>
                                </a:rPr>
                                <m:t>.8</m:t>
                              </m:r>
                            </m:e>
                          </m:mr>
                        </m:m>
                      </m:e>
                    </m:d>
                    <m:r>
                      <a:rPr lang="en-US">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7</m:t>
                              </m:r>
                            </m:e>
                          </m:mr>
                          <m:mr>
                            <m:e>
                              <m:r>
                                <a:rPr lang="en-US" i="1">
                                  <a:latin typeface="Cambria Math" panose="02040503050406030204" pitchFamily="18" charset="0"/>
                                </a:rPr>
                                <m:t>.1</m:t>
                              </m:r>
                            </m:e>
                          </m:mr>
                        </m:m>
                      </m:e>
                    </m:d>
                  </m:oMath>
                </a14:m>
                <a:r>
                  <a:rPr lang="en-US" dirty="0"/>
                  <a:t>.</a:t>
                </a:r>
              </a:p>
              <a:p>
                <a:pPr marL="0" indent="0">
                  <a:buNone/>
                </a:pPr>
                <a:endParaRPr lang="en-US" dirty="0" smtClean="0"/>
              </a:p>
              <a:p>
                <a:pPr marL="0" indent="0">
                  <a:buNone/>
                </a:pPr>
                <a:r>
                  <a:rPr lang="en-US" dirty="0" smtClean="0"/>
                  <a:t>Thus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1</m:t>
                        </m:r>
                      </m:sub>
                    </m:sSub>
                    <m:r>
                      <a:rPr lang="en-US">
                        <a:latin typeface="Cambria Math" panose="02040503050406030204" pitchFamily="18" charset="0"/>
                        <a:ea typeface="Cambria Math" panose="02040503050406030204" pitchFamily="18" charset="0"/>
                      </a:rPr>
                      <m:t>=.7</m:t>
                    </m:r>
                  </m:oMath>
                </a14:m>
                <a:r>
                  <a:rPr lang="en-US" dirty="0"/>
                  <a:t>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2</m:t>
                        </m:r>
                      </m:sub>
                    </m:sSub>
                    <m:r>
                      <a:rPr lang="en-US">
                        <a:latin typeface="Cambria Math" panose="02040503050406030204" pitchFamily="18" charset="0"/>
                        <a:ea typeface="Cambria Math" panose="02040503050406030204" pitchFamily="18" charset="0"/>
                      </a:rPr>
                      <m:t>=.1.</m:t>
                    </m:r>
                  </m:oMath>
                </a14:m>
                <a:r>
                  <a:rPr lang="en-US" dirty="0"/>
                  <a:t> This means that pure securities  1 and 2 are valued at .7 and .1, respectively at time zero.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xmlns="" val="1098288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Pricing Pure Securities </a:t>
            </a:r>
            <a:r>
              <a:rPr lang="en-US" sz="2500" b="1" dirty="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Given any security, say y, in this market with payoff vector </a:t>
                </a:r>
                <a14:m>
                  <m:oMath xmlns:m="http://schemas.openxmlformats.org/officeDocument/2006/math">
                    <m:r>
                      <a:rPr lang="en-US" b="1" i="1" dirty="0" smtClean="0">
                        <a:latin typeface="Cambria Math" panose="02040503050406030204" pitchFamily="18" charset="0"/>
                      </a:rPr>
                      <m:t>𝒚</m:t>
                    </m:r>
                  </m:oMath>
                </a14:m>
                <a:r>
                  <a:rPr lang="en-US" b="1" i="1" dirty="0"/>
                  <a:t>,</a:t>
                </a:r>
                <a:r>
                  <a:rPr lang="en-US" dirty="0"/>
                  <a:t> then its price at time zero equals:</a:t>
                </a:r>
              </a:p>
              <a:p>
                <a:pPr marL="0" indent="0" algn="ctr">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𝑦</m:t>
                        </m:r>
                        <m:r>
                          <a:rPr lang="en-US" i="1">
                            <a:latin typeface="Cambria Math" panose="02040503050406030204" pitchFamily="18" charset="0"/>
                          </a:rPr>
                          <m:t>,0</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𝝍</m:t>
                        </m:r>
                      </m:e>
                      <m:sup>
                        <m:r>
                          <a:rPr lang="en-US" i="1">
                            <a:latin typeface="Cambria Math" panose="02040503050406030204" pitchFamily="18" charset="0"/>
                          </a:rPr>
                          <m:t>𝑇</m:t>
                        </m:r>
                      </m:sup>
                    </m:sSup>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oMath>
                </a14:m>
                <a:endParaRPr lang="en-US" b="1" dirty="0"/>
              </a:p>
              <a:p>
                <a:pPr marL="0" indent="0">
                  <a:buNone/>
                </a:pPr>
                <a:r>
                  <a:rPr lang="en-US" dirty="0"/>
                  <a:t>Continuing with the illustration, suppose a security y has the payoff vector </a:t>
                </a:r>
                <a14:m>
                  <m:oMath xmlns:m="http://schemas.openxmlformats.org/officeDocument/2006/math">
                    <m:r>
                      <a:rPr lang="en-US" b="1" i="1">
                        <a:latin typeface="Cambria Math" panose="02040503050406030204" pitchFamily="18" charset="0"/>
                      </a:rPr>
                      <m:t>𝒚</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e>
                                <m:e>
                                  <m:r>
                                    <a:rPr lang="en-US" i="1">
                                      <a:latin typeface="Cambria Math" panose="02040503050406030204" pitchFamily="18" charset="0"/>
                                    </a:rPr>
                                    <m:t>5</m:t>
                                  </m:r>
                                </m:e>
                              </m:mr>
                            </m:m>
                          </m:e>
                        </m:d>
                      </m:e>
                      <m:sup>
                        <m:r>
                          <a:rPr lang="en-US" i="1">
                            <a:latin typeface="Cambria Math" panose="02040503050406030204" pitchFamily="18" charset="0"/>
                          </a:rPr>
                          <m:t>𝑇</m:t>
                        </m:r>
                      </m:sup>
                    </m:sSup>
                  </m:oMath>
                </a14:m>
                <a:r>
                  <a:rPr lang="en-US" dirty="0"/>
                  <a:t>. Find the price of this security. Its price is easily calculated to  be:</a:t>
                </a:r>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𝑦</m:t>
                        </m:r>
                        <m:r>
                          <a:rPr lang="en-US" i="1">
                            <a:latin typeface="Cambria Math" panose="02040503050406030204" pitchFamily="18" charset="0"/>
                          </a:rPr>
                          <m:t>,0</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7</m:t>
                              </m:r>
                            </m:e>
                            <m:e>
                              <m:r>
                                <a:rPr lang="en-US" i="1">
                                  <a:latin typeface="Cambria Math" panose="02040503050406030204" pitchFamily="18" charset="0"/>
                                </a:rPr>
                                <m:t>.1</m:t>
                              </m:r>
                            </m:e>
                          </m:mr>
                        </m:m>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2</m:t>
                              </m:r>
                            </m:e>
                          </m:mr>
                          <m:mr>
                            <m:e>
                              <m:r>
                                <a:rPr lang="en-US" i="1">
                                  <a:latin typeface="Cambria Math" panose="02040503050406030204" pitchFamily="18" charset="0"/>
                                  <a:ea typeface="Cambria Math" panose="02040503050406030204" pitchFamily="18" charset="0"/>
                                </a:rPr>
                                <m:t>5</m:t>
                              </m:r>
                            </m:e>
                          </m:mr>
                        </m:m>
                      </m:e>
                    </m:d>
                    <m:r>
                      <a:rPr lang="en-US" i="1">
                        <a:latin typeface="Cambria Math" panose="02040503050406030204" pitchFamily="18" charset="0"/>
                        <a:ea typeface="Cambria Math" panose="02040503050406030204" pitchFamily="18" charset="0"/>
                      </a:rPr>
                      <m:t>=</m:t>
                    </m:r>
                  </m:oMath>
                </a14:m>
                <a:r>
                  <a:rPr lang="en-US" dirty="0" smtClean="0"/>
                  <a:t>1.9</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3060252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Synthetic Probabilities</a:t>
            </a:r>
          </a:p>
        </p:txBody>
      </p:sp>
      <p:sp>
        <p:nvSpPr>
          <p:cNvPr id="3" name="Content Placeholder 2"/>
          <p:cNvSpPr>
            <a:spLocks noGrp="1"/>
          </p:cNvSpPr>
          <p:nvPr>
            <p:ph sz="quarter" idx="1"/>
          </p:nvPr>
        </p:nvSpPr>
        <p:spPr/>
        <p:txBody>
          <a:bodyPr/>
          <a:lstStyle/>
          <a:p>
            <a:pPr marL="0" indent="0">
              <a:buNone/>
            </a:pPr>
            <a:r>
              <a:rPr lang="en-US" dirty="0"/>
              <a:t>If our analysis includes a riskless asset in the type of no arbitrage pricing model that we have been using in this section, every security in this no arbitrage market will have will have the same expected rate of return as the riskless bond under certain circumstances. An important feature of this type of pricing model in such a market is that it can be used to define “synthetic,” “hedging” or “risk-neutral” probabilities </a:t>
            </a:r>
            <a:r>
              <a:rPr lang="en-US" i="1" dirty="0"/>
              <a:t>q</a:t>
            </a:r>
            <a:r>
              <a:rPr lang="en-US" baseline="-25000" dirty="0"/>
              <a:t>i</a:t>
            </a:r>
            <a:r>
              <a:rPr lang="en-US" dirty="0"/>
              <a:t>. These risk-neutral probabilities do not exist in any sort of realistic sense, nor are they assumed at the start of the modeling process. Instead, they are inferred from market prices of securities and interest rates. </a:t>
            </a:r>
          </a:p>
          <a:p>
            <a:endParaRPr lang="en-US" dirty="0"/>
          </a:p>
        </p:txBody>
      </p:sp>
    </p:spTree>
    <p:extLst>
      <p:ext uri="{BB962C8B-B14F-4D97-AF65-F5344CB8AC3E}">
        <p14:creationId xmlns:p14="http://schemas.microsoft.com/office/powerpoint/2010/main" xmlns="" val="4176418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Synthetic </a:t>
            </a:r>
            <a:r>
              <a:rPr lang="en-US" b="1" dirty="0" smtClean="0"/>
              <a:t>Probabilities </a:t>
            </a:r>
            <a:r>
              <a:rPr lang="en-US" sz="2500" b="1" dirty="0" smtClean="0"/>
              <a:t>(Continued)</a:t>
            </a:r>
            <a:endParaRPr lang="en-US" sz="2500" dirty="0"/>
          </a:p>
        </p:txBody>
      </p:sp>
      <p:sp>
        <p:nvSpPr>
          <p:cNvPr id="3" name="Content Placeholder 2"/>
          <p:cNvSpPr>
            <a:spLocks noGrp="1"/>
          </p:cNvSpPr>
          <p:nvPr>
            <p:ph sz="quarter" idx="1"/>
          </p:nvPr>
        </p:nvSpPr>
        <p:spPr/>
        <p:txBody>
          <a:bodyPr/>
          <a:lstStyle/>
          <a:p>
            <a:pPr marL="0" indent="0">
              <a:buNone/>
            </a:pPr>
            <a:r>
              <a:rPr lang="en-US" dirty="0"/>
              <a:t>These risk-neutral probabilities are essential in that they can be used to calculate the price of any security in the market so that the no arbitrage nature of the market is maintained. Risk neutral probabilities have the useful feature that they lead to expected values that are consistent with pricing by investors that are risk neutral, leading to the term risk neutral pricing. This is important because it means that we do not need to work with unobservable risk premiums when we value securities; in fact, we do not even need to know anything about any investors' risk preferences.</a:t>
            </a:r>
          </a:p>
          <a:p>
            <a:endParaRPr lang="en-US" dirty="0"/>
          </a:p>
          <a:p>
            <a:endParaRPr lang="en-US" dirty="0"/>
          </a:p>
        </p:txBody>
      </p:sp>
    </p:spTree>
    <p:extLst>
      <p:ext uri="{BB962C8B-B14F-4D97-AF65-F5344CB8AC3E}">
        <p14:creationId xmlns:p14="http://schemas.microsoft.com/office/powerpoint/2010/main" xmlns="" val="809200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Synthetic Probabilities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If payoffs for each of the pure securities </a:t>
                </a:r>
                <a:r>
                  <a:rPr lang="en-US" b="1" dirty="0"/>
                  <a:t>e</a:t>
                </a:r>
                <a:r>
                  <a:rPr lang="en-US" baseline="-25000" dirty="0"/>
                  <a:t>1</a:t>
                </a:r>
                <a:r>
                  <a:rPr lang="en-US" dirty="0"/>
                  <a:t>, </a:t>
                </a:r>
                <a:r>
                  <a:rPr lang="en-US" b="1" dirty="0"/>
                  <a:t>e</a:t>
                </a:r>
                <a:r>
                  <a:rPr lang="en-US" baseline="-25000" dirty="0"/>
                  <a:t>2</a:t>
                </a:r>
                <a:r>
                  <a:rPr lang="en-US" dirty="0"/>
                  <a:t>, …, </a:t>
                </a:r>
                <a:r>
                  <a:rPr lang="en-US" b="1" dirty="0" err="1"/>
                  <a:t>e</a:t>
                </a:r>
                <a:r>
                  <a:rPr lang="en-US" i="1" baseline="-25000" dirty="0" err="1"/>
                  <a:t>n</a:t>
                </a:r>
                <a:r>
                  <a:rPr lang="en-US" dirty="0"/>
                  <a:t> are the result of distinct outcomes, which together account for all possible outcomes (thus forming a sample space), then we can view the pricing model in terms of probabilities. The pure security prices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𝑛</m:t>
                        </m:r>
                      </m:sub>
                    </m:sSub>
                  </m:oMath>
                </a14:m>
                <a:r>
                  <a:rPr lang="en-US" dirty="0"/>
                  <a:t> are proportional to the market’s assessment of the relative likelihood that the outcomes that we number as 1, 2,… </a:t>
                </a:r>
                <a:r>
                  <a:rPr lang="en-US" i="1" dirty="0"/>
                  <a:t>n</a:t>
                </a:r>
                <a:r>
                  <a:rPr lang="en-US" dirty="0"/>
                  <a:t>, respectively, will occur.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022"/>
                </a:stretch>
              </a:blipFill>
            </p:spPr>
            <p:txBody>
              <a:bodyPr/>
              <a:lstStyle/>
              <a:p>
                <a:r>
                  <a:rPr lang="en-US">
                    <a:noFill/>
                  </a:rPr>
                  <a:t> </a:t>
                </a:r>
              </a:p>
            </p:txBody>
          </p:sp>
        </mc:Fallback>
      </mc:AlternateContent>
    </p:spTree>
    <p:extLst>
      <p:ext uri="{BB962C8B-B14F-4D97-AF65-F5344CB8AC3E}">
        <p14:creationId xmlns:p14="http://schemas.microsoft.com/office/powerpoint/2010/main" xmlns="" val="1906376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Synthetic Probabilities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Consider the previous example. The pure securities prices were calculated to be .7 and .1. This suggests that investors are willing to pay .7 for a security that pays 1 if and only if outcome 1 occurs, and .1 for a security that pays 1 if and only if outcome 2 occurs. If we assume that investors are risk neutral, this implies that they believe that outcome 1 is 7 times more likely to occur that outcome 2.</a:t>
                </a:r>
              </a:p>
              <a:p>
                <a:r>
                  <a:rPr lang="en-US" dirty="0"/>
                  <a:t> We create the riskless portfolio with payoff vector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𝑻</m:t>
                        </m:r>
                      </m:sup>
                    </m:sSup>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1</m:t>
                                  </m:r>
                                </m:e>
                              </m:mr>
                            </m:m>
                          </m:e>
                        </m:d>
                      </m:e>
                      <m:sup>
                        <m:r>
                          <a:rPr lang="en-US" i="1">
                            <a:latin typeface="Cambria Math" panose="02040503050406030204" pitchFamily="18" charset="0"/>
                          </a:rPr>
                          <m:t>𝑇</m:t>
                        </m:r>
                      </m:sup>
                    </m:sSup>
                    <m:r>
                      <a:rPr lang="en-US">
                        <a:latin typeface="Cambria Math" panose="02040503050406030204" pitchFamily="18" charset="0"/>
                      </a:rPr>
                      <m:t>. </m:t>
                    </m:r>
                  </m:oMath>
                </a14:m>
                <a:r>
                  <a:rPr lang="en-US" dirty="0"/>
                  <a:t>Observe that this portfolio pays off 1 regardless of which of the two outcomes occurs. Thus, this portfolio replicates a riskless bond that pays off 1 at time one.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914"/>
                </a:stretch>
              </a:blipFill>
            </p:spPr>
            <p:txBody>
              <a:bodyPr/>
              <a:lstStyle/>
              <a:p>
                <a:r>
                  <a:rPr lang="en-US">
                    <a:noFill/>
                  </a:rPr>
                  <a:t> </a:t>
                </a:r>
              </a:p>
            </p:txBody>
          </p:sp>
        </mc:Fallback>
      </mc:AlternateContent>
    </p:spTree>
    <p:extLst>
      <p:ext uri="{BB962C8B-B14F-4D97-AF65-F5344CB8AC3E}">
        <p14:creationId xmlns:p14="http://schemas.microsoft.com/office/powerpoint/2010/main" xmlns="" val="602353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Synthetic Probabilities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20000"/>
              </a:bodyPr>
              <a:lstStyle/>
              <a:p>
                <a:r>
                  <a:rPr lang="en-US" dirty="0"/>
                  <a:t>In the illustration, the  riskless bond was valued at .8 at time zero. Using our no arbitrage pricing equation, the bond price at time zero must satisfy the equation:</a:t>
                </a:r>
              </a:p>
              <a:p>
                <a:pPr marL="0" indent="0" algn="ctr">
                  <a:buNone/>
                </a:pPr>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1</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2</m:t>
                                  </m:r>
                                </m:sub>
                              </m:sSub>
                            </m:e>
                          </m:mr>
                        </m:m>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2</m:t>
                        </m:r>
                      </m:sub>
                    </m:sSub>
                    <m:r>
                      <a:rPr lang="en-US" i="1">
                        <a:latin typeface="Cambria Math" panose="02040503050406030204" pitchFamily="18" charset="0"/>
                      </a:rPr>
                      <m:t>=.8.</m:t>
                    </m:r>
                  </m:oMath>
                </a14:m>
                <a:endParaRPr lang="en-US" dirty="0"/>
              </a:p>
              <a:p>
                <a:r>
                  <a:rPr lang="en-US" dirty="0"/>
                  <a:t>The pure security prices add up .8, which is less than 1. In this example, as is usually the case,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𝑖</m:t>
                        </m:r>
                      </m:sub>
                    </m:sSub>
                  </m:oMath>
                </a14:m>
                <a:r>
                  <a:rPr lang="en-US" dirty="0"/>
                  <a:t>’s sum to a value less than 1 because of the time value of money.</a:t>
                </a:r>
              </a:p>
              <a:p>
                <a:r>
                  <a:rPr lang="en-US" dirty="0"/>
                  <a:t>Nevertheless, if we accept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𝑖</m:t>
                        </m:r>
                      </m:sub>
                    </m:sSub>
                  </m:oMath>
                </a14:m>
                <a:r>
                  <a:rPr lang="en-US" dirty="0"/>
                  <a:t> should be proportional to the relative likelihood that outcome </a:t>
                </a:r>
                <a:r>
                  <a:rPr lang="en-US" i="1" dirty="0" err="1"/>
                  <a:t>i</a:t>
                </a:r>
                <a:r>
                  <a:rPr lang="en-US" dirty="0"/>
                  <a:t> will occur from the point of view of a risk neutral investor, then the probability that outcome </a:t>
                </a:r>
                <a:r>
                  <a:rPr lang="en-US" i="1" dirty="0" err="1"/>
                  <a:t>i</a:t>
                </a:r>
                <a:r>
                  <a:rPr lang="en-US" dirty="0"/>
                  <a:t> occurs is: </a:t>
                </a:r>
              </a:p>
              <a:p>
                <a:pPr marL="0" indent="0" algn="ctr">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𝑖</m:t>
                            </m:r>
                          </m:sub>
                        </m:sSub>
                      </m:num>
                      <m:den>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𝑗</m:t>
                                </m:r>
                              </m:sub>
                            </m:sSub>
                          </m:e>
                        </m:nary>
                      </m:den>
                    </m:f>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430" t="-2800"/>
                </a:stretch>
              </a:blipFill>
            </p:spPr>
            <p:txBody>
              <a:bodyPr/>
              <a:lstStyle/>
              <a:p>
                <a:r>
                  <a:rPr lang="en-US">
                    <a:noFill/>
                  </a:rPr>
                  <a:t> </a:t>
                </a:r>
              </a:p>
            </p:txBody>
          </p:sp>
        </mc:Fallback>
      </mc:AlternateContent>
    </p:spTree>
    <p:extLst>
      <p:ext uri="{BB962C8B-B14F-4D97-AF65-F5344CB8AC3E}">
        <p14:creationId xmlns:p14="http://schemas.microsoft.com/office/powerpoint/2010/main" xmlns="" val="1176237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Synthetic Probabilities </a:t>
            </a:r>
            <a:r>
              <a:rPr lang="en-US" sz="2500" b="1" dirty="0"/>
              <a:t>(Continued)</a:t>
            </a:r>
            <a:endParaRPr lang="en-US" dirty="0"/>
          </a:p>
        </p:txBody>
      </p:sp>
      <p:sp>
        <p:nvSpPr>
          <p:cNvPr id="3" name="Content Placeholder 2"/>
          <p:cNvSpPr>
            <a:spLocks noGrp="1"/>
          </p:cNvSpPr>
          <p:nvPr>
            <p:ph sz="quarter" idx="1"/>
          </p:nvPr>
        </p:nvSpPr>
        <p:spPr/>
        <p:txBody>
          <a:bodyPr/>
          <a:lstStyle/>
          <a:p>
            <a:r>
              <a:rPr lang="en-US" dirty="0"/>
              <a:t>where </a:t>
            </a:r>
            <a:r>
              <a:rPr lang="en-US" i="1" dirty="0" err="1"/>
              <a:t>ψ</a:t>
            </a:r>
            <a:r>
              <a:rPr lang="en-US" i="1" baseline="-25000" dirty="0" err="1"/>
              <a:t>i</a:t>
            </a:r>
            <a:r>
              <a:rPr lang="en-US" dirty="0"/>
              <a:t> is the price of pure security </a:t>
            </a:r>
            <a:r>
              <a:rPr lang="en-US" i="1" dirty="0" err="1"/>
              <a:t>i</a:t>
            </a:r>
            <a:r>
              <a:rPr lang="en-US" dirty="0"/>
              <a:t> and </a:t>
            </a:r>
            <a:r>
              <a:rPr lang="en-US" i="1" dirty="0" err="1"/>
              <a:t>ψ</a:t>
            </a:r>
            <a:r>
              <a:rPr lang="en-US" i="1" baseline="-25000" dirty="0" err="1"/>
              <a:t>j</a:t>
            </a:r>
            <a:r>
              <a:rPr lang="en-US" dirty="0"/>
              <a:t> is the price of each of </a:t>
            </a:r>
            <a:r>
              <a:rPr lang="en-US" i="1" dirty="0"/>
              <a:t>n</a:t>
            </a:r>
            <a:r>
              <a:rPr lang="en-US" dirty="0"/>
              <a:t> pure securities </a:t>
            </a:r>
            <a:r>
              <a:rPr lang="en-US" i="1" dirty="0"/>
              <a:t>j</a:t>
            </a:r>
            <a:r>
              <a:rPr lang="en-US" dirty="0"/>
              <a:t>. In our illustration, synthetic probabilities are </a:t>
            </a:r>
            <a:r>
              <a:rPr lang="en-US" i="1" dirty="0"/>
              <a:t>q</a:t>
            </a:r>
            <a:r>
              <a:rPr lang="en-US" baseline="-25000" dirty="0"/>
              <a:t>1</a:t>
            </a:r>
            <a:r>
              <a:rPr lang="en-US" dirty="0"/>
              <a:t> = .7/.8 = .875 and </a:t>
            </a:r>
            <a:r>
              <a:rPr lang="en-US" i="1" dirty="0"/>
              <a:t>q</a:t>
            </a:r>
            <a:r>
              <a:rPr lang="en-US" baseline="-25000" dirty="0"/>
              <a:t>2</a:t>
            </a:r>
            <a:r>
              <a:rPr lang="en-US" dirty="0"/>
              <a:t> = .1/.8 = .125. These probabilities are referred to as synthetic probabilities because they are constructed from security prices rather than directly from investor assessments of physical probability. </a:t>
            </a:r>
          </a:p>
          <a:p>
            <a:endParaRPr lang="en-US" dirty="0"/>
          </a:p>
        </p:txBody>
      </p:sp>
    </p:spTree>
    <p:extLst>
      <p:ext uri="{BB962C8B-B14F-4D97-AF65-F5344CB8AC3E}">
        <p14:creationId xmlns:p14="http://schemas.microsoft.com/office/powerpoint/2010/main" xmlns="" val="4057755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Complete Markets </a:t>
            </a:r>
            <a:r>
              <a:rPr lang="en-US" b="1" dirty="0" smtClean="0"/>
              <a:t>And </a:t>
            </a:r>
            <a:r>
              <a:rPr lang="en-US" b="1" dirty="0"/>
              <a:t>No Arbitrage Pricing</a:t>
            </a:r>
          </a:p>
        </p:txBody>
      </p:sp>
      <p:sp>
        <p:nvSpPr>
          <p:cNvPr id="3" name="Content Placeholder 2"/>
          <p:cNvSpPr>
            <a:spLocks noGrp="1"/>
          </p:cNvSpPr>
          <p:nvPr>
            <p:ph sz="quarter" idx="1"/>
          </p:nvPr>
        </p:nvSpPr>
        <p:spPr/>
        <p:txBody>
          <a:bodyPr>
            <a:normAutofit lnSpcReduction="10000"/>
          </a:bodyPr>
          <a:lstStyle/>
          <a:p>
            <a:r>
              <a:rPr lang="en-US" dirty="0"/>
              <a:t>A complete market is one in  which the payoffs for any security can be replicated by a portfolio of existing securities that have already been priced. We also assume that the market is frictionless, which means that there are no transactions costs associated with the purchase or sale of securities.</a:t>
            </a:r>
          </a:p>
          <a:p>
            <a:r>
              <a:rPr lang="en-US" dirty="0"/>
              <a:t>If, in addition, there are no arbitrage opportunities,  then any  security  can be priced with the replicating portfolio of the already priced securities.</a:t>
            </a:r>
          </a:p>
          <a:p>
            <a:r>
              <a:rPr lang="en-US" dirty="0"/>
              <a:t>Suppose there are n possible outcomes (or states) in the market, which implies there are n possible payoffs for each security. Each security’s payoffs are then defined by a n dimensional payoff vector.</a:t>
            </a:r>
          </a:p>
        </p:txBody>
      </p:sp>
    </p:spTree>
    <p:extLst>
      <p:ext uri="{BB962C8B-B14F-4D97-AF65-F5344CB8AC3E}">
        <p14:creationId xmlns:p14="http://schemas.microsoft.com/office/powerpoint/2010/main" xmlns="" val="81535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Discount Functions </a:t>
            </a:r>
            <a:r>
              <a:rPr lang="en-US" b="1" dirty="0" smtClean="0"/>
              <a:t>Illustration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Since the bond matures at time 2, the bond will pay </a:t>
                </a:r>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a:rPr>
                          <m:t>𝐶𝐹</m:t>
                        </m:r>
                      </m:e>
                      <m:sub>
                        <m:r>
                          <a:rPr lang="en-US" i="1">
                            <a:latin typeface="Cambria Math" panose="02040503050406030204" pitchFamily="18" charset="0"/>
                          </a:rPr>
                          <m:t>2</m:t>
                        </m:r>
                      </m:sub>
                    </m:sSub>
                    <m:r>
                      <a:rPr lang="en-US" i="1">
                        <a:latin typeface="Cambria Math"/>
                      </a:rPr>
                      <m:t>=.03</m:t>
                    </m:r>
                    <m:d>
                      <m:dPr>
                        <m:ctrlPr>
                          <a:rPr lang="en-US" i="1">
                            <a:latin typeface="Cambria Math" panose="02040503050406030204" pitchFamily="18" charset="0"/>
                          </a:rPr>
                        </m:ctrlPr>
                      </m:dPr>
                      <m:e>
                        <m:r>
                          <a:rPr lang="en-US" i="1">
                            <a:latin typeface="Cambria Math"/>
                          </a:rPr>
                          <m:t>5,000</m:t>
                        </m:r>
                      </m:e>
                    </m:d>
                    <m:r>
                      <a:rPr lang="en-US" i="1">
                        <a:latin typeface="Cambria Math"/>
                      </a:rPr>
                      <m:t>+5,000=5,150</m:t>
                    </m:r>
                  </m:oMath>
                </a14:m>
                <a:r>
                  <a:rPr lang="en-US" dirty="0"/>
                  <a:t> at time 2. </a:t>
                </a:r>
              </a:p>
              <a:p>
                <a:pPr marL="0" indent="0">
                  <a:buNone/>
                </a:pPr>
                <a:endParaRPr lang="en-US" dirty="0" smtClean="0"/>
              </a:p>
              <a:p>
                <a:pPr marL="0" indent="0">
                  <a:buNone/>
                </a:pPr>
                <a:r>
                  <a:rPr lang="en-US" dirty="0" smtClean="0"/>
                  <a:t>The </a:t>
                </a:r>
                <a:r>
                  <a:rPr lang="en-US" dirty="0"/>
                  <a:t>price of the bond is the present value of the cash flows that the bond holder has received. Using the previous equation, we obtain:</a:t>
                </a:r>
              </a:p>
              <a:p>
                <a:pPr marL="0" indent="0" algn="ctr">
                  <a:buNone/>
                </a:pPr>
                <a14:m>
                  <m:oMath xmlns:m="http://schemas.openxmlformats.org/officeDocument/2006/math">
                    <m:r>
                      <a:rPr lang="en-US" i="1">
                        <a:latin typeface="Cambria Math"/>
                      </a:rPr>
                      <m:t>𝑃𝑉</m:t>
                    </m:r>
                    <m:r>
                      <a:rPr lang="en-US" i="1">
                        <a:latin typeface="Cambria Math"/>
                      </a:rPr>
                      <m:t>=150</m:t>
                    </m:r>
                    <m:d>
                      <m:dPr>
                        <m:ctrlPr>
                          <a:rPr lang="en-US" i="1">
                            <a:latin typeface="Cambria Math" panose="02040503050406030204" pitchFamily="18" charset="0"/>
                          </a:rPr>
                        </m:ctrlPr>
                      </m:dPr>
                      <m:e>
                        <m:r>
                          <a:rPr lang="en-US" i="1">
                            <a:latin typeface="Cambria Math"/>
                          </a:rPr>
                          <m:t>.96154</m:t>
                        </m:r>
                      </m:e>
                    </m:d>
                    <m:r>
                      <a:rPr lang="en-US" i="1">
                        <a:latin typeface="Cambria Math"/>
                      </a:rPr>
                      <m:t>+5,150</m:t>
                    </m:r>
                    <m:d>
                      <m:dPr>
                        <m:ctrlPr>
                          <a:rPr lang="en-US" i="1">
                            <a:latin typeface="Cambria Math" panose="02040503050406030204" pitchFamily="18" charset="0"/>
                          </a:rPr>
                        </m:ctrlPr>
                      </m:dPr>
                      <m:e>
                        <m:r>
                          <a:rPr lang="en-US" i="1">
                            <a:latin typeface="Cambria Math"/>
                          </a:rPr>
                          <m:t>.90703</m:t>
                        </m:r>
                      </m:e>
                    </m:d>
                    <m:r>
                      <a:rPr lang="en-US" i="1">
                        <a:latin typeface="Cambria Math"/>
                      </a:rPr>
                      <m:t>=$4,815.51.</m:t>
                    </m:r>
                  </m:oMath>
                </a14:m>
                <a:r>
                  <a:rPr lang="en-US" dirty="0"/>
                  <a:t>    </a:t>
                </a:r>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4257367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Complete Markets And No Arbitrage </a:t>
            </a:r>
            <a:r>
              <a:rPr lang="en-US" b="1" dirty="0" smtClean="0"/>
              <a:t>Pricing </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a:bodyPr>
              <a:lstStyle/>
              <a:p>
                <a:r>
                  <a:rPr lang="en-US" dirty="0"/>
                  <a:t>In a complete market with n possible outcomes, there must exist already priced securities so that their payoff vectors that span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rPr>
                          <m:t>𝑛</m:t>
                        </m:r>
                      </m:sup>
                    </m:sSup>
                    <m:r>
                      <a:rPr lang="en-US">
                        <a:latin typeface="Cambria Math" panose="02040503050406030204" pitchFamily="18" charset="0"/>
                      </a:rPr>
                      <m:t>,</m:t>
                    </m:r>
                  </m:oMath>
                </a14:m>
                <a:r>
                  <a:rPr lang="en-US" dirty="0"/>
                  <a:t> which represents all possible payoff vectors in the market. As we know from linear algebra,  there must then exist a subset of n already priced securities with linearly independent payoff vectors. These n securities’ payoff vectors will  form a basis for the payoff vector for every security in the market. If the market is also arbitrage free, every security can be priced in this  market by the same methods we used to price bonds earlier in the  chapter.   </a:t>
                </a:r>
              </a:p>
              <a:p>
                <a:r>
                  <a:rPr lang="en-US" dirty="0"/>
                  <a:t>It can also be proved that the pricing of any particular security will be the same regardless of which set of n already priced securities with linearly independent payoff vectors one chooses  to accomplish the pricing.</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430" t="-1200"/>
                </a:stretch>
              </a:blipFill>
            </p:spPr>
            <p:txBody>
              <a:bodyPr/>
              <a:lstStyle/>
              <a:p>
                <a:r>
                  <a:rPr lang="en-US">
                    <a:noFill/>
                  </a:rPr>
                  <a:t> </a:t>
                </a:r>
              </a:p>
            </p:txBody>
          </p:sp>
        </mc:Fallback>
      </mc:AlternateContent>
    </p:spTree>
    <p:extLst>
      <p:ext uri="{BB962C8B-B14F-4D97-AF65-F5344CB8AC3E}">
        <p14:creationId xmlns:p14="http://schemas.microsoft.com/office/powerpoint/2010/main" xmlns="" val="1123128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Complete Markets And No Arbitrage Pricing </a:t>
            </a:r>
            <a:r>
              <a:rPr lang="en-US" sz="2800" b="1" dirty="0"/>
              <a:t>(Continued)</a:t>
            </a:r>
            <a:endParaRPr lang="en-US" dirty="0"/>
          </a:p>
        </p:txBody>
      </p:sp>
      <p:sp>
        <p:nvSpPr>
          <p:cNvPr id="3" name="Content Placeholder 2"/>
          <p:cNvSpPr>
            <a:spLocks noGrp="1"/>
          </p:cNvSpPr>
          <p:nvPr>
            <p:ph sz="quarter" idx="1"/>
          </p:nvPr>
        </p:nvSpPr>
        <p:spPr/>
        <p:txBody>
          <a:bodyPr>
            <a:normAutofit lnSpcReduction="10000"/>
          </a:bodyPr>
          <a:lstStyle/>
          <a:p>
            <a:r>
              <a:rPr lang="en-US" dirty="0"/>
              <a:t>The pricing is invariant with respect to investor risk preferences. Pure security prices and synthetic probabilities implicitly reflect risk preferences so that such preferences need not be explicitly input into pricing of other securities. </a:t>
            </a:r>
          </a:p>
          <a:p>
            <a:r>
              <a:rPr lang="en-US" dirty="0"/>
              <a:t>Pure security prices and relative pricing relations are enforced by arbitrage. This is the basis of the risk-neutral valuation models. Risk-neutral valuation means that we are able to price securities such that in the risk neutral probability space (synthetic probability space), risky securities such as stocks will have the same expected return as the return on a riskless asset such as a T-bill. This will be illustrated in the next </a:t>
            </a:r>
            <a:r>
              <a:rPr lang="en-US" dirty="0" smtClean="0"/>
              <a:t>section. </a:t>
            </a:r>
            <a:endParaRPr lang="en-US" dirty="0"/>
          </a:p>
        </p:txBody>
      </p:sp>
    </p:spTree>
    <p:extLst>
      <p:ext uri="{BB962C8B-B14F-4D97-AF65-F5344CB8AC3E}">
        <p14:creationId xmlns:p14="http://schemas.microsoft.com/office/powerpoint/2010/main" xmlns="" val="2307528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Derivative Securities </a:t>
            </a:r>
            <a:r>
              <a:rPr lang="en-US" b="1" dirty="0" smtClean="0"/>
              <a:t>And </a:t>
            </a:r>
            <a:r>
              <a:rPr lang="en-US" b="1" dirty="0"/>
              <a:t>Options</a:t>
            </a:r>
          </a:p>
        </p:txBody>
      </p:sp>
      <p:sp>
        <p:nvSpPr>
          <p:cNvPr id="3" name="Content Placeholder 2"/>
          <p:cNvSpPr>
            <a:spLocks noGrp="1"/>
          </p:cNvSpPr>
          <p:nvPr>
            <p:ph sz="quarter" idx="1"/>
          </p:nvPr>
        </p:nvSpPr>
        <p:spPr/>
        <p:txBody>
          <a:bodyPr/>
          <a:lstStyle/>
          <a:p>
            <a:pPr marL="0" indent="0">
              <a:buNone/>
            </a:pPr>
            <a:r>
              <a:rPr lang="en-US" dirty="0"/>
              <a:t>Derivative securities are assets whose values are derived from the performance of other securities, indices or rates. Stock options are examples of derivative securities. One type of stock option is a </a:t>
            </a:r>
            <a:r>
              <a:rPr lang="en-US" i="1" dirty="0"/>
              <a:t>call</a:t>
            </a:r>
            <a:r>
              <a:rPr lang="en-US" dirty="0"/>
              <a:t>, which grants its owner the right (but not the obligation) to purchase shares of an underlying stock at a specified “exercise” price within a given time period (before the expiration date of the call). The expiration payoff of a call is the maximum of either zero or the difference between the stock price </a:t>
            </a:r>
            <a:r>
              <a:rPr lang="en-US" i="1" dirty="0"/>
              <a:t>S</a:t>
            </a:r>
            <a:r>
              <a:rPr lang="en-US" baseline="-25000" dirty="0"/>
              <a:t>T</a:t>
            </a:r>
            <a:r>
              <a:rPr lang="en-US" dirty="0"/>
              <a:t> at expiration (at time </a:t>
            </a:r>
            <a:r>
              <a:rPr lang="en-US" i="1" dirty="0"/>
              <a:t>T</a:t>
            </a:r>
            <a:r>
              <a:rPr lang="en-US" dirty="0"/>
              <a:t>) and the exercise price </a:t>
            </a:r>
            <a:r>
              <a:rPr lang="en-US" i="1" dirty="0"/>
              <a:t>X</a:t>
            </a:r>
            <a:r>
              <a:rPr lang="en-US" dirty="0"/>
              <a:t> of the call: </a:t>
            </a:r>
          </a:p>
          <a:p>
            <a:pPr marL="0" indent="0">
              <a:buNone/>
            </a:pPr>
            <a:endParaRPr lang="en-US" i="1" dirty="0" smtClean="0"/>
          </a:p>
          <a:p>
            <a:pPr marL="0" indent="0" algn="ctr">
              <a:buNone/>
            </a:pPr>
            <a:r>
              <a:rPr lang="en-US" i="1" dirty="0" err="1" smtClean="0"/>
              <a:t>c</a:t>
            </a:r>
            <a:r>
              <a:rPr lang="en-US" i="1" baseline="-25000" dirty="0" err="1" smtClean="0"/>
              <a:t>T</a:t>
            </a:r>
            <a:r>
              <a:rPr lang="en-US" i="1" dirty="0" smtClean="0"/>
              <a:t> </a:t>
            </a:r>
            <a:r>
              <a:rPr lang="en-US" i="1" dirty="0"/>
              <a:t>= MAX[S</a:t>
            </a:r>
            <a:r>
              <a:rPr lang="en-US" i="1" baseline="-25000" dirty="0"/>
              <a:t>T</a:t>
            </a:r>
            <a:r>
              <a:rPr lang="en-US" i="1" dirty="0"/>
              <a:t> - X,0]</a:t>
            </a:r>
            <a:r>
              <a:rPr lang="en-US" dirty="0"/>
              <a:t> </a:t>
            </a:r>
          </a:p>
        </p:txBody>
      </p:sp>
    </p:spTree>
    <p:extLst>
      <p:ext uri="{BB962C8B-B14F-4D97-AF65-F5344CB8AC3E}">
        <p14:creationId xmlns:p14="http://schemas.microsoft.com/office/powerpoint/2010/main" xmlns="" val="977561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91746"/>
          </a:xfrm>
        </p:spPr>
        <p:txBody>
          <a:bodyPr>
            <a:normAutofit fontScale="90000"/>
          </a:bodyPr>
          <a:lstStyle/>
          <a:p>
            <a:r>
              <a:rPr lang="en-US" b="1" dirty="0"/>
              <a:t>Illustration </a:t>
            </a:r>
            <a:r>
              <a:rPr lang="en-US" b="1" dirty="0" smtClean="0"/>
              <a:t>Of </a:t>
            </a:r>
            <a:r>
              <a:rPr lang="en-US" b="1" dirty="0"/>
              <a:t>pricing </a:t>
            </a:r>
            <a:r>
              <a:rPr lang="en-US" b="1" dirty="0" smtClean="0"/>
              <a:t>A Call In A One Time Period Binomial Setting</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Consider a one-time-period, two-potential-outcome framework where Company </a:t>
                </a:r>
                <a:r>
                  <a:rPr lang="en-US" i="1" dirty="0"/>
                  <a:t>X</a:t>
                </a:r>
                <a:r>
                  <a:rPr lang="en-US" dirty="0"/>
                  <a:t> stock current sells for $40 per share and a riskless $100 face value T-bill sells for $80. Suppose Company </a:t>
                </a:r>
                <a:r>
                  <a:rPr lang="en-US" i="1" dirty="0"/>
                  <a:t>X</a:t>
                </a:r>
                <a:r>
                  <a:rPr lang="en-US" dirty="0"/>
                  <a:t> stock will pay its owner either $20 or $70 in one year. A call with an exercise price of $50 underlies stock X shares. This call will be worth either $0 or $20 when it expires, based on the value of the underlying stock. The payoff vectors </a:t>
                </a:r>
                <a:r>
                  <a:rPr lang="en-US" b="1" dirty="0"/>
                  <a:t>x</a:t>
                </a:r>
                <a:r>
                  <a:rPr lang="en-US" dirty="0"/>
                  <a:t> for the stock, the T-bill (</a:t>
                </a:r>
                <a:r>
                  <a:rPr lang="en-US" b="1" dirty="0"/>
                  <a:t>b</a:t>
                </a:r>
                <a:r>
                  <a:rPr lang="en-US" dirty="0"/>
                  <a:t>) and the call (</a:t>
                </a:r>
                <a:r>
                  <a:rPr lang="en-US" b="1" dirty="0"/>
                  <a:t>c</a:t>
                </a:r>
                <a:r>
                  <a:rPr lang="en-US" dirty="0"/>
                  <a:t>) are given as follows: </a:t>
                </a:r>
              </a:p>
              <a:p>
                <a:pPr marL="0" indent="0" algn="ctr">
                  <a:buNone/>
                </a:pPr>
                <a:r>
                  <a:rPr lang="en-US" b="1" dirty="0"/>
                  <a:t> </a:t>
                </a:r>
                <a:r>
                  <a:rPr lang="en-US" b="1" dirty="0" smtClean="0"/>
                  <a:t>x</a:t>
                </a:r>
                <a:r>
                  <a:rPr lang="en-US" dirty="0" smtClean="0"/>
                  <a:t> </a:t>
                </a:r>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20</m:t>
                              </m:r>
                            </m:e>
                          </m:mr>
                          <m:mr>
                            <m:e>
                              <m:r>
                                <a:rPr lang="en-US" i="1">
                                  <a:latin typeface="Cambria Math" panose="02040503050406030204" pitchFamily="18" charset="0"/>
                                </a:rPr>
                                <m:t>70</m:t>
                              </m:r>
                            </m:e>
                          </m:mr>
                        </m:m>
                      </m:e>
                    </m:d>
                  </m:oMath>
                </a14:m>
                <a:r>
                  <a:rPr lang="en-US" b="1" dirty="0"/>
                  <a:t>    b</a:t>
                </a:r>
                <a:r>
                  <a:rPr lang="en-US" dirty="0"/>
                  <a:t> =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100</m:t>
                              </m:r>
                            </m:e>
                          </m:mr>
                          <m:mr>
                            <m:e>
                              <m:r>
                                <a:rPr lang="en-US" i="1">
                                  <a:latin typeface="Cambria Math" panose="02040503050406030204" pitchFamily="18" charset="0"/>
                                </a:rPr>
                                <m:t>100</m:t>
                              </m:r>
                            </m:e>
                          </m:mr>
                        </m:m>
                      </m:e>
                    </m:d>
                  </m:oMath>
                </a14:m>
                <a:r>
                  <a:rPr lang="en-US" b="1" dirty="0"/>
                  <a:t> </a:t>
                </a:r>
                <a:r>
                  <a:rPr lang="en-US" b="1" dirty="0" smtClean="0"/>
                  <a:t>   c</a:t>
                </a:r>
                <a:r>
                  <a:rPr lang="en-US" dirty="0" smtClean="0"/>
                  <a:t> </a:t>
                </a:r>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0</m:t>
                              </m:r>
                            </m:e>
                          </m:mr>
                          <m:mr>
                            <m:e>
                              <m:r>
                                <a:rPr lang="en-US" i="1">
                                  <a:latin typeface="Cambria Math" panose="02040503050406030204" pitchFamily="18" charset="0"/>
                                </a:rPr>
                                <m:t>20</m:t>
                              </m:r>
                            </m:e>
                          </m:mr>
                        </m:m>
                      </m:e>
                    </m:d>
                  </m:oMath>
                </a14:m>
                <a:r>
                  <a:rPr lang="en-US" dirty="0"/>
                  <a:t> </a:t>
                </a:r>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54"/>
                </a:stretch>
              </a:blipFill>
            </p:spPr>
            <p:txBody>
              <a:bodyPr/>
              <a:lstStyle/>
              <a:p>
                <a:r>
                  <a:rPr lang="en-US">
                    <a:noFill/>
                  </a:rPr>
                  <a:t> </a:t>
                </a:r>
              </a:p>
            </p:txBody>
          </p:sp>
        </mc:Fallback>
      </mc:AlternateContent>
    </p:spTree>
    <p:extLst>
      <p:ext uri="{BB962C8B-B14F-4D97-AF65-F5344CB8AC3E}">
        <p14:creationId xmlns:p14="http://schemas.microsoft.com/office/powerpoint/2010/main" xmlns="" val="1908392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Illustration Of pricing A Call In A One Time Period Binomial </a:t>
            </a:r>
            <a:r>
              <a:rPr lang="en-US" b="1" dirty="0" smtClean="0"/>
              <a:t>Setting </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5" y="1527048"/>
                <a:ext cx="11379201" cy="4785262"/>
              </a:xfrm>
            </p:spPr>
            <p:txBody>
              <a:bodyPr>
                <a:normAutofit lnSpcReduction="10000"/>
              </a:bodyPr>
              <a:lstStyle/>
              <a:p>
                <a:pPr marL="0" indent="0">
                  <a:buNone/>
                </a:pPr>
                <a:r>
                  <a:rPr lang="en-US" dirty="0"/>
                  <a:t>The current prices of the stock and T-bill are known to be $40 and $80. Since their payoff vectors span the two-outcome space in this two-potential-outcome framework, they form complete capital markets and we can estimate pure security prices as follows: </a:t>
                </a:r>
              </a:p>
              <a:p>
                <a:pPr marL="0" indent="0" algn="ctr">
                  <a:buNone/>
                </a:pPr>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4</m:t>
                              </m:r>
                              <m:r>
                                <a:rPr lang="en-US" i="1">
                                  <a:latin typeface="Cambria Math" panose="02040503050406030204" pitchFamily="18" charset="0"/>
                                </a:rPr>
                                <m:t>0</m:t>
                              </m:r>
                            </m:e>
                          </m:mr>
                          <m:mr>
                            <m:e>
                              <m:r>
                                <a:rPr lang="en-US" i="1">
                                  <a:latin typeface="Cambria Math" panose="02040503050406030204" pitchFamily="18" charset="0"/>
                                </a:rPr>
                                <m:t>80</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r>
                                <a:rPr lang="en-US" i="1">
                                  <a:latin typeface="Cambria Math" panose="02040503050406030204" pitchFamily="18" charset="0"/>
                                </a:rPr>
                                <m:t>0</m:t>
                              </m:r>
                            </m:e>
                            <m:e>
                              <m:r>
                                <a:rPr lang="en-US" i="1">
                                  <a:latin typeface="Cambria Math" panose="02040503050406030204" pitchFamily="18" charset="0"/>
                                </a:rPr>
                                <m:t>70</m:t>
                              </m:r>
                            </m:e>
                          </m:mr>
                          <m:mr>
                            <m:e>
                              <m:r>
                                <a:rPr lang="en-US" i="1">
                                  <a:latin typeface="Cambria Math" panose="02040503050406030204" pitchFamily="18" charset="0"/>
                                </a:rPr>
                                <m:t>100</m:t>
                              </m:r>
                            </m:e>
                            <m:e>
                              <m:r>
                                <a:rPr lang="en-US" i="1">
                                  <a:latin typeface="Cambria Math" panose="02040503050406030204" pitchFamily="18" charset="0"/>
                                </a:rPr>
                                <m:t>100</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r>
                                    <m:rPr>
                                      <m:nor/>
                                    </m:rPr>
                                    <a:rPr lang="en-US" dirty="0"/>
                                    <m:t> </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r>
                                    <m:rPr>
                                      <m:nor/>
                                    </m:rPr>
                                    <a:rPr lang="en-US" dirty="0"/>
                                    <m:t> </m:t>
                                  </m:r>
                                </m:e>
                                <m:sub>
                                  <m:r>
                                    <a:rPr lang="en-US" i="1">
                                      <a:latin typeface="Cambria Math" panose="02040503050406030204" pitchFamily="18" charset="0"/>
                                    </a:rPr>
                                    <m:t>2</m:t>
                                  </m:r>
                                </m:sub>
                              </m:sSub>
                            </m:e>
                          </m:mr>
                        </m:m>
                      </m:e>
                    </m:d>
                  </m:oMath>
                </a14:m>
                <a:r>
                  <a:rPr lang="en-US" dirty="0"/>
                  <a:t> </a:t>
                </a:r>
              </a:p>
              <a:p>
                <a:pPr marL="0" indent="0" algn="ctr">
                  <a:buNone/>
                </a:pPr>
                <a:r>
                  <a:rPr lang="en-US" dirty="0"/>
                  <a:t>   </a:t>
                </a:r>
                <a14:m>
                  <m:oMath xmlns:m="http://schemas.openxmlformats.org/officeDocument/2006/math">
                    <m:r>
                      <a:rPr lang="en-US" b="1" i="1">
                        <a:latin typeface="Cambria Math" panose="02040503050406030204" pitchFamily="18" charset="0"/>
                      </a:rPr>
                      <m:t>𝑺</m:t>
                    </m:r>
                    <m:r>
                      <a:rPr lang="en-US" i="1">
                        <a:latin typeface="Cambria Math" panose="02040503050406030204" pitchFamily="18" charset="0"/>
                      </a:rPr>
                      <m:t>   =           </m:t>
                    </m:r>
                    <m:r>
                      <a:rPr lang="en-US" b="1" i="1">
                        <a:latin typeface="Cambria Math" panose="02040503050406030204" pitchFamily="18" charset="0"/>
                      </a:rPr>
                      <m:t>𝑪𝑭</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𝝍</m:t>
                    </m:r>
                  </m:oMath>
                </a14:m>
                <a:endParaRPr lang="en-US" b="1" dirty="0"/>
              </a:p>
              <a:p>
                <a:pPr marL="0" indent="0">
                  <a:buNone/>
                </a:pPr>
                <a:r>
                  <a:rPr lang="en-US" dirty="0"/>
                  <a:t>If we solve for the pure security prices, we obtain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r>
                          <m:rPr>
                            <m:nor/>
                          </m:rPr>
                          <a:rPr lang="en-US" dirty="0"/>
                          <m:t> </m:t>
                        </m:r>
                      </m:e>
                      <m:sub>
                        <m:r>
                          <a:rPr lang="en-US" i="1">
                            <a:latin typeface="Cambria Math" panose="02040503050406030204" pitchFamily="18" charset="0"/>
                          </a:rPr>
                          <m:t>1</m:t>
                        </m:r>
                      </m:sub>
                    </m:sSub>
                    <m:r>
                      <a:rPr lang="en-US" i="1">
                        <a:latin typeface="Cambria Math" panose="02040503050406030204" pitchFamily="18" charset="0"/>
                      </a:rPr>
                      <m:t>=.32</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r>
                          <m:rPr>
                            <m:nor/>
                          </m:rPr>
                          <a:rPr lang="en-US" dirty="0"/>
                          <m:t> </m:t>
                        </m:r>
                      </m:e>
                      <m:sub>
                        <m:r>
                          <a:rPr lang="en-US" i="1" dirty="0">
                            <a:latin typeface="Cambria Math" panose="02040503050406030204" pitchFamily="18" charset="0"/>
                          </a:rPr>
                          <m:t>2</m:t>
                        </m:r>
                      </m:sub>
                    </m:sSub>
                    <m:r>
                      <a:rPr lang="en-US" i="1">
                        <a:latin typeface="Cambria Math" panose="02040503050406030204" pitchFamily="18" charset="0"/>
                      </a:rPr>
                      <m:t>=.48.</m:t>
                    </m:r>
                  </m:oMath>
                </a14:m>
                <a:r>
                  <a:rPr lang="en-US" dirty="0"/>
                  <a:t>  </a:t>
                </a:r>
              </a:p>
              <a:p>
                <a:pPr marL="0" indent="0">
                  <a:buNone/>
                </a:pPr>
                <a:r>
                  <a:rPr lang="en-US" dirty="0"/>
                  <a:t>The call value is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0</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𝝍</m:t>
                          </m:r>
                        </m:e>
                        <m:sup>
                          <m:r>
                            <a:rPr lang="en-US" i="1">
                              <a:latin typeface="Cambria Math" panose="02040503050406030204" pitchFamily="18" charset="0"/>
                            </a:rPr>
                            <m:t>𝑇</m:t>
                          </m:r>
                        </m:sup>
                      </m:sSup>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𝒄</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32</m:t>
                                </m:r>
                              </m:e>
                              <m:e>
                                <m:r>
                                  <a:rPr lang="en-US" i="1">
                                    <a:latin typeface="Cambria Math" panose="02040503050406030204" pitchFamily="18" charset="0"/>
                                    <a:ea typeface="Cambria Math" panose="02040503050406030204" pitchFamily="18" charset="0"/>
                                  </a:rPr>
                                  <m:t>.48</m:t>
                                </m:r>
                              </m:e>
                            </m:mr>
                          </m:m>
                        </m:e>
                      </m:d>
                      <m:d>
                        <m:dPr>
                          <m:begChr m:val="["/>
                          <m:endChr m:val="]"/>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0</m:t>
                                </m:r>
                              </m:e>
                            </m:mr>
                            <m:mr>
                              <m:e>
                                <m:r>
                                  <a:rPr lang="en-US" i="1">
                                    <a:latin typeface="Cambria Math" panose="02040503050406030204" pitchFamily="18" charset="0"/>
                                    <a:ea typeface="Cambria Math" panose="02040503050406030204" pitchFamily="18" charset="0"/>
                                  </a:rPr>
                                  <m:t>20</m:t>
                                </m:r>
                              </m:e>
                            </m:mr>
                          </m:m>
                        </m:e>
                      </m:d>
                      <m:r>
                        <a:rPr lang="en-US" i="1">
                          <a:latin typeface="Cambria Math" panose="02040503050406030204" pitchFamily="18" charset="0"/>
                          <a:ea typeface="Cambria Math" panose="02040503050406030204" pitchFamily="18" charset="0"/>
                        </a:rPr>
                        <m:t>=$9.60</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5" y="1527048"/>
                <a:ext cx="11379201" cy="4785262"/>
              </a:xfrm>
              <a:blipFill rotWithShape="0">
                <a:blip r:embed="rId2" cstate="print"/>
                <a:stretch>
                  <a:fillRect l="-1018" t="-2041"/>
                </a:stretch>
              </a:blipFill>
            </p:spPr>
            <p:txBody>
              <a:bodyPr/>
              <a:lstStyle/>
              <a:p>
                <a:r>
                  <a:rPr lang="en-US">
                    <a:noFill/>
                  </a:rPr>
                  <a:t> </a:t>
                </a:r>
              </a:p>
            </p:txBody>
          </p:sp>
        </mc:Fallback>
      </mc:AlternateContent>
    </p:spTree>
    <p:extLst>
      <p:ext uri="{BB962C8B-B14F-4D97-AF65-F5344CB8AC3E}">
        <p14:creationId xmlns:p14="http://schemas.microsoft.com/office/powerpoint/2010/main" xmlns="" val="603968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91746"/>
          </a:xfrm>
        </p:spPr>
        <p:txBody>
          <a:bodyPr>
            <a:normAutofit fontScale="90000"/>
          </a:bodyPr>
          <a:lstStyle/>
          <a:p>
            <a:r>
              <a:rPr lang="en-US" b="1" dirty="0"/>
              <a:t>Illustration Of pricing A Call In A One Time Period Binomial Setting </a:t>
            </a:r>
            <a:r>
              <a:rPr lang="en-US" sz="2800" b="1" dirty="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The risk-neutral probabilities (synthetic probabilities) are determined as follows:</a:t>
                </a:r>
              </a:p>
              <a:p>
                <a:pPr marL="0" indent="0" algn="ctr">
                  <a:buNone/>
                </a:pPr>
                <a:r>
                  <a:rPr lang="en-US" dirty="0"/>
                  <a:t>      </a:t>
                </a:r>
                <a14:m>
                  <m:oMath xmlns:m="http://schemas.openxmlformats.org/officeDocument/2006/math">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r>
                            <m:rPr>
                              <m:brk m:alnAt="7"/>
                            </m:rP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.32</m:t>
                              </m:r>
                            </m:num>
                            <m:den>
                              <m:r>
                                <a:rPr lang="en-US" i="1">
                                  <a:latin typeface="Cambria Math" panose="02040503050406030204" pitchFamily="18" charset="0"/>
                                </a:rPr>
                                <m:t>.8</m:t>
                              </m:r>
                            </m:den>
                          </m:f>
                          <m:r>
                            <m:rPr>
                              <m:brk m:alnAt="7"/>
                            </m:rPr>
                            <a:rPr lang="en-US" i="1">
                              <a:latin typeface="Cambria Math" panose="02040503050406030204" pitchFamily="18" charset="0"/>
                            </a:rPr>
                            <m:t>=</m:t>
                          </m:r>
                          <m:r>
                            <a:rPr lang="en-US" i="1">
                              <a:latin typeface="Cambria Math" panose="02040503050406030204" pitchFamily="18" charset="0"/>
                            </a:rPr>
                            <m:t>.4</m:t>
                          </m:r>
                        </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.48</m:t>
                              </m:r>
                            </m:num>
                            <m:den>
                              <m:r>
                                <a:rPr lang="en-US" i="1">
                                  <a:latin typeface="Cambria Math" panose="02040503050406030204" pitchFamily="18" charset="0"/>
                                </a:rPr>
                                <m:t>.8</m:t>
                              </m:r>
                            </m:den>
                          </m:f>
                        </m:e>
                      </m:mr>
                    </m:m>
                    <m:r>
                      <a:rPr lang="en-US" i="1">
                        <a:latin typeface="Cambria Math" panose="02040503050406030204" pitchFamily="18" charset="0"/>
                      </a:rPr>
                      <m:t>=.6</m:t>
                    </m:r>
                  </m:oMath>
                </a14:m>
                <a:endParaRPr lang="en-US" dirty="0"/>
              </a:p>
              <a:p>
                <a:endParaRPr lang="en-US" dirty="0" smtClean="0"/>
              </a:p>
              <a:p>
                <a:pPr marL="0" indent="0">
                  <a:buNone/>
                </a:pPr>
                <a:r>
                  <a:rPr lang="en-US" dirty="0" smtClean="0"/>
                  <a:t>With </a:t>
                </a:r>
                <a:r>
                  <a:rPr lang="en-US" dirty="0"/>
                  <a:t>respect to the risk-neutral probabilities, the expected value of stock X is: </a:t>
                </a:r>
                <a:r>
                  <a:rPr lang="en-US" i="1" dirty="0"/>
                  <a:t>E</a:t>
                </a:r>
                <a:r>
                  <a:rPr lang="en-US" dirty="0"/>
                  <a:t>[</a:t>
                </a:r>
                <a:r>
                  <a:rPr lang="en-US" i="1" dirty="0"/>
                  <a:t>X</a:t>
                </a:r>
                <a:r>
                  <a:rPr lang="en-US" dirty="0"/>
                  <a:t>]=</a:t>
                </a:r>
                <a:r>
                  <a:rPr lang="en-US" i="1" dirty="0"/>
                  <a:t>q</a:t>
                </a:r>
                <a:r>
                  <a:rPr lang="en-US" i="1" baseline="-25000" dirty="0"/>
                  <a:t>1</a:t>
                </a:r>
                <a:r>
                  <a:rPr lang="en-US" i="1" dirty="0"/>
                  <a:t>x</a:t>
                </a:r>
                <a:r>
                  <a:rPr lang="en-US" i="1" baseline="-25000" dirty="0"/>
                  <a:t>1</a:t>
                </a:r>
                <a:r>
                  <a:rPr lang="en-US" i="1" dirty="0"/>
                  <a:t>+q</a:t>
                </a:r>
                <a:r>
                  <a:rPr lang="en-US" i="1" baseline="-25000" dirty="0"/>
                  <a:t>2</a:t>
                </a:r>
                <a:r>
                  <a:rPr lang="en-US" i="1" dirty="0"/>
                  <a:t>x</a:t>
                </a:r>
                <a:r>
                  <a:rPr lang="en-US" i="1" baseline="-25000" dirty="0"/>
                  <a:t>2 </a:t>
                </a:r>
                <a:r>
                  <a:rPr lang="en-US" dirty="0"/>
                  <a:t>= .4×20 +.6×70 = 50,</a:t>
                </a:r>
                <a:r>
                  <a:rPr lang="en-US" i="1" dirty="0"/>
                  <a:t> </a:t>
                </a:r>
                <a:r>
                  <a:rPr lang="en-US" dirty="0"/>
                  <a:t>which gives an expected return of  (50-40)/40 = 25%. The return on the riskless T-bill is: (100-80)/80 = 25%. The returns are equal, thus illustrating the risk-neutral nature of the arbitrage free pricing mechanism.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1826443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11943"/>
          </a:xfrm>
        </p:spPr>
        <p:txBody>
          <a:bodyPr>
            <a:normAutofit fontScale="90000"/>
          </a:bodyPr>
          <a:lstStyle/>
          <a:p>
            <a:r>
              <a:rPr lang="en-US" b="1" dirty="0"/>
              <a:t>Illustration Of pricing A Call In A One Time Period Binomial Setting </a:t>
            </a:r>
            <a:r>
              <a:rPr lang="en-US" sz="2800" b="1" dirty="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460150" cy="4931418"/>
              </a:xfrm>
            </p:spPr>
            <p:txBody>
              <a:bodyPr>
                <a:normAutofit fontScale="92500" lnSpcReduction="20000"/>
              </a:bodyPr>
              <a:lstStyle/>
              <a:p>
                <a:pPr marL="0" indent="0">
                  <a:buNone/>
                </a:pPr>
                <a:r>
                  <a:rPr lang="en-US" dirty="0"/>
                  <a:t>We can also use the concept of arbitrage to directly value the call. Since the call and bond are priced, and their payoff vectors of the stock and T-bill span the 2-outcome space, they form complete capital markets. Thus, a portfolio comprising the stock and T-bill can replicate the payoff structure of the call:</a:t>
                </a:r>
              </a:p>
              <a:p>
                <a:pPr marL="0" indent="0" algn="ctr">
                  <a:buNone/>
                </a:pPr>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r>
                                <a:rPr lang="en-US" i="1">
                                  <a:latin typeface="Cambria Math" panose="02040503050406030204" pitchFamily="18" charset="0"/>
                                </a:rPr>
                                <m:t>0</m:t>
                              </m:r>
                            </m:e>
                            <m:e>
                              <m:r>
                                <a:rPr lang="en-US" i="1">
                                  <a:latin typeface="Cambria Math" panose="02040503050406030204" pitchFamily="18" charset="0"/>
                                </a:rPr>
                                <m:t>100</m:t>
                              </m:r>
                            </m:e>
                          </m:mr>
                          <m:mr>
                            <m:e>
                              <m:r>
                                <a:rPr lang="en-US" i="1">
                                  <a:latin typeface="Cambria Math" panose="02040503050406030204" pitchFamily="18" charset="0"/>
                                </a:rPr>
                                <m:t>70</m:t>
                              </m:r>
                            </m:e>
                            <m:e>
                              <m:r>
                                <a:rPr lang="en-US" i="1">
                                  <a:latin typeface="Cambria Math" panose="02040503050406030204" pitchFamily="18" charset="0"/>
                                </a:rPr>
                                <m:t>100</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γ</m:t>
                                  </m:r>
                                  <m:r>
                                    <m:rPr>
                                      <m:nor/>
                                    </m:rPr>
                                    <a:rPr lang="en-US" dirty="0"/>
                                    <m:t> </m:t>
                                  </m:r>
                                </m:e>
                                <m:sub>
                                  <m:r>
                                    <a:rPr lang="en-US" i="1" dirty="0">
                                      <a:latin typeface="Cambria Math" panose="02040503050406030204" pitchFamily="18" charset="0"/>
                                    </a:rPr>
                                    <m:t>𝑠</m:t>
                                  </m:r>
                                </m:sub>
                              </m:sSub>
                            </m:e>
                          </m:mr>
                          <m:mr>
                            <m:e>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γ</m:t>
                                  </m:r>
                                  <m:r>
                                    <m:rPr>
                                      <m:nor/>
                                    </m:rPr>
                                    <a:rPr lang="en-US" dirty="0"/>
                                    <m:t> </m:t>
                                  </m:r>
                                </m:e>
                                <m:sub>
                                  <m:r>
                                    <a:rPr lang="en-US" i="1" dirty="0">
                                      <a:latin typeface="Cambria Math" panose="02040503050406030204" pitchFamily="18" charset="0"/>
                                    </a:rPr>
                                    <m:t>𝑏</m:t>
                                  </m:r>
                                </m:sub>
                              </m:sSub>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20</m:t>
                              </m:r>
                            </m:e>
                          </m:mr>
                        </m:m>
                      </m:e>
                    </m:d>
                  </m:oMath>
                </a14:m>
                <a:endParaRPr lang="en-US" dirty="0"/>
              </a:p>
              <a:p>
                <a:pPr marL="0" indent="0" algn="ctr">
                  <a:buNone/>
                </a:pPr>
                <a:r>
                  <a:rPr lang="en-US" dirty="0"/>
                  <a:t> </a:t>
                </a:r>
                <a:r>
                  <a:rPr lang="en-US" dirty="0" smtClean="0"/>
                  <a: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𝑪𝑭</m:t>
                        </m:r>
                      </m:e>
                      <m:sup>
                        <m:r>
                          <a:rPr lang="en-US" i="1">
                            <a:latin typeface="Cambria Math" panose="02040503050406030204" pitchFamily="18" charset="0"/>
                          </a:rPr>
                          <m:t>𝑇</m:t>
                        </m:r>
                        <m:r>
                          <a:rPr lang="en-US" i="1">
                            <a:latin typeface="Cambria Math" panose="02040503050406030204" pitchFamily="18" charset="0"/>
                          </a:rPr>
                          <m:t>     </m:t>
                        </m:r>
                      </m:sup>
                    </m:sSup>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𝜸</m:t>
                    </m:r>
                    <m:r>
                      <a:rPr lang="en-US" b="1"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𝒄</m:t>
                    </m:r>
                  </m:oMath>
                </a14:m>
                <a:endParaRPr lang="en-US" b="1" dirty="0"/>
              </a:p>
              <a:p>
                <a:pPr marL="0" indent="0">
                  <a:buNone/>
                </a:pPr>
                <a:r>
                  <a:rPr lang="en-US" dirty="0"/>
                  <a:t>Solving for the portfolio positions gives:</a:t>
                </a:r>
              </a:p>
              <a:p>
                <a:pPr marL="0" indent="0" algn="ctr">
                  <a:buNone/>
                </a:pPr>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γ</m:t>
                                  </m:r>
                                  <m:r>
                                    <m:rPr>
                                      <m:nor/>
                                    </m:rPr>
                                    <a:rPr lang="en-US" dirty="0"/>
                                    <m:t> </m:t>
                                  </m:r>
                                </m:e>
                                <m:sub>
                                  <m:r>
                                    <a:rPr lang="en-US" i="1" dirty="0">
                                      <a:latin typeface="Cambria Math" panose="02040503050406030204" pitchFamily="18" charset="0"/>
                                    </a:rPr>
                                    <m:t>𝑠</m:t>
                                  </m:r>
                                </m:sub>
                              </m:sSub>
                            </m:e>
                          </m:mr>
                          <m:mr>
                            <m:e>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γ</m:t>
                                  </m:r>
                                  <m:r>
                                    <m:rPr>
                                      <m:nor/>
                                    </m:rPr>
                                    <a:rPr lang="en-US" dirty="0"/>
                                    <m:t> </m:t>
                                  </m:r>
                                </m:e>
                                <m:sub>
                                  <m:r>
                                    <a:rPr lang="en-US" i="1" dirty="0">
                                      <a:latin typeface="Cambria Math" panose="02040503050406030204" pitchFamily="18" charset="0"/>
                                    </a:rPr>
                                    <m:t>𝑏</m:t>
                                  </m:r>
                                </m:sub>
                              </m:sSub>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.02</m:t>
                              </m:r>
                            </m:e>
                            <m:e>
                              <m:r>
                                <a:rPr lang="en-US" i="1">
                                  <a:latin typeface="Cambria Math" panose="02040503050406030204" pitchFamily="18" charset="0"/>
                                </a:rPr>
                                <m:t>.02</m:t>
                              </m:r>
                            </m:e>
                          </m:mr>
                          <m:mr>
                            <m:e>
                              <m:r>
                                <a:rPr lang="en-US" i="1">
                                  <a:latin typeface="Cambria Math" panose="02040503050406030204" pitchFamily="18" charset="0"/>
                                </a:rPr>
                                <m:t>.014</m:t>
                              </m:r>
                            </m:e>
                            <m:e>
                              <m:r>
                                <a:rPr lang="en-US" i="1">
                                  <a:latin typeface="Cambria Math" panose="02040503050406030204" pitchFamily="18" charset="0"/>
                                </a:rPr>
                                <m:t>−.004</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20</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4</m:t>
                              </m:r>
                            </m:e>
                          </m:mr>
                          <m:mr>
                            <m:e>
                              <m:r>
                                <a:rPr lang="en-US" i="1">
                                  <a:latin typeface="Cambria Math" panose="02040503050406030204" pitchFamily="18" charset="0"/>
                                </a:rPr>
                                <m:t>−.08</m:t>
                              </m:r>
                            </m:e>
                          </m:mr>
                        </m:m>
                      </m:e>
                    </m:d>
                  </m:oMath>
                </a14:m>
                <a:endParaRPr lang="en-US" dirty="0"/>
              </a:p>
              <a:p>
                <a:pPr marL="0" indent="0">
                  <a:buNone/>
                </a:pPr>
                <a:endParaRPr lang="en-US" dirty="0" smtClean="0"/>
              </a:p>
              <a:p>
                <a:pPr marL="0" indent="0">
                  <a:buNone/>
                </a:pPr>
                <a:r>
                  <a:rPr lang="en-US" dirty="0" smtClean="0"/>
                  <a:t>Thus</a:t>
                </a:r>
                <a:r>
                  <a:rPr lang="en-US" dirty="0"/>
                  <a:t>, the payoff structure of the call is replicated with buying .4 shares of the stock and shorting .08 units of  the bond. This portfolio requires a net investment of .4×40-.08×80=$9.60, which must also be the value of the call.</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460150" cy="4931418"/>
              </a:xfrm>
              <a:blipFill rotWithShape="0">
                <a:blip r:embed="rId2" cstate="print"/>
                <a:stretch>
                  <a:fillRect l="-851" t="-2472" b="-494"/>
                </a:stretch>
              </a:blipFill>
            </p:spPr>
            <p:txBody>
              <a:bodyPr/>
              <a:lstStyle/>
              <a:p>
                <a:r>
                  <a:rPr lang="en-US">
                    <a:noFill/>
                  </a:rPr>
                  <a:t> </a:t>
                </a:r>
              </a:p>
            </p:txBody>
          </p:sp>
        </mc:Fallback>
      </mc:AlternateContent>
    </p:spTree>
    <p:extLst>
      <p:ext uri="{BB962C8B-B14F-4D97-AF65-F5344CB8AC3E}">
        <p14:creationId xmlns:p14="http://schemas.microsoft.com/office/powerpoint/2010/main" xmlns="" val="139659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23453"/>
          </a:xfrm>
        </p:spPr>
        <p:txBody>
          <a:bodyPr/>
          <a:lstStyle/>
          <a:p>
            <a:r>
              <a:rPr lang="en-US" b="1" dirty="0"/>
              <a:t>Put-Call Parity</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18810"/>
                <a:ext cx="11338560" cy="4873752"/>
              </a:xfrm>
            </p:spPr>
            <p:txBody>
              <a:bodyPr>
                <a:normAutofit lnSpcReduction="10000"/>
              </a:bodyPr>
              <a:lstStyle/>
              <a:p>
                <a:r>
                  <a:rPr lang="en-US" dirty="0"/>
                  <a:t>A </a:t>
                </a:r>
                <a:r>
                  <a:rPr lang="en-US" i="1" dirty="0"/>
                  <a:t>put</a:t>
                </a:r>
                <a:r>
                  <a:rPr lang="en-US" dirty="0"/>
                  <a:t> is an option that grants its owner the right to sell the underlying stock at a specified exercise price on or before its expiration date.</a:t>
                </a:r>
              </a:p>
              <a:p>
                <a:r>
                  <a:rPr lang="en-US" dirty="0"/>
                  <a:t> Consider a European put (European options can be exercised only at expiration) with value </a:t>
                </a:r>
                <a:r>
                  <a:rPr lang="en-US" i="1" dirty="0"/>
                  <a:t>p</a:t>
                </a:r>
                <a:r>
                  <a:rPr lang="en-US" baseline="-25000" dirty="0"/>
                  <a:t>0</a:t>
                </a:r>
                <a:r>
                  <a:rPr lang="en-US" dirty="0"/>
                  <a:t> and a European call with value </a:t>
                </a:r>
                <a:r>
                  <a:rPr lang="en-US" i="1" dirty="0"/>
                  <a:t>c</a:t>
                </a:r>
                <a:r>
                  <a:rPr lang="en-US" baseline="-25000" dirty="0"/>
                  <a:t>0</a:t>
                </a:r>
                <a:r>
                  <a:rPr lang="en-US" dirty="0"/>
                  <a:t> written on the same underlying stock currently priced at </a:t>
                </a:r>
                <a:r>
                  <a:rPr lang="en-US" i="1" dirty="0"/>
                  <a:t>S</a:t>
                </a:r>
                <a:r>
                  <a:rPr lang="en-US" baseline="-25000" dirty="0"/>
                  <a:t>0</a:t>
                </a:r>
                <a:r>
                  <a:rPr lang="en-US" dirty="0"/>
                  <a:t>. Both options have exercise prices equal to </a:t>
                </a:r>
                <a:r>
                  <a:rPr lang="en-US" i="1" dirty="0"/>
                  <a:t>X</a:t>
                </a:r>
                <a:r>
                  <a:rPr lang="en-US" dirty="0"/>
                  <a:t> and expire at time </a:t>
                </a:r>
                <a:r>
                  <a:rPr lang="en-US" i="1" dirty="0"/>
                  <a:t>T</a:t>
                </a:r>
                <a:r>
                  <a:rPr lang="en-US" dirty="0"/>
                  <a:t>. The riskless return rate is </a:t>
                </a:r>
                <a:r>
                  <a:rPr lang="en-US" i="1" dirty="0"/>
                  <a:t>r</a:t>
                </a:r>
                <a:r>
                  <a:rPr lang="en-US" dirty="0"/>
                  <a:t>. </a:t>
                </a:r>
              </a:p>
              <a:p>
                <a:r>
                  <a:rPr lang="en-US" dirty="0"/>
                  <a:t>The payoff function of the call at expiration is </a:t>
                </a:r>
                <a:r>
                  <a:rPr lang="en-US" i="1" dirty="0" err="1"/>
                  <a:t>c</a:t>
                </a:r>
                <a:r>
                  <a:rPr lang="en-US" i="1" baseline="-25000" dirty="0" err="1"/>
                  <a:t>T</a:t>
                </a:r>
                <a:r>
                  <a:rPr lang="en-US" dirty="0"/>
                  <a:t> = MAX[S</a:t>
                </a:r>
                <a:r>
                  <a:rPr lang="en-US" i="1" baseline="-25000" dirty="0"/>
                  <a:t>T</a:t>
                </a:r>
                <a:r>
                  <a:rPr lang="en-US" dirty="0"/>
                  <a:t>-X, 0] and the payoff function for the put is </a:t>
                </a:r>
                <a:r>
                  <a:rPr lang="en-US" i="1" dirty="0" err="1"/>
                  <a:t>p</a:t>
                </a:r>
                <a:r>
                  <a:rPr lang="en-US" i="1" baseline="-25000" dirty="0" err="1"/>
                  <a:t>T</a:t>
                </a:r>
                <a:r>
                  <a:rPr lang="en-US" dirty="0"/>
                  <a:t> = MAX[</a:t>
                </a:r>
                <a:r>
                  <a:rPr lang="en-US" i="1" dirty="0"/>
                  <a:t>X-S</a:t>
                </a:r>
                <a:r>
                  <a:rPr lang="en-US" i="1" baseline="-25000" dirty="0"/>
                  <a:t>T</a:t>
                </a:r>
                <a:r>
                  <a:rPr lang="en-US" dirty="0"/>
                  <a:t>, 0]. Observe that at expiration we have the relationship:</a:t>
                </a:r>
              </a:p>
              <a:p>
                <a:pPr marL="0" indent="0">
                  <a:buNone/>
                </a:pPr>
                <a:r>
                  <a:rPr lang="en-US" dirty="0"/>
                  <a:t>    </a:t>
                </a:r>
                <a:r>
                  <a:rPr lang="en-US" dirty="0" smtClean="0"/>
                  <a:t>	       </a:t>
                </a:r>
                <a14:m>
                  <m:oMath xmlns:m="http://schemas.openxmlformats.org/officeDocument/2006/math">
                    <m:r>
                      <a:rPr lang="en-US" i="1">
                        <a:latin typeface="Cambria Math" panose="02040503050406030204" pitchFamily="18" charset="0"/>
                      </a:rPr>
                      <m:t>𝑀𝑎𝑥</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,0</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𝑀𝑎𝑥</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,0</m:t>
                        </m:r>
                      </m:e>
                    </m:d>
                  </m:oMath>
                </a14:m>
                <a:r>
                  <a:rPr lang="en-US" dirty="0"/>
                  <a:t> </a:t>
                </a:r>
                <a:endParaRPr lang="en-US" dirty="0" smtClean="0"/>
              </a:p>
              <a:p>
                <a:pPr marL="0" indent="0">
                  <a:buNone/>
                </a:pPr>
                <a:r>
                  <a:rPr lang="en-US" dirty="0" smtClean="0"/>
                  <a:t>	 or </a:t>
                </a:r>
                <a:r>
                  <a:rPr lang="en-US" dirty="0"/>
                  <a:t>equivalently: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𝑇</m:t>
                        </m:r>
                      </m:sub>
                    </m:sSub>
                  </m:oMath>
                </a14:m>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18810"/>
                <a:ext cx="11338560" cy="4873752"/>
              </a:xfrm>
              <a:blipFill rotWithShape="0">
                <a:blip r:embed="rId2" cstate="print"/>
                <a:stretch>
                  <a:fillRect l="-538" t="-2000" b="-3125"/>
                </a:stretch>
              </a:blipFill>
            </p:spPr>
            <p:txBody>
              <a:bodyPr/>
              <a:lstStyle/>
              <a:p>
                <a:r>
                  <a:rPr lang="en-US">
                    <a:noFill/>
                  </a:rPr>
                  <a:t> </a:t>
                </a:r>
              </a:p>
            </p:txBody>
          </p:sp>
        </mc:Fallback>
      </mc:AlternateContent>
    </p:spTree>
    <p:extLst>
      <p:ext uri="{BB962C8B-B14F-4D97-AF65-F5344CB8AC3E}">
        <p14:creationId xmlns:p14="http://schemas.microsoft.com/office/powerpoint/2010/main" xmlns="" val="4266088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Put-Call </a:t>
            </a:r>
            <a:r>
              <a:rPr lang="en-US" b="1" dirty="0" smtClean="0"/>
              <a:t>Parity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At expiration time T, in an n outcome space at time T, the relationship would be expressed as a vector equation involving the possible payoffs:</a:t>
                </a:r>
              </a:p>
              <a:p>
                <a:pPr marL="0" indent="0" algn="ctr">
                  <a:buNone/>
                </a:pPr>
                <a:r>
                  <a:rPr lang="en-US" dirty="0"/>
                  <a:t>     </a:t>
                </a:r>
                <a14:m>
                  <m:oMath xmlns:m="http://schemas.openxmlformats.org/officeDocument/2006/math">
                    <m:r>
                      <a:rPr lang="en-US" b="1" i="1">
                        <a:latin typeface="Cambria Math" panose="02040503050406030204" pitchFamily="18" charset="0"/>
                      </a:rPr>
                      <m:t>𝒑</m:t>
                    </m:r>
                    <m:r>
                      <a:rPr lang="en-US" i="1">
                        <a:latin typeface="Cambria Math" panose="02040503050406030204" pitchFamily="18" charset="0"/>
                      </a:rPr>
                      <m:t>=−</m:t>
                    </m:r>
                    <m:r>
                      <a:rPr lang="en-US" b="1" i="1">
                        <a:latin typeface="Cambria Math" panose="02040503050406030204" pitchFamily="18" charset="0"/>
                      </a:rPr>
                      <m:t>𝒔</m:t>
                    </m:r>
                    <m:r>
                      <a:rPr lang="en-US" i="1">
                        <a:latin typeface="Cambria Math" panose="02040503050406030204" pitchFamily="18" charset="0"/>
                      </a:rPr>
                      <m:t>+</m:t>
                    </m:r>
                    <m:r>
                      <a:rPr lang="en-US" b="1" i="1">
                        <a:latin typeface="Cambria Math" panose="02040503050406030204" pitchFamily="18" charset="0"/>
                      </a:rPr>
                      <m:t>𝑿</m:t>
                    </m:r>
                    <m:r>
                      <a:rPr lang="en-US" i="1">
                        <a:latin typeface="Cambria Math" panose="02040503050406030204" pitchFamily="18" charset="0"/>
                      </a:rPr>
                      <m:t>+</m:t>
                    </m:r>
                    <m:r>
                      <a:rPr lang="en-US" b="1" i="1">
                        <a:latin typeface="Cambria Math" panose="02040503050406030204" pitchFamily="18" charset="0"/>
                      </a:rPr>
                      <m:t>𝒄</m:t>
                    </m:r>
                  </m:oMath>
                </a14:m>
                <a:endParaRPr lang="en-US" b="1" dirty="0"/>
              </a:p>
              <a:p>
                <a:pPr marL="274320" lvl="1" indent="0">
                  <a:buNone/>
                </a:pPr>
                <a:r>
                  <a:rPr lang="en-US" dirty="0"/>
                  <a:t>  </a:t>
                </a:r>
                <a:r>
                  <a:rPr lang="en-US" sz="2000" i="1" dirty="0" smtClean="0">
                    <a:solidFill>
                      <a:schemeClr val="tx1"/>
                    </a:solidFill>
                  </a:rPr>
                  <a:t>where </a:t>
                </a:r>
                <a:r>
                  <a:rPr lang="en-US" sz="2000" b="1" i="1" dirty="0">
                    <a:solidFill>
                      <a:schemeClr val="tx1"/>
                    </a:solidFill>
                  </a:rPr>
                  <a:t>p</a:t>
                </a:r>
                <a:r>
                  <a:rPr lang="en-US" sz="2000" i="1" dirty="0">
                    <a:solidFill>
                      <a:schemeClr val="tx1"/>
                    </a:solidFill>
                  </a:rPr>
                  <a:t> is the put payoff vector, </a:t>
                </a:r>
                <a:r>
                  <a:rPr lang="en-US" sz="2000" b="1" i="1" dirty="0">
                    <a:solidFill>
                      <a:schemeClr val="tx1"/>
                    </a:solidFill>
                  </a:rPr>
                  <a:t>s</a:t>
                </a:r>
                <a:r>
                  <a:rPr lang="en-US" sz="2000" i="1" dirty="0">
                    <a:solidFill>
                      <a:schemeClr val="tx1"/>
                    </a:solidFill>
                  </a:rPr>
                  <a:t> is the vector prices of the stock, </a:t>
                </a:r>
                <a:r>
                  <a:rPr lang="en-US" sz="2000" b="1" i="1" dirty="0">
                    <a:solidFill>
                      <a:schemeClr val="tx1"/>
                    </a:solidFill>
                  </a:rPr>
                  <a:t>X</a:t>
                </a:r>
                <a:r>
                  <a:rPr lang="en-US" sz="2000" i="1" dirty="0">
                    <a:solidFill>
                      <a:schemeClr val="tx1"/>
                    </a:solidFill>
                  </a:rPr>
                  <a:t> is the </a:t>
                </a:r>
                <a:r>
                  <a:rPr lang="en-US" sz="2000" i="1" dirty="0" smtClean="0">
                    <a:solidFill>
                      <a:schemeClr val="tx1"/>
                    </a:solidFill>
                  </a:rPr>
                  <a:t>	exercise </a:t>
                </a:r>
                <a:r>
                  <a:rPr lang="en-US" sz="2000" i="1" dirty="0">
                    <a:solidFill>
                      <a:schemeClr val="tx1"/>
                    </a:solidFill>
                  </a:rPr>
                  <a:t>price expressed as a vector, and </a:t>
                </a:r>
                <a:r>
                  <a:rPr lang="en-US" sz="2000" b="1" i="1" dirty="0">
                    <a:solidFill>
                      <a:schemeClr val="tx1"/>
                    </a:solidFill>
                  </a:rPr>
                  <a:t>c</a:t>
                </a:r>
                <a:r>
                  <a:rPr lang="en-US" sz="2000" i="1" dirty="0">
                    <a:solidFill>
                      <a:schemeClr val="tx1"/>
                    </a:solidFill>
                  </a:rPr>
                  <a:t> is the call payoff vector.</a:t>
                </a:r>
              </a:p>
              <a:p>
                <a:r>
                  <a:rPr lang="en-US" dirty="0"/>
                  <a:t>In our previous illustration, assuming the put has the same time period and the same  exercise  price as the call, then at expiration we have the relationship:</a:t>
                </a:r>
              </a:p>
              <a:p>
                <a:pPr marL="0" indent="0" algn="ctr">
                  <a:buNone/>
                </a:pPr>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3</m:t>
                              </m:r>
                              <m:r>
                                <a:rPr lang="en-US" i="1">
                                  <a:latin typeface="Cambria Math" panose="02040503050406030204" pitchFamily="18" charset="0"/>
                                </a:rPr>
                                <m:t>0</m:t>
                              </m:r>
                            </m:e>
                          </m:mr>
                          <m:mr>
                            <m:e>
                              <m:r>
                                <a:rPr lang="en-US" i="1">
                                  <a:latin typeface="Cambria Math" panose="02040503050406030204" pitchFamily="18" charset="0"/>
                                </a:rPr>
                                <m:t>0</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r>
                                <a:rPr lang="en-US" i="1">
                                  <a:latin typeface="Cambria Math" panose="02040503050406030204" pitchFamily="18" charset="0"/>
                                </a:rPr>
                                <m:t>0</m:t>
                              </m:r>
                            </m:e>
                          </m:mr>
                          <m:mr>
                            <m:e>
                              <m:r>
                                <a:rPr lang="en-US" i="1">
                                  <a:latin typeface="Cambria Math" panose="02040503050406030204" pitchFamily="18" charset="0"/>
                                </a:rPr>
                                <m:t>70</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5</m:t>
                              </m:r>
                              <m:r>
                                <a:rPr lang="en-US" i="1">
                                  <a:latin typeface="Cambria Math" panose="02040503050406030204" pitchFamily="18" charset="0"/>
                                </a:rPr>
                                <m:t>0</m:t>
                              </m:r>
                            </m:e>
                          </m:mr>
                          <m:mr>
                            <m:e>
                              <m:r>
                                <a:rPr lang="en-US" i="1">
                                  <a:latin typeface="Cambria Math" panose="02040503050406030204" pitchFamily="18" charset="0"/>
                                </a:rPr>
                                <m:t>50</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20</m:t>
                              </m:r>
                            </m:e>
                          </m:mr>
                        </m:m>
                      </m:e>
                    </m:d>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430"/>
                </a:stretch>
              </a:blipFill>
            </p:spPr>
            <p:txBody>
              <a:bodyPr/>
              <a:lstStyle/>
              <a:p>
                <a:r>
                  <a:rPr lang="en-US">
                    <a:noFill/>
                  </a:rPr>
                  <a:t> </a:t>
                </a:r>
              </a:p>
            </p:txBody>
          </p:sp>
        </mc:Fallback>
      </mc:AlternateContent>
    </p:spTree>
    <p:extLst>
      <p:ext uri="{BB962C8B-B14F-4D97-AF65-F5344CB8AC3E}">
        <p14:creationId xmlns:p14="http://schemas.microsoft.com/office/powerpoint/2010/main" xmlns="" val="2322629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784124"/>
          </a:xfrm>
        </p:spPr>
        <p:txBody>
          <a:bodyPr/>
          <a:lstStyle/>
          <a:p>
            <a:r>
              <a:rPr lang="en-US" b="1" dirty="0"/>
              <a:t>Put-Call Parity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79200" cy="4686939"/>
              </a:xfrm>
            </p:spPr>
            <p:txBody>
              <a:bodyPr/>
              <a:lstStyle/>
              <a:p>
                <a:pPr marL="0" indent="0">
                  <a:buNone/>
                </a:pPr>
                <a:r>
                  <a:rPr lang="en-US" dirty="0"/>
                  <a:t>The relationship between the put, stock price, exercise price, and call must hold for all times, including at time 0, except that we have to discount the exercise price by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𝑟𝑇</m:t>
                        </m:r>
                      </m:sup>
                    </m:sSup>
                  </m:oMath>
                </a14:m>
                <a:r>
                  <a:rPr lang="en-US" dirty="0"/>
                  <a:t>to obtain its value at time 0. Furthermore, at time 0, the values of these quantities are all  known. Thus, we have the relationship:</a:t>
                </a:r>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𝑋</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𝑟𝑇</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0</m:t>
                          </m:r>
                        </m:sub>
                      </m:sSub>
                    </m:oMath>
                  </m:oMathPara>
                </a14:m>
                <a:endParaRPr lang="en-US" dirty="0"/>
              </a:p>
              <a:p>
                <a:pPr marL="0" indent="0">
                  <a:buNone/>
                </a:pPr>
                <a:endParaRPr lang="en-US" dirty="0" smtClean="0"/>
              </a:p>
              <a:p>
                <a:pPr marL="0" indent="0">
                  <a:buNone/>
                </a:pPr>
                <a:r>
                  <a:rPr lang="en-US" dirty="0" smtClean="0"/>
                  <a:t>In </a:t>
                </a:r>
                <a:r>
                  <a:rPr lang="en-US" dirty="0"/>
                  <a:t>our previous illustration, if we assume the same time period and exercise price on a put,  the value of the put would be: </a:t>
                </a:r>
              </a:p>
              <a:p>
                <a:pPr marL="0" indent="0" algn="ctr">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𝑋</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𝑟𝑇</m:t>
                        </m:r>
                      </m:sup>
                    </m:sSup>
                    <m:r>
                      <a:rPr lang="en-US">
                        <a:latin typeface="Cambria Math" panose="02040503050406030204" pitchFamily="18" charset="0"/>
                      </a:rPr>
                      <m:t>=9.60+40−50</m:t>
                    </m:r>
                    <m:r>
                      <a:rPr lang="en-US" i="1">
                        <a:latin typeface="Cambria Math" panose="02040503050406030204" pitchFamily="18" charset="0"/>
                        <a:ea typeface="Cambria Math" panose="02040503050406030204" pitchFamily="18" charset="0"/>
                      </a:rPr>
                      <m:t>×.8=$9.60</m:t>
                    </m:r>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686939"/>
              </a:xfrm>
              <a:blipFill rotWithShape="0">
                <a:blip r:embed="rId2" cstate="print"/>
                <a:stretch>
                  <a:fillRect l="-1018" t="-1170"/>
                </a:stretch>
              </a:blipFill>
            </p:spPr>
            <p:txBody>
              <a:bodyPr/>
              <a:lstStyle/>
              <a:p>
                <a:r>
                  <a:rPr lang="en-US">
                    <a:noFill/>
                  </a:rPr>
                  <a:t> </a:t>
                </a:r>
              </a:p>
            </p:txBody>
          </p:sp>
        </mc:Fallback>
      </mc:AlternateContent>
    </p:spTree>
    <p:extLst>
      <p:ext uri="{BB962C8B-B14F-4D97-AF65-F5344CB8AC3E}">
        <p14:creationId xmlns:p14="http://schemas.microsoft.com/office/powerpoint/2010/main" xmlns="" val="100915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t>
            </a:r>
            <a:r>
              <a:rPr lang="en-US" b="1" dirty="0" smtClean="0"/>
              <a:t>Term Structure Of Interest Rates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The pure expectation theory defines the relationship between long and short term interest rates as follows, where </a:t>
                </a:r>
                <a:r>
                  <a:rPr lang="en-US" i="1" dirty="0"/>
                  <a:t>r</a:t>
                </a:r>
                <a:r>
                  <a:rPr lang="en-US" i="1" baseline="-25000" dirty="0"/>
                  <a:t>0,n</a:t>
                </a:r>
                <a:r>
                  <a:rPr lang="en-US" dirty="0"/>
                  <a:t> is the rate on an instrument originated at time 0 and repaid at time </a:t>
                </a:r>
                <a:r>
                  <a:rPr lang="en-US" i="1" dirty="0"/>
                  <a:t>n</a:t>
                </a:r>
                <a:r>
                  <a:rPr lang="en-US" dirty="0"/>
                  <a:t>: </a:t>
                </a:r>
              </a:p>
              <a:p>
                <a:pPr marL="0" indent="0" algn="ctr">
                  <a:buNone/>
                </a:pPr>
                <a:r>
                  <a:rPr lang="en-US" dirty="0"/>
                  <a:t> </a:t>
                </a:r>
                <a:endParaRPr lang="en-US" dirty="0" smtClean="0"/>
              </a:p>
              <a:p>
                <a:pPr marL="0" indent="0" algn="ctr">
                  <a:buNone/>
                </a:pP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rPr>
                          <m:t>0,</m:t>
                        </m:r>
                        <m:r>
                          <a:rPr lang="en-US" i="1">
                            <a:latin typeface="Cambria Math"/>
                          </a:rPr>
                          <m:t>𝑛</m:t>
                        </m:r>
                      </m:sub>
                    </m:sSub>
                    <m:r>
                      <a:rPr lang="en-US" i="1">
                        <a:latin typeface="Cambria Math"/>
                      </a:rPr>
                      <m:t>=</m:t>
                    </m:r>
                    <m:rad>
                      <m:radPr>
                        <m:ctrlPr>
                          <a:rPr lang="en-US" i="1">
                            <a:latin typeface="Cambria Math" panose="02040503050406030204" pitchFamily="18" charset="0"/>
                          </a:rPr>
                        </m:ctrlPr>
                      </m:radPr>
                      <m:deg>
                        <m:r>
                          <m:rPr>
                            <m:brk m:alnAt="7"/>
                          </m:rPr>
                          <a:rPr lang="en-US" i="1">
                            <a:latin typeface="Cambria Math"/>
                          </a:rPr>
                          <m:t>𝑛</m:t>
                        </m:r>
                      </m:deg>
                      <m:e>
                        <m:nary>
                          <m:naryPr>
                            <m:chr m:val="∏"/>
                            <m:ctrlPr>
                              <a:rPr lang="en-US" i="1">
                                <a:latin typeface="Cambria Math" panose="02040503050406030204" pitchFamily="18" charset="0"/>
                              </a:rPr>
                            </m:ctrlPr>
                          </m:naryPr>
                          <m:sub>
                            <m:r>
                              <m:rPr>
                                <m:brk m:alnAt="23"/>
                              </m:rPr>
                              <a:rPr lang="en-US" i="1">
                                <a:latin typeface="Cambria Math"/>
                              </a:rPr>
                              <m:t>𝑡</m:t>
                            </m:r>
                            <m:r>
                              <a:rPr lang="en-US" i="1">
                                <a:latin typeface="Cambria Math"/>
                              </a:rPr>
                              <m:t>=1</m:t>
                            </m:r>
                          </m:sub>
                          <m:sup>
                            <m:r>
                              <a:rPr lang="en-US" i="1">
                                <a:latin typeface="Cambria Math"/>
                              </a:rPr>
                              <m:t>𝑛</m:t>
                            </m:r>
                          </m:sup>
                          <m:e>
                            <m:r>
                              <a:rPr lang="en-US" i="1">
                                <a:latin typeface="Cambria Math"/>
                              </a:rPr>
                              <m:t>(1+</m:t>
                            </m:r>
                            <m:sSub>
                              <m:sSubPr>
                                <m:ctrlPr>
                                  <a:rPr lang="en-US" i="1">
                                    <a:latin typeface="Cambria Math" panose="02040503050406030204" pitchFamily="18" charset="0"/>
                                  </a:rPr>
                                </m:ctrlPr>
                              </m:sSubPr>
                              <m:e>
                                <m:r>
                                  <a:rPr lang="en-US" i="1">
                                    <a:latin typeface="Cambria Math"/>
                                  </a:rPr>
                                  <m:t>𝑟</m:t>
                                </m:r>
                              </m:e>
                              <m:sub>
                                <m:r>
                                  <a:rPr lang="en-US" i="1">
                                    <a:latin typeface="Cambria Math"/>
                                  </a:rPr>
                                  <m:t>𝑡</m:t>
                                </m:r>
                                <m:r>
                                  <a:rPr lang="en-US" i="1">
                                    <a:latin typeface="Cambria Math"/>
                                  </a:rPr>
                                  <m:t>−1,</m:t>
                                </m:r>
                                <m:r>
                                  <a:rPr lang="en-US" i="1">
                                    <a:latin typeface="Cambria Math"/>
                                  </a:rPr>
                                  <m:t>𝑡</m:t>
                                </m:r>
                              </m:sub>
                            </m:sSub>
                            <m:r>
                              <a:rPr lang="en-US" i="1">
                                <a:latin typeface="Cambria Math"/>
                              </a:rPr>
                              <m:t>)</m:t>
                            </m:r>
                          </m:e>
                        </m:nary>
                      </m:e>
                    </m:rad>
                    <m:r>
                      <a:rPr lang="en-US">
                        <a:latin typeface="Cambria Math"/>
                      </a:rPr>
                      <m:t>−1</m:t>
                    </m:r>
                  </m:oMath>
                </a14:m>
                <a:endParaRPr lang="en-US" dirty="0" smtClean="0"/>
              </a:p>
              <a:p>
                <a:pPr marL="0" indent="0" algn="ctr">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3247250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Term Structure Of Interest </a:t>
            </a:r>
            <a:r>
              <a:rPr lang="en-US" b="1" dirty="0" smtClean="0"/>
              <a:t>Rates Illustration</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S</a:t>
                </a:r>
                <a:r>
                  <a:rPr lang="en-US" dirty="0" smtClean="0"/>
                  <a:t>uppose </a:t>
                </a:r>
                <a:r>
                  <a:rPr lang="en-US" dirty="0"/>
                  <a:t>the one year spot rate is 1.8% and the market expectation is that the one year forward rate will be 1.5% in one year. Based on the pure expectation theory, find the two year spot rate</a:t>
                </a:r>
                <a:r>
                  <a:rPr lang="en-US" dirty="0" smtClean="0"/>
                  <a:t>.</a:t>
                </a:r>
              </a:p>
              <a:p>
                <a:pPr marL="0" indent="0">
                  <a:buNone/>
                </a:pPr>
                <a:endParaRPr lang="en-US" dirty="0"/>
              </a:p>
              <a:p>
                <a:pPr marL="0" indent="0">
                  <a:buNone/>
                </a:pPr>
                <a:r>
                  <a:rPr lang="en-US" dirty="0"/>
                  <a:t>Solution: </a:t>
                </a:r>
                <a:endParaRPr lang="en-US" dirty="0" smtClean="0"/>
              </a:p>
              <a:p>
                <a:pPr marL="0" indent="0">
                  <a:buNone/>
                </a:pPr>
                <a:r>
                  <a:rPr lang="en-US" dirty="0" smtClean="0"/>
                  <a:t>The </a:t>
                </a:r>
                <a:r>
                  <a:rPr lang="en-US" dirty="0"/>
                  <a:t>one year spot rate is the quantity </a:t>
                </a:r>
                <a14:m>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rPr>
                          <m:t>0,1</m:t>
                        </m:r>
                      </m:sub>
                    </m:sSub>
                    <m:r>
                      <a:rPr lang="en-US" i="1">
                        <a:latin typeface="Cambria Math"/>
                      </a:rPr>
                      <m:t>=.018 </m:t>
                    </m:r>
                  </m:oMath>
                </a14:m>
                <a:r>
                  <a:rPr lang="en-US" dirty="0"/>
                  <a:t>and the one year forward rate in one year is the quantity </a:t>
                </a:r>
                <a14:m>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rPr>
                          <m:t>1,2</m:t>
                        </m:r>
                      </m:sub>
                    </m:sSub>
                    <m:r>
                      <a:rPr lang="en-US" i="1">
                        <a:latin typeface="Cambria Math"/>
                      </a:rPr>
                      <m:t>=.015.</m:t>
                    </m:r>
                  </m:oMath>
                </a14:m>
                <a:r>
                  <a:rPr lang="en-US" dirty="0"/>
                  <a:t> The two year spot rate is:</a:t>
                </a:r>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rPr>
                          <m:t>0,2</m:t>
                        </m:r>
                      </m:sub>
                    </m:sSub>
                    <m:r>
                      <a:rPr lang="en-US" i="1">
                        <a:latin typeface="Cambria Math"/>
                      </a:rPr>
                      <m:t>=</m:t>
                    </m:r>
                    <m:rad>
                      <m:radPr>
                        <m:degHide m:val="on"/>
                        <m:ctrlPr>
                          <a:rPr lang="en-US" i="1">
                            <a:latin typeface="Cambria Math" panose="02040503050406030204" pitchFamily="18" charset="0"/>
                          </a:rPr>
                        </m:ctrlPr>
                      </m:radPr>
                      <m:deg/>
                      <m:e>
                        <m:r>
                          <a:rPr lang="en-US" i="1">
                            <a:latin typeface="Cambria Math"/>
                          </a:rPr>
                          <m:t>(1+</m:t>
                        </m:r>
                        <m:sSub>
                          <m:sSubPr>
                            <m:ctrlPr>
                              <a:rPr lang="en-US" i="1">
                                <a:latin typeface="Cambria Math" panose="02040503050406030204" pitchFamily="18" charset="0"/>
                              </a:rPr>
                            </m:ctrlPr>
                          </m:sSubPr>
                          <m:e>
                            <m:r>
                              <a:rPr lang="en-US" i="1">
                                <a:latin typeface="Cambria Math"/>
                              </a:rPr>
                              <m:t>𝑟</m:t>
                            </m:r>
                          </m:e>
                          <m:sub>
                            <m:r>
                              <a:rPr lang="en-US" i="1">
                                <a:latin typeface="Cambria Math"/>
                              </a:rPr>
                              <m:t>0,1</m:t>
                            </m:r>
                          </m:sub>
                        </m:sSub>
                        <m:r>
                          <a:rPr lang="en-US" i="1">
                            <a:latin typeface="Cambria Math"/>
                          </a:rPr>
                          <m:t>)(1+</m:t>
                        </m:r>
                        <m:sSub>
                          <m:sSubPr>
                            <m:ctrlPr>
                              <a:rPr lang="en-US" i="1">
                                <a:latin typeface="Cambria Math" panose="02040503050406030204" pitchFamily="18" charset="0"/>
                              </a:rPr>
                            </m:ctrlPr>
                          </m:sSubPr>
                          <m:e>
                            <m:r>
                              <a:rPr lang="en-US" i="1">
                                <a:latin typeface="Cambria Math"/>
                              </a:rPr>
                              <m:t>𝑟</m:t>
                            </m:r>
                          </m:e>
                          <m:sub>
                            <m:r>
                              <a:rPr lang="en-US" i="1">
                                <a:latin typeface="Cambria Math"/>
                              </a:rPr>
                              <m:t>1,2</m:t>
                            </m:r>
                          </m:sub>
                        </m:sSub>
                        <m:r>
                          <a:rPr lang="en-US" i="1">
                            <a:latin typeface="Cambria Math" panose="02040503050406030204" pitchFamily="18" charset="0"/>
                          </a:rPr>
                          <m:t>)</m:t>
                        </m:r>
                      </m:e>
                    </m:rad>
                    <m:r>
                      <a:rPr lang="en-US">
                        <a:latin typeface="Cambria Math"/>
                      </a:rPr>
                      <m:t>−1</m:t>
                    </m:r>
                  </m:oMath>
                </a14:m>
                <a:r>
                  <a:rPr lang="en-US" dirty="0" smtClean="0">
                    <a:latin typeface="Cambria Math"/>
                  </a:rPr>
                  <a:t>	</a:t>
                </a:r>
                <a:endParaRPr lang="en-US" dirty="0">
                  <a:latin typeface="Cambria Math"/>
                </a:endParaRPr>
              </a:p>
              <a:p>
                <a:pPr marL="0" indent="0" algn="ctr">
                  <a:buNone/>
                </a:pPr>
                <a:r>
                  <a:rPr lang="en-US" dirty="0" smtClean="0"/>
                  <a:t>		      </a:t>
                </a:r>
                <a14:m>
                  <m:oMath xmlns:m="http://schemas.openxmlformats.org/officeDocument/2006/math">
                    <m:r>
                      <a:rPr lang="en-US">
                        <a:latin typeface="Cambria Math"/>
                      </a:rPr>
                      <m:t>=</m:t>
                    </m:r>
                    <m:rad>
                      <m:radPr>
                        <m:degHide m:val="on"/>
                        <m:ctrlPr>
                          <a:rPr lang="en-US" i="1">
                            <a:latin typeface="Cambria Math" panose="02040503050406030204" pitchFamily="18" charset="0"/>
                          </a:rPr>
                        </m:ctrlPr>
                      </m:radPr>
                      <m:deg/>
                      <m:e>
                        <m:d>
                          <m:dPr>
                            <m:ctrlPr>
                              <a:rPr lang="en-US" i="1">
                                <a:latin typeface="Cambria Math" panose="02040503050406030204" pitchFamily="18" charset="0"/>
                              </a:rPr>
                            </m:ctrlPr>
                          </m:dPr>
                          <m:e>
                            <m:r>
                              <a:rPr lang="en-US" i="1">
                                <a:latin typeface="Cambria Math"/>
                              </a:rPr>
                              <m:t>1+.018</m:t>
                            </m:r>
                          </m:e>
                        </m:d>
                        <m:d>
                          <m:dPr>
                            <m:ctrlPr>
                              <a:rPr lang="en-US" i="1">
                                <a:latin typeface="Cambria Math" panose="02040503050406030204" pitchFamily="18" charset="0"/>
                              </a:rPr>
                            </m:ctrlPr>
                          </m:dPr>
                          <m:e>
                            <m:r>
                              <a:rPr lang="en-US" i="1">
                                <a:latin typeface="Cambria Math"/>
                              </a:rPr>
                              <m:t>1+.015</m:t>
                            </m:r>
                          </m:e>
                        </m:d>
                      </m:e>
                    </m:rad>
                    <m:r>
                      <a:rPr lang="en-US" i="1">
                        <a:latin typeface="Cambria Math"/>
                      </a:rPr>
                      <m:t> −1 =.0165.</m:t>
                    </m:r>
                  </m:oMath>
                </a14:m>
                <a:r>
                  <a:rPr lang="en-US" dirty="0"/>
                  <a:t> </a:t>
                </a:r>
              </a:p>
              <a:p>
                <a:pPr marL="0"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344"/>
                </a:stretch>
              </a:blipFill>
            </p:spPr>
            <p:txBody>
              <a:bodyPr/>
              <a:lstStyle/>
              <a:p>
                <a:r>
                  <a:rPr lang="en-US">
                    <a:noFill/>
                  </a:rPr>
                  <a:t> </a:t>
                </a:r>
              </a:p>
            </p:txBody>
          </p:sp>
        </mc:Fallback>
      </mc:AlternateContent>
    </p:spTree>
    <p:extLst>
      <p:ext uri="{BB962C8B-B14F-4D97-AF65-F5344CB8AC3E}">
        <p14:creationId xmlns:p14="http://schemas.microsoft.com/office/powerpoint/2010/main" xmlns="" val="2278829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16459"/>
          </a:xfrm>
        </p:spPr>
        <p:txBody>
          <a:bodyPr>
            <a:normAutofit fontScale="90000"/>
          </a:bodyPr>
          <a:lstStyle/>
          <a:p>
            <a:r>
              <a:rPr lang="en-US" b="1" dirty="0"/>
              <a:t>Term </a:t>
            </a:r>
            <a:r>
              <a:rPr lang="en-US" b="1" dirty="0" smtClean="0"/>
              <a:t>Structure Estimation Based Upon A System Of Bond Prices </a:t>
            </a:r>
            <a:endParaRPr lang="en-US" b="1" dirty="0"/>
          </a:p>
        </p:txBody>
      </p:sp>
      <p:sp>
        <p:nvSpPr>
          <p:cNvPr id="3" name="Content Placeholder 2"/>
          <p:cNvSpPr>
            <a:spLocks noGrp="1"/>
          </p:cNvSpPr>
          <p:nvPr>
            <p:ph sz="quarter" idx="1"/>
          </p:nvPr>
        </p:nvSpPr>
        <p:spPr/>
        <p:txBody>
          <a:bodyPr>
            <a:normAutofit lnSpcReduction="10000"/>
          </a:bodyPr>
          <a:lstStyle/>
          <a:p>
            <a:r>
              <a:rPr lang="en-US" dirty="0"/>
              <a:t>Suppose we are given the cash flows and prices of T bonds over a T year period. </a:t>
            </a:r>
            <a:r>
              <a:rPr lang="en-US" dirty="0" smtClean="0"/>
              <a:t> As </a:t>
            </a:r>
            <a:r>
              <a:rPr lang="en-US" dirty="0"/>
              <a:t>long as the cash flows of the T bonds form a linearly independent set of vectors, then we can determine the discount functions for each time period from time 0 to times 1 through T. </a:t>
            </a:r>
            <a:endParaRPr lang="en-US" dirty="0" smtClean="0"/>
          </a:p>
          <a:p>
            <a:pPr marL="0" indent="0">
              <a:buNone/>
            </a:pPr>
            <a:endParaRPr lang="en-US" dirty="0"/>
          </a:p>
          <a:p>
            <a:r>
              <a:rPr lang="en-US" dirty="0"/>
              <a:t>Matrix </a:t>
            </a:r>
            <a:r>
              <a:rPr lang="en-US" b="1" dirty="0"/>
              <a:t>CF</a:t>
            </a:r>
            <a:r>
              <a:rPr lang="en-US" dirty="0"/>
              <a:t> will represents cash flows anticipated in each of </a:t>
            </a:r>
            <a:r>
              <a:rPr lang="en-US" i="1" dirty="0"/>
              <a:t>T</a:t>
            </a:r>
            <a:r>
              <a:rPr lang="en-US" dirty="0"/>
              <a:t> years from the </a:t>
            </a:r>
            <a:r>
              <a:rPr lang="en-US" i="1" dirty="0"/>
              <a:t>T</a:t>
            </a:r>
            <a:r>
              <a:rPr lang="en-US" dirty="0"/>
              <a:t> bonds. Bond </a:t>
            </a:r>
            <a:r>
              <a:rPr lang="en-US" i="1" dirty="0" err="1"/>
              <a:t>i</a:t>
            </a:r>
            <a:r>
              <a:rPr lang="en-US" dirty="0"/>
              <a:t> cash flows appear in Row </a:t>
            </a:r>
            <a:r>
              <a:rPr lang="en-US" i="1" dirty="0" err="1"/>
              <a:t>i</a:t>
            </a:r>
            <a:r>
              <a:rPr lang="en-US" dirty="0"/>
              <a:t> of matrix </a:t>
            </a:r>
            <a:r>
              <a:rPr lang="en-US" b="1" dirty="0"/>
              <a:t>CF</a:t>
            </a:r>
            <a:r>
              <a:rPr lang="en-US" dirty="0"/>
              <a:t>; time </a:t>
            </a:r>
            <a:r>
              <a:rPr lang="en-US" i="1" dirty="0"/>
              <a:t>t</a:t>
            </a:r>
            <a:r>
              <a:rPr lang="en-US" dirty="0"/>
              <a:t> cash flows appear in column </a:t>
            </a:r>
            <a:r>
              <a:rPr lang="en-US" i="1" dirty="0"/>
              <a:t>t</a:t>
            </a:r>
            <a:r>
              <a:rPr lang="en-US" dirty="0"/>
              <a:t>. The prices of these bonds are given by vector </a:t>
            </a:r>
            <a:r>
              <a:rPr lang="en-US" b="1" dirty="0"/>
              <a:t>b</a:t>
            </a:r>
            <a:r>
              <a:rPr lang="en-US" b="1" baseline="-25000" dirty="0"/>
              <a:t>0</a:t>
            </a:r>
            <a:r>
              <a:rPr lang="en-US" dirty="0"/>
              <a:t>. We will calculate from these two matrices vector </a:t>
            </a:r>
            <a:r>
              <a:rPr lang="en-US" b="1" dirty="0"/>
              <a:t>d</a:t>
            </a:r>
            <a:r>
              <a:rPr lang="en-US" dirty="0"/>
              <a:t>, which represents discount functions (the value of $1 to be paid) for each of these </a:t>
            </a:r>
            <a:r>
              <a:rPr lang="en-US" i="1" dirty="0"/>
              <a:t>T</a:t>
            </a:r>
            <a:r>
              <a:rPr lang="en-US" dirty="0"/>
              <a:t> years. </a:t>
            </a:r>
          </a:p>
          <a:p>
            <a:pPr marL="0" indent="0">
              <a:buNone/>
            </a:pPr>
            <a:endParaRPr lang="en-US" dirty="0"/>
          </a:p>
          <a:p>
            <a:endParaRPr lang="en-US" dirty="0"/>
          </a:p>
        </p:txBody>
      </p:sp>
    </p:spTree>
    <p:extLst>
      <p:ext uri="{BB962C8B-B14F-4D97-AF65-F5344CB8AC3E}">
        <p14:creationId xmlns:p14="http://schemas.microsoft.com/office/powerpoint/2010/main" xmlns="" val="352560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99984"/>
          </a:xfrm>
        </p:spPr>
        <p:txBody>
          <a:bodyPr>
            <a:normAutofit fontScale="90000"/>
          </a:bodyPr>
          <a:lstStyle/>
          <a:p>
            <a:r>
              <a:rPr lang="en-US" b="1" dirty="0"/>
              <a:t>Term Structure Estimation Based Upon A System Of Bond Prices </a:t>
            </a:r>
            <a:r>
              <a:rPr lang="en-US" b="1" dirty="0" smtClean="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79200" cy="4816087"/>
              </a:xfrm>
            </p:spPr>
            <p:txBody>
              <a:bodyPr>
                <a:normAutofit/>
              </a:bodyPr>
              <a:lstStyle/>
              <a:p>
                <a:pPr marL="0" indent="0" algn="ctr">
                  <a:buNone/>
                </a:pPr>
                <a:r>
                  <a:rPr lang="en-US" dirty="0" smtClean="0"/>
                  <a:t>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𝐵</m:t>
                                        </m:r>
                                      </m:e>
                                      <m:sub>
                                        <m:r>
                                          <a:rPr lang="en-US" i="1">
                                            <a:latin typeface="Cambria Math"/>
                                          </a:rPr>
                                          <m:t>1,0</m:t>
                                        </m:r>
                                      </m:sub>
                                    </m:sSub>
                                  </m:e>
                                </m:mr>
                                <m:mr>
                                  <m:e>
                                    <m:sSub>
                                      <m:sSubPr>
                                        <m:ctrlPr>
                                          <a:rPr lang="en-US" i="1">
                                            <a:latin typeface="Cambria Math" panose="02040503050406030204" pitchFamily="18" charset="0"/>
                                          </a:rPr>
                                        </m:ctrlPr>
                                      </m:sSubPr>
                                      <m:e>
                                        <m:r>
                                          <a:rPr lang="en-US" i="1">
                                            <a:latin typeface="Cambria Math"/>
                                          </a:rPr>
                                          <m:t>𝐵</m:t>
                                        </m:r>
                                      </m:e>
                                      <m:sub>
                                        <m:r>
                                          <a:rPr lang="en-US" i="1">
                                            <a:latin typeface="Cambria Math"/>
                                          </a:rPr>
                                          <m:t>2,0</m:t>
                                        </m:r>
                                      </m:sub>
                                    </m:sSub>
                                  </m:e>
                                </m:mr>
                              </m:m>
                            </m:e>
                          </m:mr>
                          <m:mr>
                            <m:e>
                              <m:m>
                                <m:mPr>
                                  <m:mcs>
                                    <m:mc>
                                      <m:mcPr>
                                        <m:count m:val="1"/>
                                        <m:mcJc m:val="center"/>
                                      </m:mcPr>
                                    </m:mc>
                                  </m:mcs>
                                  <m:ctrlPr>
                                    <a:rPr lang="en-US" i="1">
                                      <a:latin typeface="Cambria Math" panose="02040503050406030204" pitchFamily="18" charset="0"/>
                                    </a:rPr>
                                  </m:ctrlPr>
                                </m:mPr>
                                <m:mr>
                                  <m:e>
                                    <m:r>
                                      <a:rPr lang="en-US" i="1">
                                        <a:latin typeface="Cambria Math"/>
                                      </a:rPr>
                                      <m:t>⋮</m:t>
                                    </m:r>
                                  </m:e>
                                </m:mr>
                                <m:mr>
                                  <m:e>
                                    <m:sSub>
                                      <m:sSubPr>
                                        <m:ctrlPr>
                                          <a:rPr lang="en-US" i="1">
                                            <a:latin typeface="Cambria Math" panose="02040503050406030204" pitchFamily="18" charset="0"/>
                                          </a:rPr>
                                        </m:ctrlPr>
                                      </m:sSubPr>
                                      <m:e>
                                        <m:r>
                                          <a:rPr lang="en-US" i="1">
                                            <a:latin typeface="Cambria Math"/>
                                          </a:rPr>
                                          <m:t>𝐵</m:t>
                                        </m:r>
                                      </m:e>
                                      <m:sub>
                                        <m:r>
                                          <a:rPr lang="en-US" i="1">
                                            <a:latin typeface="Cambria Math"/>
                                          </a:rPr>
                                          <m:t>𝑇</m:t>
                                        </m:r>
                                        <m:r>
                                          <a:rPr lang="en-US" i="1">
                                            <a:latin typeface="Cambria Math"/>
                                          </a:rPr>
                                          <m:t>,0</m:t>
                                        </m:r>
                                      </m:sub>
                                    </m:sSub>
                                  </m:e>
                                </m:mr>
                              </m:m>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𝐶𝐹</m:t>
                                        </m:r>
                                      </m:e>
                                      <m:sub>
                                        <m:r>
                                          <a:rPr lang="en-US" i="1">
                                            <a:latin typeface="Cambria Math"/>
                                          </a:rPr>
                                          <m:t>1,1</m:t>
                                        </m:r>
                                      </m:sub>
                                    </m:sSub>
                                  </m:e>
                                  <m:e>
                                    <m:sSub>
                                      <m:sSubPr>
                                        <m:ctrlPr>
                                          <a:rPr lang="en-US" i="1">
                                            <a:latin typeface="Cambria Math" panose="02040503050406030204" pitchFamily="18" charset="0"/>
                                          </a:rPr>
                                        </m:ctrlPr>
                                      </m:sSubPr>
                                      <m:e>
                                        <m:r>
                                          <a:rPr lang="en-US" i="1">
                                            <a:latin typeface="Cambria Math"/>
                                          </a:rPr>
                                          <m:t>𝐶𝐹</m:t>
                                        </m:r>
                                      </m:e>
                                      <m:sub>
                                        <m:r>
                                          <a:rPr lang="en-US" i="1">
                                            <a:latin typeface="Cambria Math"/>
                                          </a:rPr>
                                          <m:t>1,2</m:t>
                                        </m:r>
                                      </m:sub>
                                    </m:sSub>
                                  </m:e>
                                </m:mr>
                                <m:mr>
                                  <m:e>
                                    <m:sSub>
                                      <m:sSubPr>
                                        <m:ctrlPr>
                                          <a:rPr lang="en-US" i="1">
                                            <a:latin typeface="Cambria Math" panose="02040503050406030204" pitchFamily="18" charset="0"/>
                                          </a:rPr>
                                        </m:ctrlPr>
                                      </m:sSubPr>
                                      <m:e>
                                        <m:r>
                                          <a:rPr lang="en-US" i="1">
                                            <a:latin typeface="Cambria Math"/>
                                          </a:rPr>
                                          <m:t>𝐶𝐹</m:t>
                                        </m:r>
                                      </m:e>
                                      <m:sub>
                                        <m:r>
                                          <a:rPr lang="en-US" i="1">
                                            <a:latin typeface="Cambria Math"/>
                                          </a:rPr>
                                          <m:t>2,1</m:t>
                                        </m:r>
                                      </m:sub>
                                    </m:sSub>
                                  </m:e>
                                  <m:e>
                                    <m:sSub>
                                      <m:sSubPr>
                                        <m:ctrlPr>
                                          <a:rPr lang="en-US" i="1">
                                            <a:latin typeface="Cambria Math" panose="02040503050406030204" pitchFamily="18" charset="0"/>
                                          </a:rPr>
                                        </m:ctrlPr>
                                      </m:sSubPr>
                                      <m:e>
                                        <m:r>
                                          <a:rPr lang="en-US" i="1">
                                            <a:latin typeface="Cambria Math"/>
                                          </a:rPr>
                                          <m:t>𝐶𝐹</m:t>
                                        </m:r>
                                      </m:e>
                                      <m:sub>
                                        <m:r>
                                          <a:rPr lang="en-US" i="1">
                                            <a:latin typeface="Cambria Math"/>
                                          </a:rPr>
                                          <m:t>2,2</m:t>
                                        </m:r>
                                      </m:sub>
                                    </m:sSub>
                                  </m:e>
                                </m:mr>
                              </m:m>
                            </m:e>
                            <m:e>
                              <m:m>
                                <m:mPr>
                                  <m:mcs>
                                    <m:mc>
                                      <m:mcPr>
                                        <m:count m:val="2"/>
                                        <m:mcJc m:val="center"/>
                                      </m:mcPr>
                                    </m:mc>
                                  </m:mcs>
                                  <m:ctrlPr>
                                    <a:rPr lang="en-US" i="1">
                                      <a:latin typeface="Cambria Math" panose="02040503050406030204" pitchFamily="18" charset="0"/>
                                    </a:rPr>
                                  </m:ctrlPr>
                                </m:mPr>
                                <m:mr>
                                  <m:e>
                                    <m:r>
                                      <a:rPr lang="en-US" i="1">
                                        <a:latin typeface="Cambria Math"/>
                                      </a:rPr>
                                      <m:t>⋯</m:t>
                                    </m:r>
                                  </m:e>
                                  <m:e>
                                    <m:sSub>
                                      <m:sSubPr>
                                        <m:ctrlPr>
                                          <a:rPr lang="en-US" i="1">
                                            <a:latin typeface="Cambria Math" panose="02040503050406030204" pitchFamily="18" charset="0"/>
                                          </a:rPr>
                                        </m:ctrlPr>
                                      </m:sSubPr>
                                      <m:e>
                                        <m:r>
                                          <a:rPr lang="en-US" i="1">
                                            <a:latin typeface="Cambria Math"/>
                                          </a:rPr>
                                          <m:t>𝐶𝐹</m:t>
                                        </m:r>
                                      </m:e>
                                      <m:sub>
                                        <m:r>
                                          <a:rPr lang="en-US" i="1">
                                            <a:latin typeface="Cambria Math"/>
                                          </a:rPr>
                                          <m:t>1,</m:t>
                                        </m:r>
                                        <m:r>
                                          <a:rPr lang="en-US" i="1">
                                            <a:latin typeface="Cambria Math"/>
                                          </a:rPr>
                                          <m:t>𝑇</m:t>
                                        </m:r>
                                      </m:sub>
                                    </m:sSub>
                                  </m:e>
                                </m:mr>
                                <m:mr>
                                  <m:e>
                                    <m:r>
                                      <a:rPr lang="en-US" i="1">
                                        <a:latin typeface="Cambria Math"/>
                                      </a:rPr>
                                      <m:t>⋯</m:t>
                                    </m:r>
                                  </m:e>
                                  <m:e>
                                    <m:sSub>
                                      <m:sSubPr>
                                        <m:ctrlPr>
                                          <a:rPr lang="en-US" i="1">
                                            <a:latin typeface="Cambria Math" panose="02040503050406030204" pitchFamily="18" charset="0"/>
                                          </a:rPr>
                                        </m:ctrlPr>
                                      </m:sSubPr>
                                      <m:e>
                                        <m:r>
                                          <a:rPr lang="en-US" i="1">
                                            <a:latin typeface="Cambria Math"/>
                                          </a:rPr>
                                          <m:t>𝐶𝐹</m:t>
                                        </m:r>
                                      </m:e>
                                      <m:sub>
                                        <m:r>
                                          <a:rPr lang="en-US" i="1">
                                            <a:latin typeface="Cambria Math"/>
                                          </a:rPr>
                                          <m:t>2,</m:t>
                                        </m:r>
                                        <m:r>
                                          <a:rPr lang="en-US" i="1">
                                            <a:latin typeface="Cambria Math"/>
                                          </a:rPr>
                                          <m:t>𝑇</m:t>
                                        </m:r>
                                      </m:sub>
                                    </m:sSub>
                                  </m:e>
                                </m:mr>
                              </m:m>
                            </m:e>
                          </m:mr>
                          <m:mr>
                            <m:e>
                              <m:m>
                                <m:mPr>
                                  <m:mcs>
                                    <m:mc>
                                      <m:mcPr>
                                        <m:count m:val="2"/>
                                        <m:mcJc m:val="center"/>
                                      </m:mcPr>
                                    </m:mc>
                                  </m:mcs>
                                  <m:ctrlPr>
                                    <a:rPr lang="en-US" i="1">
                                      <a:latin typeface="Cambria Math" panose="02040503050406030204" pitchFamily="18" charset="0"/>
                                    </a:rPr>
                                  </m:ctrlPr>
                                </m:mPr>
                                <m:mr>
                                  <m:e>
                                    <m:r>
                                      <a:rPr lang="en-US" i="1">
                                        <a:latin typeface="Cambria Math"/>
                                      </a:rPr>
                                      <m:t>⋮</m:t>
                                    </m:r>
                                  </m:e>
                                  <m:e>
                                    <m:r>
                                      <a:rPr lang="en-US" i="1">
                                        <a:latin typeface="Cambria Math"/>
                                      </a:rPr>
                                      <m:t>⋮</m:t>
                                    </m:r>
                                  </m:e>
                                </m:mr>
                                <m:mr>
                                  <m:e>
                                    <m:sSub>
                                      <m:sSubPr>
                                        <m:ctrlPr>
                                          <a:rPr lang="en-US" i="1">
                                            <a:latin typeface="Cambria Math" panose="02040503050406030204" pitchFamily="18" charset="0"/>
                                          </a:rPr>
                                        </m:ctrlPr>
                                      </m:sSubPr>
                                      <m:e>
                                        <m:r>
                                          <a:rPr lang="en-US" i="1">
                                            <a:latin typeface="Cambria Math"/>
                                          </a:rPr>
                                          <m:t>𝐶𝐹</m:t>
                                        </m:r>
                                      </m:e>
                                      <m:sub>
                                        <m:r>
                                          <a:rPr lang="en-US" i="1">
                                            <a:latin typeface="Cambria Math"/>
                                          </a:rPr>
                                          <m:t>𝑇</m:t>
                                        </m:r>
                                        <m:r>
                                          <a:rPr lang="en-US" i="1">
                                            <a:latin typeface="Cambria Math"/>
                                          </a:rPr>
                                          <m:t>,1</m:t>
                                        </m:r>
                                      </m:sub>
                                    </m:sSub>
                                  </m:e>
                                  <m:e>
                                    <m:sSub>
                                      <m:sSubPr>
                                        <m:ctrlPr>
                                          <a:rPr lang="en-US" i="1">
                                            <a:latin typeface="Cambria Math" panose="02040503050406030204" pitchFamily="18" charset="0"/>
                                          </a:rPr>
                                        </m:ctrlPr>
                                      </m:sSubPr>
                                      <m:e>
                                        <m:r>
                                          <a:rPr lang="en-US" i="1">
                                            <a:latin typeface="Cambria Math"/>
                                          </a:rPr>
                                          <m:t>𝐶𝐹</m:t>
                                        </m:r>
                                      </m:e>
                                      <m:sub>
                                        <m:r>
                                          <a:rPr lang="en-US" i="1">
                                            <a:latin typeface="Cambria Math"/>
                                          </a:rPr>
                                          <m:t>𝑇</m:t>
                                        </m:r>
                                        <m:r>
                                          <a:rPr lang="en-US" i="1">
                                            <a:latin typeface="Cambria Math"/>
                                          </a:rPr>
                                          <m:t>,2</m:t>
                                        </m:r>
                                      </m:sub>
                                    </m:sSub>
                                  </m:e>
                                </m:mr>
                              </m:m>
                            </m:e>
                            <m:e>
                              <m:m>
                                <m:mPr>
                                  <m:mcs>
                                    <m:mc>
                                      <m:mcPr>
                                        <m:count m:val="2"/>
                                        <m:mcJc m:val="center"/>
                                      </m:mcPr>
                                    </m:mc>
                                  </m:mcs>
                                  <m:ctrlPr>
                                    <a:rPr lang="en-US" i="1">
                                      <a:latin typeface="Cambria Math" panose="02040503050406030204" pitchFamily="18" charset="0"/>
                                    </a:rPr>
                                  </m:ctrlPr>
                                </m:mPr>
                                <m:mr>
                                  <m:e>
                                    <m:r>
                                      <a:rPr lang="en-US" i="1">
                                        <a:latin typeface="Cambria Math"/>
                                      </a:rPr>
                                      <m:t>⋱</m:t>
                                    </m:r>
                                  </m:e>
                                  <m:e>
                                    <m:r>
                                      <a:rPr lang="en-US" i="1">
                                        <a:latin typeface="Cambria Math"/>
                                      </a:rPr>
                                      <m:t>⋮</m:t>
                                    </m:r>
                                  </m:e>
                                </m:mr>
                                <m:mr>
                                  <m:e>
                                    <m:r>
                                      <a:rPr lang="en-US" i="1">
                                        <a:latin typeface="Cambria Math"/>
                                      </a:rPr>
                                      <m:t>⋯</m:t>
                                    </m:r>
                                  </m:e>
                                  <m:e>
                                    <m:sSub>
                                      <m:sSubPr>
                                        <m:ctrlPr>
                                          <a:rPr lang="en-US" i="1">
                                            <a:latin typeface="Cambria Math" panose="02040503050406030204" pitchFamily="18" charset="0"/>
                                          </a:rPr>
                                        </m:ctrlPr>
                                      </m:sSubPr>
                                      <m:e>
                                        <m:r>
                                          <a:rPr lang="en-US" i="1">
                                            <a:latin typeface="Cambria Math"/>
                                          </a:rPr>
                                          <m:t>𝐶𝐹</m:t>
                                        </m:r>
                                      </m:e>
                                      <m:sub>
                                        <m:r>
                                          <a:rPr lang="en-US" i="1">
                                            <a:latin typeface="Cambria Math"/>
                                          </a:rPr>
                                          <m:t>𝑇</m:t>
                                        </m:r>
                                        <m:r>
                                          <a:rPr lang="en-US" i="1">
                                            <a:latin typeface="Cambria Math"/>
                                          </a:rPr>
                                          <m:t>,</m:t>
                                        </m:r>
                                        <m:r>
                                          <a:rPr lang="en-US" i="1">
                                            <a:latin typeface="Cambria Math"/>
                                          </a:rPr>
                                          <m:t>𝑇</m:t>
                                        </m:r>
                                      </m:sub>
                                    </m:sSub>
                                  </m:e>
                                </m:mr>
                              </m:m>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𝑑</m:t>
                                  </m:r>
                                </m:e>
                                <m:sub>
                                  <m:r>
                                    <a:rPr lang="en-US" i="1">
                                      <a:latin typeface="Cambria Math"/>
                                    </a:rPr>
                                    <m:t>1</m:t>
                                  </m:r>
                                </m:sub>
                              </m:sSub>
                            </m:e>
                          </m:mr>
                          <m:mr>
                            <m:e>
                              <m:sSub>
                                <m:sSubPr>
                                  <m:ctrlPr>
                                    <a:rPr lang="en-US" i="1">
                                      <a:latin typeface="Cambria Math" panose="02040503050406030204" pitchFamily="18" charset="0"/>
                                    </a:rPr>
                                  </m:ctrlPr>
                                </m:sSubPr>
                                <m:e>
                                  <m:r>
                                    <a:rPr lang="en-US" i="1">
                                      <a:latin typeface="Cambria Math"/>
                                    </a:rPr>
                                    <m:t>𝑑</m:t>
                                  </m:r>
                                </m:e>
                                <m:sub>
                                  <m:r>
                                    <a:rPr lang="en-US" i="1">
                                      <a:latin typeface="Cambria Math"/>
                                    </a:rPr>
                                    <m:t>2</m:t>
                                  </m:r>
                                </m:sub>
                              </m:sSub>
                            </m:e>
                          </m:mr>
                          <m:mr>
                            <m:e>
                              <m:m>
                                <m:mPr>
                                  <m:mcs>
                                    <m:mc>
                                      <m:mcPr>
                                        <m:count m:val="1"/>
                                        <m:mcJc m:val="center"/>
                                      </m:mcPr>
                                    </m:mc>
                                  </m:mcs>
                                  <m:ctrlPr>
                                    <a:rPr lang="en-US" i="1">
                                      <a:latin typeface="Cambria Math" panose="02040503050406030204" pitchFamily="18" charset="0"/>
                                    </a:rPr>
                                  </m:ctrlPr>
                                </m:mPr>
                                <m:mr>
                                  <m:e>
                                    <m:r>
                                      <a:rPr lang="en-US" i="1">
                                        <a:latin typeface="Cambria Math"/>
                                      </a:rPr>
                                      <m:t>⋮</m:t>
                                    </m:r>
                                  </m:e>
                                </m:mr>
                                <m:mr>
                                  <m:e>
                                    <m:sSub>
                                      <m:sSubPr>
                                        <m:ctrlPr>
                                          <a:rPr lang="en-US" i="1">
                                            <a:latin typeface="Cambria Math" panose="02040503050406030204" pitchFamily="18" charset="0"/>
                                          </a:rPr>
                                        </m:ctrlPr>
                                      </m:sSubPr>
                                      <m:e>
                                        <m:r>
                                          <a:rPr lang="en-US" i="1">
                                            <a:latin typeface="Cambria Math"/>
                                          </a:rPr>
                                          <m:t>𝑑</m:t>
                                        </m:r>
                                      </m:e>
                                      <m:sub>
                                        <m:r>
                                          <a:rPr lang="en-US" i="1">
                                            <a:latin typeface="Cambria Math"/>
                                          </a:rPr>
                                          <m:t>𝑇</m:t>
                                        </m:r>
                                      </m:sub>
                                    </m:sSub>
                                  </m:e>
                                </m:mr>
                              </m:m>
                            </m:e>
                          </m:mr>
                        </m:m>
                      </m:e>
                    </m:d>
                  </m:oMath>
                </a14:m>
                <a:endParaRPr lang="en-US" dirty="0"/>
              </a:p>
              <a:p>
                <a:pPr marL="0" indent="0" algn="ctr">
                  <a:buNone/>
                </a:pPr>
                <a:r>
                  <a:rPr lang="en-US" dirty="0" smtClean="0"/>
                  <a:t>  </a:t>
                </a:r>
                <a:r>
                  <a:rPr lang="en-US" b="1" dirty="0"/>
                  <a:t>b</a:t>
                </a:r>
                <a:r>
                  <a:rPr lang="en-US" b="1" baseline="-25000" dirty="0"/>
                  <a:t>0</a:t>
                </a:r>
                <a:r>
                  <a:rPr lang="en-US" b="1" dirty="0"/>
                  <a:t>    </a:t>
                </a:r>
                <a:r>
                  <a:rPr lang="en-US" dirty="0"/>
                  <a:t> =	        </a:t>
                </a:r>
                <a:r>
                  <a:rPr lang="en-US" dirty="0" smtClean="0"/>
                  <a:t>        </a:t>
                </a:r>
                <a:r>
                  <a:rPr lang="en-US" b="1" dirty="0" smtClean="0"/>
                  <a:t>CF</a:t>
                </a:r>
                <a:r>
                  <a:rPr lang="en-US" b="1" dirty="0"/>
                  <a:t>	                 </a:t>
                </a:r>
                <a:r>
                  <a:rPr lang="en-US" b="1" dirty="0" smtClean="0"/>
                  <a:t>  </a:t>
                </a:r>
                <a:r>
                  <a:rPr lang="en-US" dirty="0" smtClean="0"/>
                  <a:t>× </a:t>
                </a:r>
                <a:r>
                  <a:rPr lang="en-US" b="1" dirty="0"/>
                  <a:t>d </a:t>
                </a:r>
                <a:endParaRPr lang="en-US" dirty="0"/>
              </a:p>
              <a:p>
                <a:r>
                  <a:rPr lang="en-US" b="1" dirty="0"/>
                  <a:t> </a:t>
                </a:r>
                <a:r>
                  <a:rPr lang="en-US" dirty="0"/>
                  <a:t>Double subscripts refer to bond names (e.g., bond 1) and time periods (e.g., time 0). For example, </a:t>
                </a:r>
                <a:r>
                  <a:rPr lang="en-US" i="1" dirty="0"/>
                  <a:t>B</a:t>
                </a:r>
                <a:r>
                  <a:rPr lang="en-US" baseline="-25000" dirty="0"/>
                  <a:t>1,0</a:t>
                </a:r>
                <a:r>
                  <a:rPr lang="en-US" dirty="0"/>
                  <a:t> to be the initial market price of Bond 1 and </a:t>
                </a:r>
                <a:r>
                  <a:rPr lang="en-US" i="1" dirty="0"/>
                  <a:t>CF</a:t>
                </a:r>
                <a:r>
                  <a:rPr lang="en-US" baseline="-25000" dirty="0"/>
                  <a:t>2,1</a:t>
                </a:r>
                <a:r>
                  <a:rPr lang="en-US" dirty="0"/>
                  <a:t> is the first year cash flow from Bond 2. In addition, </a:t>
                </a:r>
                <a:r>
                  <a:rPr lang="en-US" i="1" dirty="0" err="1"/>
                  <a:t>d</a:t>
                </a:r>
                <a:r>
                  <a:rPr lang="en-US" baseline="-25000" dirty="0" err="1"/>
                  <a:t>T</a:t>
                </a:r>
                <a:r>
                  <a:rPr lang="en-US" dirty="0"/>
                  <a:t> is the </a:t>
                </a:r>
                <a:r>
                  <a:rPr lang="en-US" i="1" dirty="0" err="1"/>
                  <a:t>T</a:t>
                </a:r>
                <a:r>
                  <a:rPr lang="en-US" baseline="30000" dirty="0" err="1"/>
                  <a:t>th</a:t>
                </a:r>
                <a:r>
                  <a:rPr lang="en-US" dirty="0"/>
                  <a:t> year discount function. We will solve for the vector </a:t>
                </a:r>
                <a:r>
                  <a:rPr lang="en-US" b="1" dirty="0"/>
                  <a:t>d</a:t>
                </a:r>
                <a:r>
                  <a:rPr lang="en-US" dirty="0"/>
                  <a:t> of discount functions from the vector of prices (</a:t>
                </a:r>
                <a:r>
                  <a:rPr lang="en-US" b="1" dirty="0"/>
                  <a:t>b</a:t>
                </a:r>
                <a:r>
                  <a:rPr lang="en-US" baseline="-25000" dirty="0"/>
                  <a:t>0</a:t>
                </a:r>
                <a:r>
                  <a:rPr lang="en-US" dirty="0"/>
                  <a:t>) of the </a:t>
                </a:r>
                <a:r>
                  <a:rPr lang="en-US" i="1" dirty="0"/>
                  <a:t>T</a:t>
                </a:r>
                <a:r>
                  <a:rPr lang="en-US" dirty="0"/>
                  <a:t> selected already-priced bonds and their matrix of cash flows (</a:t>
                </a:r>
                <a:r>
                  <a:rPr lang="en-US" b="1" dirty="0"/>
                  <a:t>CF</a:t>
                </a:r>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816087"/>
              </a:xfrm>
              <a:blipFill rotWithShape="0">
                <a:blip r:embed="rId2" cstate="print"/>
                <a:stretch>
                  <a:fillRect l="-536" b="-2908"/>
                </a:stretch>
              </a:blipFill>
            </p:spPr>
            <p:txBody>
              <a:bodyPr/>
              <a:lstStyle/>
              <a:p>
                <a:r>
                  <a:rPr lang="en-US">
                    <a:noFill/>
                  </a:rPr>
                  <a:t> </a:t>
                </a:r>
              </a:p>
            </p:txBody>
          </p:sp>
        </mc:Fallback>
      </mc:AlternateContent>
    </p:spTree>
    <p:extLst>
      <p:ext uri="{BB962C8B-B14F-4D97-AF65-F5344CB8AC3E}">
        <p14:creationId xmlns:p14="http://schemas.microsoft.com/office/powerpoint/2010/main" xmlns="" val="200846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16459"/>
          </a:xfrm>
        </p:spPr>
        <p:txBody>
          <a:bodyPr>
            <a:normAutofit fontScale="90000"/>
          </a:bodyPr>
          <a:lstStyle/>
          <a:p>
            <a:r>
              <a:rPr lang="en-US" b="1" dirty="0"/>
              <a:t>Term Structure Estimation Based Upon A System Of Bond Prices (continued)</a:t>
            </a:r>
            <a:endParaRPr lang="en-US" dirty="0"/>
          </a:p>
        </p:txBody>
      </p:sp>
      <p:sp>
        <p:nvSpPr>
          <p:cNvPr id="3" name="Content Placeholder 2"/>
          <p:cNvSpPr>
            <a:spLocks noGrp="1"/>
          </p:cNvSpPr>
          <p:nvPr>
            <p:ph sz="quarter" idx="1"/>
          </p:nvPr>
        </p:nvSpPr>
        <p:spPr/>
        <p:txBody>
          <a:bodyPr>
            <a:normAutofit/>
          </a:bodyPr>
          <a:lstStyle/>
          <a:p>
            <a:r>
              <a:rPr lang="en-US" dirty="0"/>
              <a:t>Once we have found </a:t>
            </a:r>
            <a:r>
              <a:rPr lang="en-US" b="1" dirty="0"/>
              <a:t>d</a:t>
            </a:r>
            <a:r>
              <a:rPr lang="en-US" i="1" dirty="0"/>
              <a:t>,</a:t>
            </a:r>
            <a:r>
              <a:rPr lang="en-US" dirty="0"/>
              <a:t> we can then obtain interest rates, yield curves, and price any other bond that may enter the market in the T-year time frame.</a:t>
            </a:r>
            <a:r>
              <a:rPr lang="en-US" i="1" dirty="0"/>
              <a:t> </a:t>
            </a:r>
            <a:r>
              <a:rPr lang="en-US" dirty="0"/>
              <a:t>In order to obtain a unique solution for </a:t>
            </a:r>
            <a:r>
              <a:rPr lang="en-US" b="1" dirty="0"/>
              <a:t>d</a:t>
            </a:r>
            <a:r>
              <a:rPr lang="en-US" dirty="0"/>
              <a:t>, we need to have each row vector of the cash flow matrix be independent of one another. This is required because the inverse </a:t>
            </a:r>
            <a:r>
              <a:rPr lang="en-US" b="1" dirty="0"/>
              <a:t>CF</a:t>
            </a:r>
            <a:r>
              <a:rPr lang="en-US" baseline="30000" dirty="0"/>
              <a:t>-1</a:t>
            </a:r>
            <a:r>
              <a:rPr lang="en-US" dirty="0"/>
              <a:t> of the matrix </a:t>
            </a:r>
            <a:r>
              <a:rPr lang="en-US" b="1" dirty="0"/>
              <a:t>CF</a:t>
            </a:r>
            <a:r>
              <a:rPr lang="en-US" dirty="0"/>
              <a:t> exists if and only if its row vectors are linearly independent. In that case, the solution for the vector of discount functions is given by:</a:t>
            </a:r>
          </a:p>
          <a:p>
            <a:pPr marL="0" indent="0">
              <a:buNone/>
            </a:pPr>
            <a:r>
              <a:rPr lang="en-US" dirty="0"/>
              <a:t>                  	                            </a:t>
            </a:r>
            <a:r>
              <a:rPr lang="en-US" dirty="0" smtClean="0"/>
              <a:t> </a:t>
            </a:r>
            <a:r>
              <a:rPr lang="en-US" b="1" dirty="0"/>
              <a:t>d</a:t>
            </a:r>
            <a:r>
              <a:rPr lang="en-US" dirty="0"/>
              <a:t> = </a:t>
            </a:r>
            <a:r>
              <a:rPr lang="en-US" b="1" dirty="0"/>
              <a:t>CF</a:t>
            </a:r>
            <a:r>
              <a:rPr lang="en-US" baseline="30000" dirty="0"/>
              <a:t>-1 </a:t>
            </a:r>
            <a:r>
              <a:rPr lang="en-US" dirty="0"/>
              <a:t>× </a:t>
            </a:r>
            <a:r>
              <a:rPr lang="en-US" b="1" dirty="0" smtClean="0"/>
              <a:t>b</a:t>
            </a:r>
            <a:r>
              <a:rPr lang="en-US" b="1" baseline="-25000" dirty="0" smtClean="0"/>
              <a:t>0</a:t>
            </a:r>
            <a:r>
              <a:rPr lang="en-US" dirty="0" smtClean="0"/>
              <a:t> </a:t>
            </a:r>
            <a:endParaRPr lang="en-US" dirty="0"/>
          </a:p>
          <a:p>
            <a:pPr marL="0" indent="0">
              <a:buNone/>
            </a:pPr>
            <a:r>
              <a:rPr lang="en-US" dirty="0"/>
              <a:t> </a:t>
            </a:r>
          </a:p>
        </p:txBody>
      </p:sp>
    </p:spTree>
    <p:extLst>
      <p:ext uri="{BB962C8B-B14F-4D97-AF65-F5344CB8AC3E}">
        <p14:creationId xmlns:p14="http://schemas.microsoft.com/office/powerpoint/2010/main" xmlns="" val="35764932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1531</Words>
  <Application>Microsoft Office PowerPoint</Application>
  <PresentationFormat>Custom</PresentationFormat>
  <Paragraphs>117</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Civic</vt:lpstr>
      <vt:lpstr>Chapter 3     Discrete Time and State Models</vt:lpstr>
      <vt:lpstr>Discount Functions</vt:lpstr>
      <vt:lpstr>Discount Functions Illustration</vt:lpstr>
      <vt:lpstr>Discount Functions Illustration (Continued)</vt:lpstr>
      <vt:lpstr>The Term Structure Of Interest Rates</vt:lpstr>
      <vt:lpstr>The Term Structure Of Interest Rates Illustration</vt:lpstr>
      <vt:lpstr>Term Structure Estimation Based Upon A System Of Bond Prices </vt:lpstr>
      <vt:lpstr>Term Structure Estimation Based Upon A System Of Bond Prices (continued)</vt:lpstr>
      <vt:lpstr>Term Structure Estimation Based Upon A System Of Bond Prices (continued)</vt:lpstr>
      <vt:lpstr>Term Structure Estimation Based Upon A System Of Bond Prices (continued)</vt:lpstr>
      <vt:lpstr>Illustration</vt:lpstr>
      <vt:lpstr>Illustration (Continued)</vt:lpstr>
      <vt:lpstr>Arbitrage</vt:lpstr>
      <vt:lpstr>No-Arbitrage Bond Markets</vt:lpstr>
      <vt:lpstr>No-Arbitrage Bond Markets (Continued)</vt:lpstr>
      <vt:lpstr>No-Arbitrage Bond Markets (Continued)</vt:lpstr>
      <vt:lpstr>Pricing Bonds In The Arbitrage-Free Market</vt:lpstr>
      <vt:lpstr>Pricing Bonds In terms Already Priced Bonds</vt:lpstr>
      <vt:lpstr>Pricing Bonds In terms Already Priced Bonds (Continued)</vt:lpstr>
      <vt:lpstr>Pricing Bonds In terms Already Priced Bonds (Continued)</vt:lpstr>
      <vt:lpstr>Illustration Of Pricing Bonds In terms Already Priced Bonds </vt:lpstr>
      <vt:lpstr>Illustration Of Pricing Bonds In terms Already Priced Bonds (Continued)</vt:lpstr>
      <vt:lpstr>Pure Securities</vt:lpstr>
      <vt:lpstr>Pure Securities (Continued)</vt:lpstr>
      <vt:lpstr>Pure Securities (Continued)</vt:lpstr>
      <vt:lpstr>Pure Securities (Continued)</vt:lpstr>
      <vt:lpstr>Illustration Of A Market Described In Terms Of Pure Securities</vt:lpstr>
      <vt:lpstr>Illustration Of A Market Described In Terms Of Pure Securities (Continued)</vt:lpstr>
      <vt:lpstr>Pricing Pure Securities</vt:lpstr>
      <vt:lpstr>Pricing Pure Securities (Continued)</vt:lpstr>
      <vt:lpstr>Pricing Pure Securities (Continued)</vt:lpstr>
      <vt:lpstr>Pricing Pure Securities (Continued)</vt:lpstr>
      <vt:lpstr>Synthetic Probabilities</vt:lpstr>
      <vt:lpstr>Synthetic Probabilities (Continued)</vt:lpstr>
      <vt:lpstr>Synthetic Probabilities (Continued)</vt:lpstr>
      <vt:lpstr>Synthetic Probabilities (Continued)</vt:lpstr>
      <vt:lpstr>Synthetic Probabilities (Continued)</vt:lpstr>
      <vt:lpstr>Synthetic Probabilities (Continued)</vt:lpstr>
      <vt:lpstr>Complete Markets And No Arbitrage Pricing</vt:lpstr>
      <vt:lpstr>Complete Markets And No Arbitrage Pricing (Continued)</vt:lpstr>
      <vt:lpstr>Complete Markets And No Arbitrage Pricing (Continued)</vt:lpstr>
      <vt:lpstr>Derivative Securities And Options</vt:lpstr>
      <vt:lpstr>Illustration Of pricing A Call In A One Time Period Binomial Setting</vt:lpstr>
      <vt:lpstr>Illustration Of pricing A Call In A One Time Period Binomial Setting (Continued)</vt:lpstr>
      <vt:lpstr>Illustration Of pricing A Call In A One Time Period Binomial Setting (Continued)</vt:lpstr>
      <vt:lpstr>Illustration Of pricing A Call In A One Time Period Binomial Setting (Continued)</vt:lpstr>
      <vt:lpstr>Put-Call Parity</vt:lpstr>
      <vt:lpstr>Put-Call Parity (Continued)</vt:lpstr>
      <vt:lpstr>Put-Call Parity (Continued)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Discrete Time and State Models</dc:title>
  <dc:creator>Eric Yan</dc:creator>
  <cp:lastModifiedBy>John</cp:lastModifiedBy>
  <cp:revision>21</cp:revision>
  <dcterms:created xsi:type="dcterms:W3CDTF">2015-04-17T14:16:53Z</dcterms:created>
  <dcterms:modified xsi:type="dcterms:W3CDTF">2015-07-09T12:15:19Z</dcterms:modified>
</cp:coreProperties>
</file>