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4"/>
  </p:handoutMasterIdLst>
  <p:sldIdLst>
    <p:sldId id="259" r:id="rId2"/>
    <p:sldId id="260" r:id="rId3"/>
    <p:sldId id="261" r:id="rId4"/>
    <p:sldId id="262" r:id="rId5"/>
    <p:sldId id="263" r:id="rId6"/>
    <p:sldId id="264" r:id="rId7"/>
    <p:sldId id="265" r:id="rId8"/>
    <p:sldId id="266" r:id="rId9"/>
    <p:sldId id="267" r:id="rId10"/>
    <p:sldId id="268" r:id="rId11"/>
    <p:sldId id="272" r:id="rId12"/>
    <p:sldId id="269" r:id="rId13"/>
    <p:sldId id="320" r:id="rId14"/>
    <p:sldId id="273" r:id="rId15"/>
    <p:sldId id="274" r:id="rId16"/>
    <p:sldId id="270" r:id="rId17"/>
    <p:sldId id="271" r:id="rId18"/>
    <p:sldId id="275" r:id="rId19"/>
    <p:sldId id="277" r:id="rId20"/>
    <p:sldId id="276" r:id="rId21"/>
    <p:sldId id="278" r:id="rId22"/>
    <p:sldId id="279" r:id="rId23"/>
    <p:sldId id="280" r:id="rId24"/>
    <p:sldId id="281" r:id="rId25"/>
    <p:sldId id="282" r:id="rId26"/>
    <p:sldId id="318" r:id="rId27"/>
    <p:sldId id="283" r:id="rId28"/>
    <p:sldId id="284" r:id="rId29"/>
    <p:sldId id="285" r:id="rId30"/>
    <p:sldId id="286" r:id="rId31"/>
    <p:sldId id="287" r:id="rId32"/>
    <p:sldId id="289"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2" r:id="rId54"/>
    <p:sldId id="319" r:id="rId55"/>
    <p:sldId id="309" r:id="rId56"/>
    <p:sldId id="310" r:id="rId57"/>
    <p:sldId id="311" r:id="rId58"/>
    <p:sldId id="313" r:id="rId59"/>
    <p:sldId id="314" r:id="rId60"/>
    <p:sldId id="315" r:id="rId61"/>
    <p:sldId id="316" r:id="rId62"/>
    <p:sldId id="317" r:id="rId63"/>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C:\WP51\F12\Modeling\Vasice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888797818115408"/>
          <c:y val="3.7511665208515614E-2"/>
          <c:w val="0.73831739096759652"/>
          <c:h val="0.83724919801691455"/>
        </c:manualLayout>
      </c:layout>
      <c:scatterChart>
        <c:scatterStyle val="smoothMarker"/>
        <c:ser>
          <c:idx val="0"/>
          <c:order val="0"/>
          <c:tx>
            <c:v>r(0,T)</c:v>
          </c:tx>
          <c:spPr>
            <a:ln w="15875">
              <a:solidFill>
                <a:schemeClr val="tx1"/>
              </a:solidFill>
            </a:ln>
          </c:spPr>
          <c:marker>
            <c:symbol val="none"/>
          </c:marker>
          <c:xVal>
            <c:numRef>
              <c:f>'Vasicek Model'!$G$27:$G$46</c:f>
              <c:numCache>
                <c:formatCode>General</c:formatCode>
                <c:ptCount val="20"/>
                <c:pt idx="0">
                  <c:v>8.3333333333333412E-2</c:v>
                </c:pt>
                <c:pt idx="1">
                  <c:v>0.25</c:v>
                </c:pt>
                <c:pt idx="2">
                  <c:v>0.5</c:v>
                </c:pt>
                <c:pt idx="3">
                  <c:v>0.75000000000000566</c:v>
                </c:pt>
                <c:pt idx="4">
                  <c:v>1</c:v>
                </c:pt>
                <c:pt idx="5">
                  <c:v>2</c:v>
                </c:pt>
                <c:pt idx="6">
                  <c:v>3</c:v>
                </c:pt>
                <c:pt idx="7">
                  <c:v>4</c:v>
                </c:pt>
                <c:pt idx="8">
                  <c:v>5</c:v>
                </c:pt>
                <c:pt idx="9">
                  <c:v>6</c:v>
                </c:pt>
                <c:pt idx="10">
                  <c:v>7</c:v>
                </c:pt>
                <c:pt idx="11">
                  <c:v>8</c:v>
                </c:pt>
                <c:pt idx="12">
                  <c:v>9</c:v>
                </c:pt>
                <c:pt idx="13">
                  <c:v>10</c:v>
                </c:pt>
                <c:pt idx="14">
                  <c:v>11</c:v>
                </c:pt>
                <c:pt idx="15">
                  <c:v>12</c:v>
                </c:pt>
                <c:pt idx="16">
                  <c:v>14</c:v>
                </c:pt>
                <c:pt idx="17">
                  <c:v>16</c:v>
                </c:pt>
                <c:pt idx="18">
                  <c:v>20</c:v>
                </c:pt>
                <c:pt idx="19">
                  <c:v>25</c:v>
                </c:pt>
              </c:numCache>
            </c:numRef>
          </c:xVal>
          <c:yVal>
            <c:numRef>
              <c:f>'Vasicek Model'!$H$27:$H$46</c:f>
              <c:numCache>
                <c:formatCode>0.000%</c:formatCode>
                <c:ptCount val="20"/>
                <c:pt idx="0">
                  <c:v>1.5513225492932473E-2</c:v>
                </c:pt>
                <c:pt idx="1">
                  <c:v>1.6495582669664603E-2</c:v>
                </c:pt>
                <c:pt idx="2">
                  <c:v>1.7866202351023569E-2</c:v>
                </c:pt>
                <c:pt idx="3">
                  <c:v>1.9124041986147165E-2</c:v>
                </c:pt>
                <c:pt idx="4">
                  <c:v>2.0279938427488892E-2</c:v>
                </c:pt>
                <c:pt idx="5">
                  <c:v>2.4062513036706382E-2</c:v>
                </c:pt>
                <c:pt idx="6">
                  <c:v>2.6827440383213969E-2</c:v>
                </c:pt>
                <c:pt idx="7">
                  <c:v>2.8887085941646115E-2</c:v>
                </c:pt>
                <c:pt idx="8">
                  <c:v>3.0449393658639929E-2</c:v>
                </c:pt>
                <c:pt idx="9">
                  <c:v>3.1655336300226503E-2</c:v>
                </c:pt>
                <c:pt idx="10">
                  <c:v>3.2601995292820082E-2</c:v>
                </c:pt>
                <c:pt idx="11">
                  <c:v>3.3357180033761862E-2</c:v>
                </c:pt>
                <c:pt idx="12">
                  <c:v>3.396888886287034E-2</c:v>
                </c:pt>
                <c:pt idx="13">
                  <c:v>3.4471537223950549E-2</c:v>
                </c:pt>
                <c:pt idx="14">
                  <c:v>3.4890115842243823E-2</c:v>
                </c:pt>
                <c:pt idx="15">
                  <c:v>3.5243000876436649E-2</c:v>
                </c:pt>
                <c:pt idx="16">
                  <c:v>3.5803048338658022E-2</c:v>
                </c:pt>
                <c:pt idx="17">
                  <c:v>3.622598123381341E-2</c:v>
                </c:pt>
                <c:pt idx="18">
                  <c:v>3.6820106235918082E-2</c:v>
                </c:pt>
                <c:pt idx="19">
                  <c:v>3.7296006976295239E-2</c:v>
                </c:pt>
              </c:numCache>
            </c:numRef>
          </c:yVal>
          <c:smooth val="1"/>
        </c:ser>
        <c:dLbls/>
        <c:axId val="91511424"/>
        <c:axId val="92197632"/>
      </c:scatterChart>
      <c:valAx>
        <c:axId val="91511424"/>
        <c:scaling>
          <c:orientation val="minMax"/>
        </c:scaling>
        <c:axPos val="b"/>
        <c:numFmt formatCode="General" sourceLinked="1"/>
        <c:tickLblPos val="nextTo"/>
        <c:crossAx val="92197632"/>
        <c:crosses val="autoZero"/>
        <c:crossBetween val="midCat"/>
      </c:valAx>
      <c:valAx>
        <c:axId val="92197632"/>
        <c:scaling>
          <c:orientation val="minMax"/>
        </c:scaling>
        <c:axPos val="l"/>
        <c:majorGridlines>
          <c:spPr>
            <a:ln w="0">
              <a:solidFill>
                <a:schemeClr val="bg1">
                  <a:lumMod val="95000"/>
                </a:schemeClr>
              </a:solidFill>
              <a:prstDash val="dash"/>
            </a:ln>
          </c:spPr>
        </c:majorGridlines>
        <c:numFmt formatCode="0.0%" sourceLinked="0"/>
        <c:tickLblPos val="nextTo"/>
        <c:crossAx val="91511424"/>
        <c:crosses val="autoZero"/>
        <c:crossBetween val="midCat"/>
      </c:valAx>
    </c:plotArea>
    <c:plotVisOnly val="1"/>
    <c:dispBlanksAs val="gap"/>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D739EBEA-24AA-42EB-9B22-32556D942BDB}" type="datetimeFigureOut">
              <a:rPr lang="en-US" smtClean="0"/>
              <a:pPr/>
              <a:t>8/5/2015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3349F851-ABC6-4253-B22F-2724C3943FE8}" type="slidenum">
              <a:rPr lang="en-US" smtClean="0"/>
              <a:pPr/>
              <a:t>‹#›</a:t>
            </a:fld>
            <a:endParaRPr lang="en-US"/>
          </a:p>
        </p:txBody>
      </p:sp>
    </p:spTree>
    <p:extLst>
      <p:ext uri="{BB962C8B-B14F-4D97-AF65-F5344CB8AC3E}">
        <p14:creationId xmlns:p14="http://schemas.microsoft.com/office/powerpoint/2010/main" xmlns="" val="2700823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8/5/2015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27598587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31900836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 val="8364889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3693662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11442761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58470019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8/5/2015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xmlns="" val="9176501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347008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xmlns="" val="324864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xmlns="" val="25277373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xmlns="" val="170118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8/5/2015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xmlns="" val="937776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592394"/>
            <a:ext cx="7772400" cy="1470025"/>
          </a:xfrm>
        </p:spPr>
        <p:txBody>
          <a:bodyPr>
            <a:normAutofit/>
          </a:bodyPr>
          <a:lstStyle/>
          <a:p>
            <a:r>
              <a:rPr lang="en-US" b="1" dirty="0">
                <a:solidFill>
                  <a:schemeClr val="accent3"/>
                </a:solidFill>
              </a:rPr>
              <a:t>Chapter </a:t>
            </a:r>
            <a:r>
              <a:rPr lang="en-US" b="1" dirty="0" smtClean="0">
                <a:solidFill>
                  <a:schemeClr val="accent3"/>
                </a:solidFill>
              </a:rPr>
              <a:t>4  Continuous </a:t>
            </a:r>
            <a:r>
              <a:rPr lang="en-US" b="1" dirty="0">
                <a:solidFill>
                  <a:schemeClr val="accent3"/>
                </a:solidFill>
              </a:rPr>
              <a:t>Time and State Models</a:t>
            </a:r>
            <a:endParaRPr lang="en-US" dirty="0">
              <a:solidFill>
                <a:schemeClr val="accent3"/>
              </a:solidFill>
            </a:endParaRPr>
          </a:p>
        </p:txBody>
      </p:sp>
    </p:spTree>
    <p:extLst>
      <p:ext uri="{BB962C8B-B14F-4D97-AF65-F5344CB8AC3E}">
        <p14:creationId xmlns:p14="http://schemas.microsoft.com/office/powerpoint/2010/main" xmlns="" val="150805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Carry Costs </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A</a:t>
                </a:r>
                <a:r>
                  <a:rPr lang="en-US" dirty="0" smtClean="0"/>
                  <a:t>n </a:t>
                </a:r>
                <a:r>
                  <a:rPr lang="en-US" dirty="0"/>
                  <a:t>asset on which storage or transportation costs are incurred, for example a commodity such as natural gas, leads to a negative cash flow from the asset. The forward price </a:t>
                </a:r>
                <a:r>
                  <a:rPr lang="en-US" i="1" dirty="0"/>
                  <a:t>F</a:t>
                </a:r>
                <a:r>
                  <a:rPr lang="en-US" baseline="-25000" dirty="0"/>
                  <a:t>T</a:t>
                </a:r>
                <a:r>
                  <a:rPr lang="en-US" dirty="0"/>
                  <a:t> of an asset with carry cost </a:t>
                </a:r>
                <a:r>
                  <a:rPr lang="en-US" i="1" dirty="0"/>
                  <a:t>κ</a:t>
                </a:r>
                <a:r>
                  <a:rPr lang="en-US" dirty="0"/>
                  <a:t> (expressed as a proportion </a:t>
                </a:r>
                <a:r>
                  <a:rPr lang="en-US" i="1" dirty="0"/>
                  <a:t>κ</a:t>
                </a:r>
                <a:r>
                  <a:rPr lang="en-US" dirty="0"/>
                  <a:t> of asset value) is calculated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𝜅</m:t>
                          </m:r>
                          <m:r>
                            <a:rPr lang="en-US" i="1">
                              <a:latin typeface="Cambria Math" panose="02040503050406030204" pitchFamily="18" charset="0"/>
                            </a:rPr>
                            <m:t>)</m:t>
                          </m:r>
                          <m:r>
                            <a:rPr lang="en-US" i="1">
                              <a:latin typeface="Cambria Math" panose="02040503050406030204" pitchFamily="18" charset="0"/>
                            </a:rPr>
                            <m:t>𝑇</m:t>
                          </m:r>
                        </m:sup>
                      </m:sSup>
                    </m:oMath>
                  </m:oMathPara>
                </a14:m>
                <a:endParaRPr lang="en-US" dirty="0"/>
              </a:p>
              <a:p>
                <a:pPr marL="0" indent="0">
                  <a:buNone/>
                </a:pPr>
                <a:r>
                  <a:rPr lang="en-US" dirty="0"/>
                  <a:t> </a:t>
                </a:r>
              </a:p>
              <a:p>
                <a:pPr marL="0" indent="0">
                  <a:buNone/>
                </a:pPr>
                <a:endParaRPr lang="en-US" sz="2000" dirty="0" smtClean="0"/>
              </a:p>
              <a:p>
                <a:pPr marL="0" indent="0">
                  <a:buNone/>
                </a:pPr>
                <a:endParaRPr lang="en-US" sz="2000" dirty="0"/>
              </a:p>
              <a:p>
                <a:pPr marL="0" indent="0">
                  <a:buNone/>
                </a:pPr>
                <a:r>
                  <a:rPr lang="en-US" sz="2000" dirty="0" smtClean="0"/>
                  <a:t>Note </a:t>
                </a:r>
                <a:r>
                  <a:rPr lang="en-US" sz="2000" dirty="0"/>
                  <a:t>that this “negative income” involves a simple sign change from our dividend illustration.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93525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smtClean="0"/>
              <a:t>Taylor Polynomial </a:t>
            </a:r>
            <a:r>
              <a:rPr lang="en-US" b="1" smtClean="0"/>
              <a:t>Of The </a:t>
            </a:r>
            <a:r>
              <a:rPr lang="en-US" b="1" dirty="0" smtClean="0"/>
              <a:t>Natural Logarithm Function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solidFill>
                      <a:schemeClr val="tx1"/>
                    </a:solidFill>
                  </a:rPr>
                  <a:t>Taylor polynomial of the function </a:t>
                </a:r>
                <a:r>
                  <a:rPr lang="en-US" i="1" dirty="0">
                    <a:solidFill>
                      <a:schemeClr val="tx1"/>
                    </a:solidFill>
                  </a:rPr>
                  <a:t>f(x) = ln(1+x) </a:t>
                </a:r>
                <a:r>
                  <a:rPr lang="en-US" dirty="0">
                    <a:solidFill>
                      <a:schemeClr val="tx1"/>
                    </a:solidFill>
                  </a:rPr>
                  <a:t>about </a:t>
                </a:r>
                <a:r>
                  <a:rPr lang="en-US" i="1" dirty="0">
                    <a:solidFill>
                      <a:schemeClr val="tx1"/>
                    </a:solidFill>
                  </a:rPr>
                  <a:t>x = 0. </a:t>
                </a:r>
                <a:r>
                  <a:rPr lang="en-US" dirty="0">
                    <a:solidFill>
                      <a:schemeClr val="tx1"/>
                    </a:solidFill>
                  </a:rPr>
                  <a:t>Taking derivatives, we calculate that: </a:t>
                </a:r>
                <a:r>
                  <a:rPr lang="en-US" i="1" dirty="0">
                    <a:solidFill>
                      <a:schemeClr val="tx1"/>
                    </a:solidFill>
                  </a:rPr>
                  <a:t>f’(x) =(1+x)</a:t>
                </a:r>
                <a:r>
                  <a:rPr lang="en-US" i="1" baseline="30000" dirty="0">
                    <a:solidFill>
                      <a:schemeClr val="tx1"/>
                    </a:solidFill>
                  </a:rPr>
                  <a:t>-1</a:t>
                </a:r>
                <a:r>
                  <a:rPr lang="en-US" i="1" dirty="0">
                    <a:solidFill>
                      <a:schemeClr val="tx1"/>
                    </a:solidFill>
                  </a:rPr>
                  <a:t>, f"(x) = -(1+x)</a:t>
                </a:r>
                <a:r>
                  <a:rPr lang="en-US" i="1" baseline="30000" dirty="0">
                    <a:solidFill>
                      <a:schemeClr val="tx1"/>
                    </a:solidFill>
                  </a:rPr>
                  <a:t>-2</a:t>
                </a:r>
                <a:r>
                  <a:rPr lang="en-US" dirty="0">
                    <a:solidFill>
                      <a:schemeClr val="tx1"/>
                    </a:solidFill>
                  </a:rPr>
                  <a:t>, and so </a:t>
                </a:r>
                <a:r>
                  <a:rPr lang="en-US" i="1" dirty="0">
                    <a:solidFill>
                      <a:schemeClr val="tx1"/>
                    </a:solidFill>
                  </a:rPr>
                  <a:t>f(0) = 0, f’(0) = 1, f"(0) = -1.</a:t>
                </a:r>
                <a:r>
                  <a:rPr lang="en-US" dirty="0">
                    <a:solidFill>
                      <a:schemeClr val="tx1"/>
                    </a:solidFill>
                  </a:rPr>
                  <a:t> The function </a:t>
                </a:r>
                <a:r>
                  <a:rPr lang="en-US" i="1" dirty="0">
                    <a:solidFill>
                      <a:schemeClr val="tx1"/>
                    </a:solidFill>
                  </a:rPr>
                  <a:t>ln(1+x) </a:t>
                </a:r>
                <a:r>
                  <a:rPr lang="en-US" dirty="0">
                    <a:solidFill>
                      <a:schemeClr val="tx1"/>
                    </a:solidFill>
                  </a:rPr>
                  <a:t>can be estimated by its second-order Taylor polynomial about 0:</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0+</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e>
                      </m:d>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−0</m:t>
                          </m:r>
                        </m:e>
                      </m:d>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e>
                      </m:d>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−0</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oMath>
                  </m:oMathPara>
                </a14:m>
                <a:endParaRPr lang="en-US" dirty="0" smtClean="0">
                  <a:solidFill>
                    <a:srgbClr val="FF0000"/>
                  </a:solidFill>
                </a:endParaRPr>
              </a:p>
              <a:p>
                <a:pPr marL="0" indent="0">
                  <a:buNone/>
                </a:pPr>
                <a:r>
                  <a:rPr lang="en-US" dirty="0" smtClean="0"/>
                  <a:t>This result will be useful in the next section.</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419612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Pricing </a:t>
            </a:r>
            <a:r>
              <a:rPr lang="en-US" b="1" dirty="0" smtClean="0"/>
              <a:t>A Zero </a:t>
            </a:r>
            <a:r>
              <a:rPr lang="en-US" b="1" dirty="0"/>
              <a:t>Coupon Bond </a:t>
            </a:r>
            <a:r>
              <a:rPr lang="en-US" b="1" dirty="0" smtClean="0"/>
              <a:t>With </a:t>
            </a:r>
            <a:r>
              <a:rPr lang="en-US" b="1" dirty="0"/>
              <a:t>Continuous Deterministic Interest Rates</a:t>
            </a:r>
          </a:p>
        </p:txBody>
      </p:sp>
      <p:sp>
        <p:nvSpPr>
          <p:cNvPr id="3" name="Content Placeholder 2"/>
          <p:cNvSpPr>
            <a:spLocks noGrp="1"/>
          </p:cNvSpPr>
          <p:nvPr>
            <p:ph sz="quarter" idx="1"/>
          </p:nvPr>
        </p:nvSpPr>
        <p:spPr>
          <a:xfrm>
            <a:off x="255638" y="1527048"/>
            <a:ext cx="11838039" cy="4785262"/>
          </a:xfrm>
        </p:spPr>
        <p:txBody>
          <a:bodyPr>
            <a:noAutofit/>
          </a:bodyPr>
          <a:lstStyle/>
          <a:p>
            <a:pPr marL="0" indent="0">
              <a:buNone/>
            </a:pPr>
            <a:r>
              <a:rPr lang="en-US" dirty="0" smtClean="0">
                <a:solidFill>
                  <a:schemeClr val="tx1"/>
                </a:solidFill>
              </a:rPr>
              <a:t>Let </a:t>
            </a:r>
            <a:r>
              <a:rPr lang="en-US" i="1" dirty="0">
                <a:solidFill>
                  <a:schemeClr val="tx1"/>
                </a:solidFill>
              </a:rPr>
              <a:t>F </a:t>
            </a:r>
            <a:r>
              <a:rPr lang="en-US" dirty="0">
                <a:solidFill>
                  <a:schemeClr val="tx1"/>
                </a:solidFill>
              </a:rPr>
              <a:t>denote the face value of the bond,</a:t>
            </a:r>
            <a:r>
              <a:rPr lang="en-US" i="1" dirty="0">
                <a:solidFill>
                  <a:schemeClr val="tx1"/>
                </a:solidFill>
              </a:rPr>
              <a:t> </a:t>
            </a:r>
            <a:r>
              <a:rPr lang="en-US" dirty="0">
                <a:solidFill>
                  <a:schemeClr val="tx1"/>
                </a:solidFill>
              </a:rPr>
              <a:t>and assume that it is purchased at time </a:t>
            </a:r>
            <a:r>
              <a:rPr lang="en-US" i="1" dirty="0">
                <a:solidFill>
                  <a:schemeClr val="tx1"/>
                </a:solidFill>
              </a:rPr>
              <a:t>0 </a:t>
            </a:r>
            <a:r>
              <a:rPr lang="en-US" dirty="0">
                <a:solidFill>
                  <a:schemeClr val="tx1"/>
                </a:solidFill>
              </a:rPr>
              <a:t>and matures at time </a:t>
            </a:r>
            <a:r>
              <a:rPr lang="en-US" i="1" dirty="0">
                <a:solidFill>
                  <a:schemeClr val="tx1"/>
                </a:solidFill>
              </a:rPr>
              <a:t>T.</a:t>
            </a:r>
            <a:r>
              <a:rPr lang="en-US" dirty="0">
                <a:solidFill>
                  <a:schemeClr val="tx1"/>
                </a:solidFill>
              </a:rPr>
              <a:t> </a:t>
            </a:r>
            <a:r>
              <a:rPr lang="en-US" dirty="0" smtClean="0">
                <a:solidFill>
                  <a:schemeClr val="tx1"/>
                </a:solidFill>
              </a:rPr>
              <a:t>  Let ∆</a:t>
            </a:r>
            <a:r>
              <a:rPr lang="en-US" i="1" dirty="0">
                <a:solidFill>
                  <a:schemeClr val="tx1"/>
                </a:solidFill>
              </a:rPr>
              <a:t>t = (T– 0)/n = T/n.</a:t>
            </a:r>
            <a:r>
              <a:rPr lang="en-US" dirty="0">
                <a:solidFill>
                  <a:schemeClr val="tx1"/>
                </a:solidFill>
              </a:rPr>
              <a:t> The </a:t>
            </a:r>
            <a:r>
              <a:rPr lang="en-US" i="1" dirty="0">
                <a:solidFill>
                  <a:schemeClr val="tx1"/>
                </a:solidFill>
              </a:rPr>
              <a:t>n </a:t>
            </a:r>
            <a:r>
              <a:rPr lang="en-US" dirty="0">
                <a:solidFill>
                  <a:schemeClr val="tx1"/>
                </a:solidFill>
              </a:rPr>
              <a:t>time intervals are [</a:t>
            </a:r>
            <a:r>
              <a:rPr lang="en-US" i="1" dirty="0">
                <a:solidFill>
                  <a:schemeClr val="tx1"/>
                </a:solidFill>
              </a:rPr>
              <a:t>t</a:t>
            </a:r>
            <a:r>
              <a:rPr lang="en-US" i="1" baseline="-25000" dirty="0">
                <a:solidFill>
                  <a:schemeClr val="tx1"/>
                </a:solidFill>
              </a:rPr>
              <a:t>i-1</a:t>
            </a:r>
            <a:r>
              <a:rPr lang="en-US" i="1" dirty="0">
                <a:solidFill>
                  <a:schemeClr val="tx1"/>
                </a:solidFill>
              </a:rPr>
              <a:t>,t</a:t>
            </a:r>
            <a:r>
              <a:rPr lang="en-US" i="1" baseline="-25000" dirty="0">
                <a:solidFill>
                  <a:schemeClr val="tx1"/>
                </a:solidFill>
              </a:rPr>
              <a:t>i</a:t>
            </a:r>
            <a:r>
              <a:rPr lang="en-US" dirty="0">
                <a:solidFill>
                  <a:schemeClr val="tx1"/>
                </a:solidFill>
              </a:rPr>
              <a:t>] for </a:t>
            </a:r>
            <a:r>
              <a:rPr lang="en-US" i="1" dirty="0" err="1">
                <a:solidFill>
                  <a:schemeClr val="tx1"/>
                </a:solidFill>
              </a:rPr>
              <a:t>i</a:t>
            </a:r>
            <a:r>
              <a:rPr lang="en-US" i="1" dirty="0">
                <a:solidFill>
                  <a:schemeClr val="tx1"/>
                </a:solidFill>
              </a:rPr>
              <a:t>=1,2,…,n </a:t>
            </a:r>
            <a:r>
              <a:rPr lang="en-US" dirty="0">
                <a:solidFill>
                  <a:schemeClr val="tx1"/>
                </a:solidFill>
              </a:rPr>
              <a:t>with </a:t>
            </a:r>
            <a:r>
              <a:rPr lang="en-US" i="1" dirty="0">
                <a:solidFill>
                  <a:schemeClr val="tx1"/>
                </a:solidFill>
              </a:rPr>
              <a:t>t</a:t>
            </a:r>
            <a:r>
              <a:rPr lang="en-US" i="1" baseline="-25000" dirty="0">
                <a:solidFill>
                  <a:schemeClr val="tx1"/>
                </a:solidFill>
              </a:rPr>
              <a:t>0</a:t>
            </a:r>
            <a:r>
              <a:rPr lang="en-US" i="1" dirty="0">
                <a:solidFill>
                  <a:schemeClr val="tx1"/>
                </a:solidFill>
              </a:rPr>
              <a:t>=0</a:t>
            </a:r>
            <a:r>
              <a:rPr lang="en-US" dirty="0">
                <a:solidFill>
                  <a:schemeClr val="tx1"/>
                </a:solidFill>
              </a:rPr>
              <a:t> and </a:t>
            </a:r>
            <a:r>
              <a:rPr lang="en-US" i="1" dirty="0" err="1">
                <a:solidFill>
                  <a:schemeClr val="tx1"/>
                </a:solidFill>
              </a:rPr>
              <a:t>t</a:t>
            </a:r>
            <a:r>
              <a:rPr lang="en-US" i="1" baseline="-25000" dirty="0" err="1">
                <a:solidFill>
                  <a:schemeClr val="tx1"/>
                </a:solidFill>
              </a:rPr>
              <a:t>n</a:t>
            </a:r>
            <a:r>
              <a:rPr lang="en-US" i="1" dirty="0">
                <a:solidFill>
                  <a:schemeClr val="tx1"/>
                </a:solidFill>
              </a:rPr>
              <a:t>=T.</a:t>
            </a:r>
            <a:r>
              <a:rPr lang="en-US" dirty="0">
                <a:solidFill>
                  <a:schemeClr val="tx1"/>
                </a:solidFill>
              </a:rPr>
              <a:t> </a:t>
            </a:r>
            <a:endParaRPr lang="en-US" dirty="0" smtClean="0">
              <a:solidFill>
                <a:schemeClr val="tx1"/>
              </a:solidFill>
            </a:endParaRPr>
          </a:p>
          <a:p>
            <a:r>
              <a:rPr lang="en-US" dirty="0" smtClean="0">
                <a:solidFill>
                  <a:schemeClr val="tx1"/>
                </a:solidFill>
              </a:rPr>
              <a:t>Consider </a:t>
            </a:r>
            <a:r>
              <a:rPr lang="en-US" dirty="0">
                <a:solidFill>
                  <a:schemeClr val="tx1"/>
                </a:solidFill>
              </a:rPr>
              <a:t>the last time interval [</a:t>
            </a:r>
            <a:r>
              <a:rPr lang="en-US" i="1" dirty="0">
                <a:solidFill>
                  <a:schemeClr val="tx1"/>
                </a:solidFill>
              </a:rPr>
              <a:t>t</a:t>
            </a:r>
            <a:r>
              <a:rPr lang="en-US" i="1" baseline="-25000" dirty="0">
                <a:solidFill>
                  <a:schemeClr val="tx1"/>
                </a:solidFill>
              </a:rPr>
              <a:t>n-1</a:t>
            </a:r>
            <a:r>
              <a:rPr lang="en-US" i="1" dirty="0">
                <a:solidFill>
                  <a:schemeClr val="tx1"/>
                </a:solidFill>
              </a:rPr>
              <a:t>,t</a:t>
            </a:r>
            <a:r>
              <a:rPr lang="en-US" i="1" baseline="-25000" dirty="0">
                <a:solidFill>
                  <a:schemeClr val="tx1"/>
                </a:solidFill>
              </a:rPr>
              <a:t>n</a:t>
            </a:r>
            <a:r>
              <a:rPr lang="en-US" dirty="0">
                <a:solidFill>
                  <a:schemeClr val="tx1"/>
                </a:solidFill>
              </a:rPr>
              <a:t>]. The interest rate over this time period is </a:t>
            </a:r>
            <a:r>
              <a:rPr lang="en-US" dirty="0" smtClean="0">
                <a:solidFill>
                  <a:schemeClr val="tx1"/>
                </a:solidFill>
              </a:rPr>
              <a:t>   </a:t>
            </a:r>
            <a:r>
              <a:rPr lang="en-US" i="1" dirty="0" smtClean="0">
                <a:solidFill>
                  <a:schemeClr val="tx1"/>
                </a:solidFill>
              </a:rPr>
              <a:t>r(t</a:t>
            </a:r>
            <a:r>
              <a:rPr lang="en-US" i="1" baseline="-25000" dirty="0" smtClean="0">
                <a:solidFill>
                  <a:schemeClr val="tx1"/>
                </a:solidFill>
              </a:rPr>
              <a:t>n-1</a:t>
            </a:r>
            <a:r>
              <a:rPr lang="en-US" i="1" dirty="0">
                <a:solidFill>
                  <a:schemeClr val="tx1"/>
                </a:solidFill>
              </a:rPr>
              <a:t>). </a:t>
            </a:r>
            <a:r>
              <a:rPr lang="en-US" dirty="0">
                <a:solidFill>
                  <a:schemeClr val="tx1"/>
                </a:solidFill>
              </a:rPr>
              <a:t>Since </a:t>
            </a:r>
            <a:r>
              <a:rPr lang="en-US" i="1" dirty="0">
                <a:solidFill>
                  <a:schemeClr val="tx1"/>
                </a:solidFill>
              </a:rPr>
              <a:t>t</a:t>
            </a:r>
            <a:r>
              <a:rPr lang="en-US" i="1" baseline="-25000" dirty="0">
                <a:solidFill>
                  <a:schemeClr val="tx1"/>
                </a:solidFill>
              </a:rPr>
              <a:t>n</a:t>
            </a:r>
            <a:r>
              <a:rPr lang="en-US" i="1" dirty="0">
                <a:solidFill>
                  <a:schemeClr val="tx1"/>
                </a:solidFill>
              </a:rPr>
              <a:t>-t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dirty="0">
                <a:solidFill>
                  <a:schemeClr val="tx1"/>
                </a:solidFill>
              </a:rPr>
              <a:t> then the amount of interest paid on 1 unit of money over the time interval [</a:t>
            </a:r>
            <a:r>
              <a:rPr lang="en-US" i="1" dirty="0">
                <a:solidFill>
                  <a:schemeClr val="tx1"/>
                </a:solidFill>
              </a:rPr>
              <a:t>t</a:t>
            </a:r>
            <a:r>
              <a:rPr lang="en-US" i="1" baseline="-25000" dirty="0">
                <a:solidFill>
                  <a:schemeClr val="tx1"/>
                </a:solidFill>
              </a:rPr>
              <a:t>n-1</a:t>
            </a:r>
            <a:r>
              <a:rPr lang="en-US" i="1" dirty="0">
                <a:solidFill>
                  <a:schemeClr val="tx1"/>
                </a:solidFill>
              </a:rPr>
              <a:t>,t</a:t>
            </a:r>
            <a:r>
              <a:rPr lang="en-US" i="1" baseline="-25000" dirty="0">
                <a:solidFill>
                  <a:schemeClr val="tx1"/>
                </a:solidFill>
              </a:rPr>
              <a:t>n</a:t>
            </a:r>
            <a:r>
              <a:rPr lang="en-US" dirty="0">
                <a:solidFill>
                  <a:schemeClr val="tx1"/>
                </a:solidFill>
              </a:rPr>
              <a:t>] equals </a:t>
            </a:r>
            <a:r>
              <a:rPr lang="en-US" i="1" dirty="0">
                <a:solidFill>
                  <a:schemeClr val="tx1"/>
                </a:solidFill>
              </a:rPr>
              <a:t>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dirty="0">
                <a:solidFill>
                  <a:schemeClr val="tx1"/>
                </a:solidFill>
              </a:rPr>
              <a:t> If we were to regard time </a:t>
            </a:r>
            <a:r>
              <a:rPr lang="en-US" i="1" dirty="0">
                <a:solidFill>
                  <a:schemeClr val="tx1"/>
                </a:solidFill>
              </a:rPr>
              <a:t>t</a:t>
            </a:r>
            <a:r>
              <a:rPr lang="en-US" i="1" baseline="-25000" dirty="0">
                <a:solidFill>
                  <a:schemeClr val="tx1"/>
                </a:solidFill>
              </a:rPr>
              <a:t>n-1</a:t>
            </a:r>
            <a:r>
              <a:rPr lang="en-US" dirty="0">
                <a:solidFill>
                  <a:schemeClr val="tx1"/>
                </a:solidFill>
              </a:rPr>
              <a:t> to be the present time, then the present value of the bond equals </a:t>
            </a:r>
            <a:r>
              <a:rPr lang="en-US" i="1" dirty="0">
                <a:solidFill>
                  <a:schemeClr val="tx1"/>
                </a:solidFill>
              </a:rPr>
              <a:t>F(1+ 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i="1" dirty="0">
                <a:solidFill>
                  <a:schemeClr val="tx1"/>
                </a:solidFill>
              </a:rPr>
              <a:t>.</a:t>
            </a:r>
            <a:r>
              <a:rPr lang="en-US" dirty="0">
                <a:solidFill>
                  <a:schemeClr val="tx1"/>
                </a:solidFill>
              </a:rPr>
              <a:t> </a:t>
            </a:r>
            <a:endParaRPr lang="en-US" dirty="0" smtClean="0">
              <a:solidFill>
                <a:schemeClr val="tx1"/>
              </a:solidFill>
            </a:endParaRPr>
          </a:p>
          <a:p>
            <a:r>
              <a:rPr lang="en-US" dirty="0" smtClean="0">
                <a:solidFill>
                  <a:schemeClr val="tx1"/>
                </a:solidFill>
              </a:rPr>
              <a:t>Next</a:t>
            </a:r>
            <a:r>
              <a:rPr lang="en-US" dirty="0">
                <a:solidFill>
                  <a:schemeClr val="tx1"/>
                </a:solidFill>
              </a:rPr>
              <a:t>, consider the time interval [</a:t>
            </a:r>
            <a:r>
              <a:rPr lang="en-US" i="1" dirty="0">
                <a:solidFill>
                  <a:schemeClr val="tx1"/>
                </a:solidFill>
              </a:rPr>
              <a:t>t</a:t>
            </a:r>
            <a:r>
              <a:rPr lang="en-US" i="1" baseline="-25000" dirty="0">
                <a:solidFill>
                  <a:schemeClr val="tx1"/>
                </a:solidFill>
              </a:rPr>
              <a:t>n-2</a:t>
            </a:r>
            <a:r>
              <a:rPr lang="en-US" i="1" dirty="0">
                <a:solidFill>
                  <a:schemeClr val="tx1"/>
                </a:solidFill>
              </a:rPr>
              <a:t>,t</a:t>
            </a:r>
            <a:r>
              <a:rPr lang="en-US" i="1" baseline="-25000" dirty="0">
                <a:solidFill>
                  <a:schemeClr val="tx1"/>
                </a:solidFill>
              </a:rPr>
              <a:t>n-1</a:t>
            </a:r>
            <a:r>
              <a:rPr lang="en-US" dirty="0">
                <a:solidFill>
                  <a:schemeClr val="tx1"/>
                </a:solidFill>
              </a:rPr>
              <a:t>]. If we regard time </a:t>
            </a:r>
            <a:r>
              <a:rPr lang="en-US" i="1" dirty="0">
                <a:solidFill>
                  <a:schemeClr val="tx1"/>
                </a:solidFill>
              </a:rPr>
              <a:t>t</a:t>
            </a:r>
            <a:r>
              <a:rPr lang="en-US" i="1" baseline="-25000" dirty="0">
                <a:solidFill>
                  <a:schemeClr val="tx1"/>
                </a:solidFill>
              </a:rPr>
              <a:t>n-2</a:t>
            </a:r>
            <a:r>
              <a:rPr lang="en-US" dirty="0">
                <a:solidFill>
                  <a:schemeClr val="tx1"/>
                </a:solidFill>
              </a:rPr>
              <a:t> as the present time, and repeat the same argument, then the present value of the bond at time </a:t>
            </a:r>
            <a:r>
              <a:rPr lang="en-US" i="1" dirty="0">
                <a:solidFill>
                  <a:schemeClr val="tx1"/>
                </a:solidFill>
              </a:rPr>
              <a:t>t</a:t>
            </a:r>
            <a:r>
              <a:rPr lang="en-US" i="1" baseline="-25000" dirty="0">
                <a:solidFill>
                  <a:schemeClr val="tx1"/>
                </a:solidFill>
              </a:rPr>
              <a:t>n-2</a:t>
            </a:r>
            <a:r>
              <a:rPr lang="en-US" dirty="0">
                <a:solidFill>
                  <a:schemeClr val="tx1"/>
                </a:solidFill>
              </a:rPr>
              <a:t> equals </a:t>
            </a:r>
            <a:r>
              <a:rPr lang="en-US" i="1" dirty="0">
                <a:solidFill>
                  <a:schemeClr val="tx1"/>
                </a:solidFill>
              </a:rPr>
              <a:t>F(1+ r(t</a:t>
            </a:r>
            <a:r>
              <a:rPr lang="en-US" i="1" baseline="-25000" dirty="0">
                <a:solidFill>
                  <a:schemeClr val="tx1"/>
                </a:solidFill>
              </a:rPr>
              <a:t>n-2</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i="1" dirty="0">
                <a:solidFill>
                  <a:schemeClr val="tx1"/>
                </a:solidFill>
              </a:rPr>
              <a:t>(1+ r(t</a:t>
            </a:r>
            <a:r>
              <a:rPr lang="en-US" i="1" baseline="-25000" dirty="0">
                <a:solidFill>
                  <a:schemeClr val="tx1"/>
                </a:solidFill>
              </a:rPr>
              <a:t>n-1</a:t>
            </a:r>
            <a:r>
              <a:rPr lang="en-US" i="1" dirty="0">
                <a:solidFill>
                  <a:schemeClr val="tx1"/>
                </a:solidFill>
              </a:rPr>
              <a:t>)</a:t>
            </a:r>
            <a:r>
              <a:rPr lang="en-US" i="1" dirty="0" err="1">
                <a:solidFill>
                  <a:schemeClr val="tx1"/>
                </a:solidFill>
              </a:rPr>
              <a:t>Δt</a:t>
            </a:r>
            <a:r>
              <a:rPr lang="en-US" i="1" dirty="0">
                <a:solidFill>
                  <a:schemeClr val="tx1"/>
                </a:solidFill>
              </a:rPr>
              <a:t>)</a:t>
            </a:r>
            <a:r>
              <a:rPr lang="en-US" i="1" baseline="30000" dirty="0">
                <a:solidFill>
                  <a:schemeClr val="tx1"/>
                </a:solidFill>
              </a:rPr>
              <a:t>-1</a:t>
            </a:r>
            <a:r>
              <a:rPr lang="en-US" dirty="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xmlns="" val="4063515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31607"/>
          </a:xfrm>
        </p:spPr>
        <p:txBody>
          <a:bodyPr>
            <a:normAutofit fontScale="90000"/>
          </a:bodyPr>
          <a:lstStyle/>
          <a:p>
            <a:r>
              <a:rPr lang="en-US" b="1" dirty="0"/>
              <a:t>Pricing A Zero Coupon Bond With Continuous Deterministic Interest Rates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sz="2800" dirty="0"/>
                  <a:t>Continuing the process all the way back to time 0 and choosing </a:t>
                </a:r>
                <a:r>
                  <a:rPr lang="en-US" sz="2800" dirty="0" err="1"/>
                  <a:t>Δ</a:t>
                </a:r>
                <a:r>
                  <a:rPr lang="en-US" sz="2800" i="1" dirty="0" err="1"/>
                  <a:t>t</a:t>
                </a:r>
                <a:r>
                  <a:rPr lang="en-US" sz="2800" dirty="0"/>
                  <a:t> to be very small, then we see that we can approximate the present value of the continuously modeled bond by the equation </a:t>
                </a:r>
                <a:endParaRPr lang="en-US" sz="2800" dirty="0" smtClean="0"/>
              </a:p>
              <a:p>
                <a:endParaRPr lang="en-US" sz="2800"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−1</m:t>
                          </m:r>
                        </m:sup>
                      </m:sSup>
                    </m:oMath>
                  </m:oMathPara>
                </a14:m>
                <a:endParaRPr lang="en-US" dirty="0" smtClean="0"/>
              </a:p>
              <a:p>
                <a:pPr marL="0" indent="0">
                  <a:buNone/>
                </a:pPr>
                <a:endParaRPr lang="en-US" dirty="0">
                  <a:solidFill>
                    <a:srgbClr val="FF0000"/>
                  </a:solidFill>
                </a:endParaRPr>
              </a:p>
              <a:p>
                <a:r>
                  <a:rPr lang="en-US" dirty="0"/>
                  <a:t>Next, take the log of both sides of the equation above: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e>
                      </m:func>
                      <m:r>
                        <a:rPr lang="en-US" i="1">
                          <a:latin typeface="Cambria Math" panose="02040503050406030204" pitchFamily="18" charset="0"/>
                        </a:rPr>
                        <m:t>≈</m:t>
                      </m:r>
                      <m:r>
                        <a:rPr lang="en-US" i="1">
                          <a:latin typeface="Cambria Math" panose="02040503050406030204" pitchFamily="18" charset="0"/>
                        </a:rPr>
                        <m:t>𝑙𝑛𝐹</m:t>
                      </m:r>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𝑡</m:t>
                          </m:r>
                        </m:e>
                      </m:d>
                    </m:oMath>
                  </m:oMathPara>
                </a14:m>
                <a:endParaRPr lang="en-US" dirty="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1467" r="-860"/>
                </a:stretch>
              </a:blipFill>
            </p:spPr>
            <p:txBody>
              <a:bodyPr/>
              <a:lstStyle/>
              <a:p>
                <a:r>
                  <a:rPr lang="en-US">
                    <a:noFill/>
                  </a:rPr>
                  <a:t> </a:t>
                </a:r>
              </a:p>
            </p:txBody>
          </p:sp>
        </mc:Fallback>
      </mc:AlternateContent>
    </p:spTree>
    <p:extLst>
      <p:ext uri="{BB962C8B-B14F-4D97-AF65-F5344CB8AC3E}">
        <p14:creationId xmlns:p14="http://schemas.microsoft.com/office/powerpoint/2010/main" xmlns="" val="414342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06477"/>
            <a:ext cx="11379200" cy="934065"/>
          </a:xfrm>
        </p:spPr>
        <p:txBody>
          <a:bodyPr>
            <a:normAutofit fontScale="90000"/>
          </a:bodyPr>
          <a:lstStyle/>
          <a:p>
            <a:r>
              <a:rPr lang="en-US" b="1" dirty="0"/>
              <a:t>Pricing </a:t>
            </a:r>
            <a:r>
              <a:rPr lang="en-US" b="1" dirty="0" smtClean="0"/>
              <a:t>A </a:t>
            </a:r>
            <a:r>
              <a:rPr lang="en-US" b="1" dirty="0"/>
              <a:t>Zero Coupon Bond </a:t>
            </a:r>
            <a:r>
              <a:rPr lang="en-US" b="1" dirty="0" smtClean="0"/>
              <a:t>With </a:t>
            </a:r>
            <a:r>
              <a:rPr lang="en-US" b="1" dirty="0"/>
              <a:t>Continuous Deterministic Interest </a:t>
            </a:r>
            <a:r>
              <a:rPr lang="en-US" b="1" dirty="0" smtClean="0"/>
              <a:t>Rates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78008"/>
                <a:ext cx="10953922" cy="4748981"/>
              </a:xfrm>
            </p:spPr>
            <p:txBody>
              <a:bodyPr>
                <a:noAutofit/>
              </a:bodyPr>
              <a:lstStyle/>
              <a:p>
                <a:pPr marL="0" indent="0">
                  <a:buNone/>
                </a:pPr>
                <a:r>
                  <a:rPr lang="en-US" dirty="0" smtClean="0">
                    <a:solidFill>
                      <a:schemeClr val="tx1"/>
                    </a:solidFill>
                  </a:rPr>
                  <a:t>This </a:t>
                </a:r>
                <a:r>
                  <a:rPr lang="en-US" dirty="0">
                    <a:solidFill>
                      <a:schemeClr val="tx1"/>
                    </a:solidFill>
                  </a:rPr>
                  <a:t>can be used to approximate the log terms in the estimate for </a:t>
                </a:r>
                <a:r>
                  <a:rPr lang="en-US" i="1" dirty="0">
                    <a:solidFill>
                      <a:schemeClr val="tx1"/>
                    </a:solidFill>
                  </a:rPr>
                  <a:t>lnB</a:t>
                </a:r>
                <a:r>
                  <a:rPr lang="en-US" i="1" baseline="-25000" dirty="0">
                    <a:solidFill>
                      <a:schemeClr val="tx1"/>
                    </a:solidFill>
                  </a:rPr>
                  <a:t>0</a:t>
                </a:r>
                <a:r>
                  <a:rPr lang="en-US" dirty="0">
                    <a:solidFill>
                      <a:schemeClr val="tx1"/>
                    </a:solidFill>
                  </a:rPr>
                  <a:t>:</a:t>
                </a:r>
              </a:p>
              <a:p>
                <a:pPr marL="0" indent="0">
                  <a:buNone/>
                </a:pPr>
                <a:r>
                  <a:rPr lang="en-US" i="1" dirty="0" smtClean="0">
                    <a:solidFill>
                      <a:schemeClr val="tx1"/>
                    </a:solidFill>
                  </a:rPr>
                  <a:t> </a:t>
                </a:r>
                <a:endParaRPr lang="en-US" dirty="0" smtClean="0">
                  <a:solidFill>
                    <a:schemeClr val="tx1"/>
                  </a:solidFill>
                </a:endParaRPr>
              </a:p>
              <a:p>
                <a:pPr marL="0" indent="0">
                  <a:buNone/>
                </a:pPr>
                <a:r>
                  <a:rPr lang="en-US" dirty="0" smtClean="0">
                    <a:solidFill>
                      <a:schemeClr val="tx1"/>
                    </a:solidFill>
                  </a:rPr>
                  <a:t>                               </a:t>
                </a:r>
                <a14:m>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e>
                        </m:d>
                      </m:e>
                      <m:sup>
                        <m:r>
                          <a:rPr lang="en-US" i="1">
                            <a:solidFill>
                              <a:schemeClr val="tx1"/>
                            </a:solidFill>
                            <a:latin typeface="Cambria Math" panose="02040503050406030204" pitchFamily="18" charset="0"/>
                          </a:rPr>
                          <m:t>2</m:t>
                        </m:r>
                      </m:sup>
                    </m:sSup>
                    <m:sSup>
                      <m:sSupPr>
                        <m:ctrlPr>
                          <a:rPr lang="en-US" i="1" smtClean="0">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sup>
                        <m:r>
                          <a:rPr lang="en-US" i="1">
                            <a:solidFill>
                              <a:schemeClr val="tx1"/>
                            </a:solidFill>
                            <a:latin typeface="Cambria Math" panose="02040503050406030204" pitchFamily="18" charset="0"/>
                          </a:rPr>
                          <m:t>2</m:t>
                        </m:r>
                      </m:sup>
                    </m:sSup>
                  </m:oMath>
                </a14:m>
                <a:r>
                  <a:rPr lang="en-US" dirty="0" smtClean="0">
                    <a:solidFill>
                      <a:schemeClr val="tx1"/>
                    </a:solidFill>
                  </a:rPr>
                  <a:t>,</a:t>
                </a:r>
              </a:p>
              <a:p>
                <a:pPr marL="0" indent="0">
                  <a:buNone/>
                </a:pPr>
                <a:r>
                  <a:rPr lang="en-US" dirty="0" smtClean="0">
                    <a:solidFill>
                      <a:schemeClr val="tx1"/>
                    </a:solidFill>
                  </a:rPr>
                  <a:t>where we have used the Taylor polynomial result from the previous section.</a:t>
                </a:r>
                <a:endParaRPr lang="en-US" dirty="0">
                  <a:solidFill>
                    <a:schemeClr val="tx1"/>
                  </a:solidFill>
                </a:endParaRPr>
              </a:p>
              <a:p>
                <a:pPr marL="0" indent="0">
                  <a:buNone/>
                </a:pPr>
                <a:r>
                  <a:rPr lang="en-US" dirty="0">
                    <a:solidFill>
                      <a:schemeClr val="tx1"/>
                    </a:solidFill>
                  </a:rPr>
                  <a:t> </a:t>
                </a:r>
                <a:r>
                  <a:rPr lang="en-US" dirty="0" smtClean="0">
                    <a:solidFill>
                      <a:schemeClr val="tx1"/>
                    </a:solidFill>
                  </a:rPr>
                  <a:t>As </a:t>
                </a:r>
                <a:r>
                  <a:rPr lang="en-US" dirty="0">
                    <a:solidFill>
                      <a:schemeClr val="tx1"/>
                    </a:solidFill>
                  </a:rPr>
                  <a:t>∆</a:t>
                </a:r>
                <a:r>
                  <a:rPr lang="en-US" i="1" dirty="0">
                    <a:solidFill>
                      <a:schemeClr val="tx1"/>
                    </a:solidFill>
                  </a:rPr>
                  <a:t>t </a:t>
                </a:r>
                <a:r>
                  <a:rPr lang="en-US" dirty="0">
                    <a:solidFill>
                      <a:schemeClr val="tx1"/>
                    </a:solidFill>
                    <a:sym typeface="Symbol" panose="05050102010706020507" pitchFamily="18" charset="2"/>
                  </a:rPr>
                  <a:t></a:t>
                </a:r>
                <a:r>
                  <a:rPr lang="en-US" dirty="0">
                    <a:solidFill>
                      <a:schemeClr val="tx1"/>
                    </a:solidFill>
                  </a:rPr>
                  <a:t> 0, the term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e>
                        </m:d>
                      </m:e>
                      <m:sup>
                        <m:r>
                          <a:rPr lang="en-US" i="1">
                            <a:solidFill>
                              <a:schemeClr val="tx1"/>
                            </a:solidFill>
                            <a:latin typeface="Cambria Math" panose="02040503050406030204" pitchFamily="18" charset="0"/>
                          </a:rPr>
                          <m:t>2</m:t>
                        </m:r>
                      </m:sup>
                    </m:sSup>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sup>
                        <m:r>
                          <a:rPr lang="en-US" i="1">
                            <a:solidFill>
                              <a:schemeClr val="tx1"/>
                            </a:solidFill>
                            <a:latin typeface="Cambria Math" panose="02040503050406030204" pitchFamily="18" charset="0"/>
                          </a:rPr>
                          <m:t>2</m:t>
                        </m:r>
                      </m:sup>
                    </m:sSup>
                  </m:oMath>
                </a14:m>
                <a:r>
                  <a:rPr lang="en-US" dirty="0">
                    <a:solidFill>
                      <a:schemeClr val="tx1"/>
                    </a:solidFill>
                  </a:rPr>
                  <a:t> becomes negligible, resulting in the approximation:</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fName>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d>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oMath>
                  </m:oMathPara>
                </a14:m>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78008"/>
                <a:ext cx="10953922" cy="4748981"/>
              </a:xfrm>
              <a:blipFill rotWithShape="0">
                <a:blip r:embed="rId2" cstate="print"/>
                <a:stretch>
                  <a:fillRect l="-1057" t="-1284"/>
                </a:stretch>
              </a:blipFill>
            </p:spPr>
            <p:txBody>
              <a:bodyPr/>
              <a:lstStyle/>
              <a:p>
                <a:r>
                  <a:rPr lang="en-US">
                    <a:noFill/>
                  </a:rPr>
                  <a:t> </a:t>
                </a:r>
              </a:p>
            </p:txBody>
          </p:sp>
        </mc:Fallback>
      </mc:AlternateContent>
    </p:spTree>
    <p:extLst>
      <p:ext uri="{BB962C8B-B14F-4D97-AF65-F5344CB8AC3E}">
        <p14:creationId xmlns:p14="http://schemas.microsoft.com/office/powerpoint/2010/main" xmlns="" val="1114818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31606"/>
          </a:xfrm>
        </p:spPr>
        <p:txBody>
          <a:bodyPr>
            <a:normAutofit fontScale="90000"/>
          </a:bodyPr>
          <a:lstStyle/>
          <a:p>
            <a:r>
              <a:rPr lang="en-US" b="1" dirty="0"/>
              <a:t>Pricing </a:t>
            </a:r>
            <a:r>
              <a:rPr lang="en-US" b="1" dirty="0" smtClean="0"/>
              <a:t>A </a:t>
            </a:r>
            <a:r>
              <a:rPr lang="en-US" b="1" dirty="0"/>
              <a:t>Zero Coupon Bond </a:t>
            </a:r>
            <a:r>
              <a:rPr lang="en-US" b="1" dirty="0" smtClean="0"/>
              <a:t>With </a:t>
            </a:r>
            <a:r>
              <a:rPr lang="en-US" b="1" dirty="0"/>
              <a:t>Continuous Deterministic Interest Rates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647610"/>
              </a:xfrm>
            </p:spPr>
            <p:txBody>
              <a:bodyPr>
                <a:normAutofit fontScale="92500" lnSpcReduction="10000"/>
              </a:bodyPr>
              <a:lstStyle/>
              <a:p>
                <a:pPr marL="0" indent="0">
                  <a:buNone/>
                </a:pPr>
                <a:r>
                  <a:rPr lang="en-US" dirty="0" smtClean="0">
                    <a:solidFill>
                      <a:schemeClr val="tx1"/>
                    </a:solidFill>
                  </a:rPr>
                  <a:t>Using this approximation in the estimate for </a:t>
                </a:r>
                <a:r>
                  <a:rPr lang="en-US" i="1" dirty="0">
                    <a:solidFill>
                      <a:schemeClr val="tx1"/>
                    </a:solidFill>
                  </a:rPr>
                  <a:t>lnB</a:t>
                </a:r>
                <a:r>
                  <a:rPr lang="en-US" i="1" baseline="-25000" dirty="0">
                    <a:solidFill>
                      <a:schemeClr val="tx1"/>
                    </a:solidFill>
                  </a:rPr>
                  <a:t>0</a:t>
                </a:r>
                <a:r>
                  <a:rPr lang="en-US" dirty="0">
                    <a:solidFill>
                      <a:schemeClr val="tx1"/>
                    </a:solidFill>
                  </a:rPr>
                  <a:t> gives:</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func>
                        <m:funcPr>
                          <m:ctrlPr>
                            <a:rPr lang="en-US" i="1">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fName>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𝑙𝑛𝐹</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0</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𝑙𝑛𝐹</m:t>
                      </m:r>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oMath>
                  </m:oMathPara>
                </a14:m>
                <a:endParaRPr lang="en-US" dirty="0">
                  <a:solidFill>
                    <a:schemeClr val="tx1"/>
                  </a:solidFill>
                </a:endParaRPr>
              </a:p>
              <a:p>
                <a:pPr marL="0" indent="0">
                  <a:buNone/>
                </a:pPr>
                <a:r>
                  <a:rPr lang="en-US" dirty="0">
                    <a:solidFill>
                      <a:schemeClr val="tx1"/>
                    </a:solidFill>
                  </a:rPr>
                  <a:t> </a:t>
                </a:r>
                <a:r>
                  <a:rPr lang="en-US" dirty="0" err="1" smtClean="0">
                    <a:solidFill>
                      <a:schemeClr val="tx1"/>
                    </a:solidFill>
                  </a:rPr>
                  <a:t>Exponentiating</a:t>
                </a:r>
                <a:r>
                  <a:rPr lang="en-US" dirty="0" smtClean="0">
                    <a:solidFill>
                      <a:schemeClr val="tx1"/>
                    </a:solidFill>
                  </a:rPr>
                  <a:t> </a:t>
                </a:r>
                <a:r>
                  <a:rPr lang="en-US" dirty="0">
                    <a:solidFill>
                      <a:schemeClr val="tx1"/>
                    </a:solidFill>
                  </a:rPr>
                  <a:t>both sides of the equation results in:</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e>
                          </m:d>
                        </m:sup>
                      </m:sSup>
                      <m:r>
                        <a:rPr lang="en-US" i="1">
                          <a:solidFill>
                            <a:schemeClr val="tx1"/>
                          </a:solidFill>
                          <a:latin typeface="Cambria Math" panose="02040503050406030204" pitchFamily="18" charset="0"/>
                        </a:rPr>
                        <m:t>.</m:t>
                      </m:r>
                    </m:oMath>
                  </m:oMathPara>
                </a14:m>
                <a:endParaRPr lang="en-US" dirty="0">
                  <a:solidFill>
                    <a:schemeClr val="tx1"/>
                  </a:solidFill>
                </a:endParaRPr>
              </a:p>
              <a:p>
                <a:pPr marL="0" indent="0">
                  <a:buNone/>
                </a:pPr>
                <a:r>
                  <a:rPr lang="en-US" dirty="0">
                    <a:solidFill>
                      <a:schemeClr val="tx1"/>
                    </a:solidFill>
                  </a:rPr>
                  <a:t>In the limit, as </a:t>
                </a:r>
                <a:r>
                  <a:rPr lang="en-US" i="1" dirty="0">
                    <a:solidFill>
                      <a:schemeClr val="tx1"/>
                    </a:solidFill>
                  </a:rPr>
                  <a:t>n</a:t>
                </a:r>
                <a:r>
                  <a:rPr lang="en-US" dirty="0">
                    <a:solidFill>
                      <a:schemeClr val="tx1"/>
                    </a:solidFill>
                  </a:rPr>
                  <a:t> approaches infinity, we obtain the present value of the bond:</a:t>
                </a:r>
              </a:p>
              <a:p>
                <a:pPr marL="0" indent="0">
                  <a:buNone/>
                </a:pPr>
                <a:r>
                  <a:rPr lang="en-US" dirty="0">
                    <a:solidFill>
                      <a:schemeClr val="tx1"/>
                    </a:solidFill>
                  </a:rPr>
                  <a:t> </a:t>
                </a:r>
              </a:p>
              <a:p>
                <a:pPr marL="0" indent="0" algn="ctr">
                  <a:buNone/>
                </a:pP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panose="02040503050406030204" pitchFamily="18" charset="0"/>
                              </a:rPr>
                            </m:ctrlPr>
                          </m:dPr>
                          <m:e>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lim</m:t>
                                    </m:r>
                                  </m:e>
                                  <m:lim>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lim>
                                </m:limLow>
                                <m:r>
                                  <a:rPr lang="en-US" i="1">
                                    <a:solidFill>
                                      <a:schemeClr val="tx1"/>
                                    </a:solidFill>
                                    <a:latin typeface="Cambria Math" panose="02040503050406030204" pitchFamily="18" charset="0"/>
                                  </a:rPr>
                                  <m:t>−</m:t>
                                </m:r>
                              </m:fName>
                              <m:e>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e>
                                </m:nary>
                              </m:e>
                            </m:func>
                          </m:e>
                        </m:d>
                      </m:sup>
                    </m:sSup>
                  </m:oMath>
                </a14:m>
                <a:r>
                  <a:rPr lang="en-US" dirty="0" smtClean="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𝐹</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nary>
                              <m:naryPr>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𝑇</m:t>
                                </m:r>
                              </m:sup>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𝑑𝑡</m:t>
                                </m:r>
                              </m:e>
                            </m:nary>
                          </m:e>
                        </m:d>
                      </m:sup>
                    </m:sSup>
                  </m:oMath>
                </a14:m>
                <a:endParaRPr lang="en-US" dirty="0">
                  <a:solidFill>
                    <a:srgbClr val="FF0000"/>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47610"/>
              </a:xfrm>
              <a:blipFill rotWithShape="0">
                <a:blip r:embed="rId2" cstate="print"/>
                <a:stretch>
                  <a:fillRect l="-860" t="-1969"/>
                </a:stretch>
              </a:blipFill>
            </p:spPr>
            <p:txBody>
              <a:bodyPr/>
              <a:lstStyle/>
              <a:p>
                <a:r>
                  <a:rPr lang="en-US">
                    <a:noFill/>
                  </a:rPr>
                  <a:t> </a:t>
                </a:r>
              </a:p>
            </p:txBody>
          </p:sp>
        </mc:Fallback>
      </mc:AlternateContent>
      <p:sp>
        <p:nvSpPr>
          <p:cNvPr id="4" name="Right Arrow 3"/>
          <p:cNvSpPr/>
          <p:nvPr/>
        </p:nvSpPr>
        <p:spPr>
          <a:xfrm>
            <a:off x="6164827" y="5692878"/>
            <a:ext cx="757084" cy="2753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18391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Illustration: Pricing </a:t>
            </a:r>
            <a:r>
              <a:rPr lang="en-US" b="1" dirty="0" smtClean="0"/>
              <a:t>A </a:t>
            </a:r>
            <a:r>
              <a:rPr lang="en-US" b="1" dirty="0"/>
              <a:t>Zero Coupon Bond W</a:t>
            </a:r>
            <a:r>
              <a:rPr lang="en-US" b="1" dirty="0" smtClean="0"/>
              <a:t>ith A </a:t>
            </a:r>
            <a:r>
              <a:rPr lang="en-US" b="1" dirty="0"/>
              <a:t>Deterministic Continuous </a:t>
            </a:r>
            <a:r>
              <a:rPr lang="en-US" b="1" dirty="0" smtClean="0"/>
              <a:t>Rate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We </a:t>
                </a:r>
                <a:r>
                  <a:rPr lang="en-US" dirty="0"/>
                  <a:t>will find the price of a 10-year zero coupon bond with a face value of $100 where the interest rate is given by </a:t>
                </a:r>
                <a:r>
                  <a:rPr lang="en-US" i="1" dirty="0"/>
                  <a:t>r(t) = .05 - .001t.</a:t>
                </a:r>
                <a:r>
                  <a:rPr lang="en-US" dirty="0"/>
                  <a:t> Notice that the interest rate declines proportionally over time in this simple model of the term structure. </a:t>
                </a:r>
                <a:r>
                  <a:rPr lang="en-US" dirty="0" smtClean="0"/>
                  <a:t>Using the present value bond pricing equation, </a:t>
                </a:r>
                <a:r>
                  <a:rPr lang="en-US" dirty="0"/>
                  <a:t>we can easily find the price of the bond:</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10</m:t>
                                  </m:r>
                                </m:sup>
                                <m:e>
                                  <m:d>
                                    <m:dPr>
                                      <m:ctrlPr>
                                        <a:rPr lang="en-US" i="1">
                                          <a:latin typeface="Cambria Math" panose="02040503050406030204" pitchFamily="18" charset="0"/>
                                        </a:rPr>
                                      </m:ctrlPr>
                                    </m:dPr>
                                    <m:e>
                                      <m:r>
                                        <a:rPr lang="en-US" i="1">
                                          <a:latin typeface="Cambria Math" panose="02040503050406030204" pitchFamily="18" charset="0"/>
                                        </a:rPr>
                                        <m:t>.05−.001</m:t>
                                      </m:r>
                                      <m:r>
                                        <a:rPr lang="en-US" i="1">
                                          <a:latin typeface="Cambria Math" panose="02040503050406030204" pitchFamily="18" charset="0"/>
                                        </a:rPr>
                                        <m:t>𝑡</m:t>
                                      </m:r>
                                    </m:e>
                                  </m:d>
                                  <m:r>
                                    <a:rPr lang="en-US" i="1">
                                      <a:latin typeface="Cambria Math" panose="02040503050406030204" pitchFamily="18" charset="0"/>
                                    </a:rPr>
                                    <m:t>𝑑𝑡</m:t>
                                  </m:r>
                                </m:e>
                              </m:nary>
                            </m:e>
                          </m:d>
                        </m:sup>
                      </m:sSup>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.05</m:t>
                              </m:r>
                              <m:r>
                                <a:rPr lang="en-US" i="1">
                                  <a:latin typeface="Cambria Math" panose="02040503050406030204" pitchFamily="18" charset="0"/>
                                </a:rPr>
                                <m:t>𝑡</m:t>
                              </m:r>
                              <m:r>
                                <a:rPr lang="en-US" i="1">
                                  <a:latin typeface="Cambria Math" panose="02040503050406030204" pitchFamily="18" charset="0"/>
                                </a:rPr>
                                <m:t>−.0005</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0</m:t>
                                  </m:r>
                                </m:sub>
                                <m:sup>
                                  <m:r>
                                    <a:rPr lang="en-US" i="1">
                                      <a:latin typeface="Cambria Math" panose="02040503050406030204" pitchFamily="18" charset="0"/>
                                    </a:rPr>
                                    <m:t>10</m:t>
                                  </m:r>
                                </m:sup>
                              </m:sSubSup>
                            </m:e>
                          </m:d>
                        </m:sup>
                      </m:sSup>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−.45</m:t>
                          </m:r>
                        </m:sup>
                      </m:sSup>
                      <m:r>
                        <a:rPr lang="en-US" i="1">
                          <a:latin typeface="Cambria Math" panose="02040503050406030204" pitchFamily="18" charset="0"/>
                        </a:rPr>
                        <m:t>=$63.76</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91"/>
                </a:stretch>
              </a:blipFill>
            </p:spPr>
            <p:txBody>
              <a:bodyPr/>
              <a:lstStyle/>
              <a:p>
                <a:r>
                  <a:rPr lang="en-US">
                    <a:noFill/>
                  </a:rPr>
                  <a:t> </a:t>
                </a:r>
              </a:p>
            </p:txBody>
          </p:sp>
        </mc:Fallback>
      </mc:AlternateContent>
    </p:spTree>
    <p:extLst>
      <p:ext uri="{BB962C8B-B14F-4D97-AF65-F5344CB8AC3E}">
        <p14:creationId xmlns:p14="http://schemas.microsoft.com/office/powerpoint/2010/main" xmlns="" val="145782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Time </a:t>
            </a:r>
            <a:r>
              <a:rPr lang="en-US" b="1" dirty="0" smtClean="0"/>
              <a:t>Multi-Payment Models</a:t>
            </a:r>
            <a:endParaRPr lang="en-US" dirty="0"/>
          </a:p>
        </p:txBody>
      </p:sp>
      <p:sp>
        <p:nvSpPr>
          <p:cNvPr id="3" name="Content Placeholder 2"/>
          <p:cNvSpPr>
            <a:spLocks noGrp="1"/>
          </p:cNvSpPr>
          <p:nvPr>
            <p:ph sz="quarter" idx="1"/>
          </p:nvPr>
        </p:nvSpPr>
        <p:spPr/>
        <p:txBody>
          <a:bodyPr/>
          <a:lstStyle/>
          <a:p>
            <a:r>
              <a:rPr lang="en-US" dirty="0"/>
              <a:t>Differential Equations in Financial Modeling: An </a:t>
            </a:r>
            <a:r>
              <a:rPr lang="en-US" dirty="0" smtClean="0"/>
              <a:t>Introduction</a:t>
            </a:r>
          </a:p>
          <a:p>
            <a:r>
              <a:rPr lang="en-US" dirty="0"/>
              <a:t>Annuities and Growing </a:t>
            </a:r>
            <a:r>
              <a:rPr lang="en-US" dirty="0" smtClean="0"/>
              <a:t>Annuities</a:t>
            </a:r>
          </a:p>
          <a:p>
            <a:r>
              <a:rPr lang="en-US" dirty="0"/>
              <a:t>Duration and Convexity in Continuous </a:t>
            </a:r>
            <a:r>
              <a:rPr lang="en-US" dirty="0" smtClean="0"/>
              <a:t>Time</a:t>
            </a:r>
          </a:p>
          <a:p>
            <a:r>
              <a:rPr lang="en-US" dirty="0"/>
              <a:t>The Yield Curve in Continuous </a:t>
            </a:r>
            <a:r>
              <a:rPr lang="en-US" dirty="0" smtClean="0"/>
              <a:t>Time</a:t>
            </a:r>
          </a:p>
          <a:p>
            <a:r>
              <a:rPr lang="en-US" dirty="0"/>
              <a:t>Term Structure Theories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1854944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89039"/>
          </a:xfrm>
        </p:spPr>
        <p:txBody>
          <a:bodyPr>
            <a:normAutofit/>
          </a:bodyPr>
          <a:lstStyle/>
          <a:p>
            <a:r>
              <a:rPr lang="en-US" b="1" dirty="0"/>
              <a:t>Differential </a:t>
            </a:r>
            <a:r>
              <a:rPr lang="en-US" b="1" dirty="0" smtClean="0"/>
              <a:t>Equations</a:t>
            </a:r>
            <a:endParaRPr lang="en-US" b="1" dirty="0"/>
          </a:p>
        </p:txBody>
      </p:sp>
      <p:sp>
        <p:nvSpPr>
          <p:cNvPr id="3" name="Content Placeholder 2"/>
          <p:cNvSpPr>
            <a:spLocks noGrp="1"/>
          </p:cNvSpPr>
          <p:nvPr>
            <p:ph sz="quarter" idx="1"/>
          </p:nvPr>
        </p:nvSpPr>
        <p:spPr>
          <a:xfrm>
            <a:off x="402336" y="1527048"/>
            <a:ext cx="11338560" cy="4446050"/>
          </a:xfrm>
        </p:spPr>
        <p:txBody>
          <a:bodyPr>
            <a:normAutofit fontScale="77500" lnSpcReduction="20000"/>
          </a:bodyPr>
          <a:lstStyle/>
          <a:p>
            <a:r>
              <a:rPr lang="en-US" sz="3500" dirty="0" smtClean="0"/>
              <a:t>A </a:t>
            </a:r>
            <a:r>
              <a:rPr lang="en-US" sz="3500" dirty="0"/>
              <a:t>differential equation is defined to be an equation that </a:t>
            </a:r>
            <a:r>
              <a:rPr lang="en-US" sz="3500" dirty="0" smtClean="0"/>
              <a:t>involves one or more derivatives of  a </a:t>
            </a:r>
            <a:r>
              <a:rPr lang="en-US" sz="3500" dirty="0"/>
              <a:t>dependent variable </a:t>
            </a:r>
            <a:r>
              <a:rPr lang="en-US" sz="3500" dirty="0" smtClean="0"/>
              <a:t>in terms of an independent variable. </a:t>
            </a:r>
            <a:r>
              <a:rPr lang="en-US" sz="3500" dirty="0"/>
              <a:t>The solution to a differential equation is an explicit </a:t>
            </a:r>
            <a:r>
              <a:rPr lang="en-US" sz="3500" dirty="0" smtClean="0"/>
              <a:t>function of the independent variable </a:t>
            </a:r>
            <a:r>
              <a:rPr lang="en-US" sz="3500" dirty="0"/>
              <a:t>that, when substituted for the dependent variable in the differential equation, leads to an identity</a:t>
            </a:r>
            <a:r>
              <a:rPr lang="en-US" sz="3500" dirty="0" smtClean="0"/>
              <a:t>.</a:t>
            </a:r>
          </a:p>
          <a:p>
            <a:endParaRPr lang="en-US" sz="3500" dirty="0" smtClean="0"/>
          </a:p>
          <a:p>
            <a:r>
              <a:rPr lang="en-US" sz="3600" dirty="0" smtClean="0"/>
              <a:t>If a </a:t>
            </a:r>
            <a:r>
              <a:rPr lang="en-US" sz="3600" dirty="0"/>
              <a:t>differential </a:t>
            </a:r>
            <a:r>
              <a:rPr lang="en-US" sz="3600" dirty="0" smtClean="0"/>
              <a:t>equation contains </a:t>
            </a:r>
            <a:r>
              <a:rPr lang="en-US" sz="3600" dirty="0"/>
              <a:t>only the first derivative of the </a:t>
            </a:r>
            <a:r>
              <a:rPr lang="en-US" sz="3600" dirty="0" smtClean="0"/>
              <a:t>function, </a:t>
            </a:r>
            <a:r>
              <a:rPr lang="en-US" sz="3600" dirty="0"/>
              <a:t>it is referred to as a </a:t>
            </a:r>
            <a:r>
              <a:rPr lang="en-US" sz="3600" i="1" dirty="0"/>
              <a:t>first order differential equation</a:t>
            </a:r>
            <a:endParaRPr lang="en-US" sz="3500" dirty="0" smtClean="0"/>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xmlns="" val="1631049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a:t>
            </a:r>
            <a:r>
              <a:rPr lang="en-US" b="1" dirty="0" smtClean="0"/>
              <a:t>Equations: Example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solidFill>
                      <a:schemeClr val="tx1"/>
                    </a:solidFill>
                  </a:rPr>
                  <a:t>Consider the following differential </a:t>
                </a:r>
                <a:r>
                  <a:rPr lang="en-US" dirty="0">
                    <a:solidFill>
                      <a:schemeClr val="tx1"/>
                    </a:solidFill>
                  </a:rPr>
                  <a:t>equation involving dependent variable </a:t>
                </a:r>
                <a:r>
                  <a:rPr lang="en-US" i="1" dirty="0">
                    <a:solidFill>
                      <a:schemeClr val="tx1"/>
                    </a:solidFill>
                  </a:rPr>
                  <a:t>x</a:t>
                </a:r>
                <a:r>
                  <a:rPr lang="en-US" dirty="0">
                    <a:solidFill>
                      <a:schemeClr val="tx1"/>
                    </a:solidFill>
                  </a:rPr>
                  <a:t> and independent variable </a:t>
                </a:r>
                <a:r>
                  <a:rPr lang="en-US" i="1" dirty="0">
                    <a:solidFill>
                      <a:schemeClr val="tx1"/>
                    </a:solidFill>
                  </a:rPr>
                  <a:t>t</a:t>
                </a:r>
                <a:r>
                  <a:rPr lang="en-US" dirty="0">
                    <a:solidFill>
                      <a:schemeClr val="tx1"/>
                    </a:solidFill>
                  </a:rPr>
                  <a:t>:</a:t>
                </a:r>
              </a:p>
              <a:p>
                <a:pPr marL="0" indent="0">
                  <a:buNone/>
                </a:pPr>
                <a:r>
                  <a:rPr lang="en-US" dirty="0">
                    <a:solidFill>
                      <a:schemeClr val="tx1"/>
                    </a:solidFill>
                  </a:rPr>
                  <a:t> 					</a:t>
                </a:r>
                <a14:m>
                  <m:oMath xmlns:m="http://schemas.openxmlformats.org/officeDocument/2006/math">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𝑑𝑥</m:t>
                        </m:r>
                      </m:num>
                      <m:den>
                        <m:r>
                          <a:rPr lang="en-US" sz="3200" i="1">
                            <a:solidFill>
                              <a:schemeClr val="tx1"/>
                            </a:solidFill>
                            <a:latin typeface="Cambria Math" panose="02040503050406030204" pitchFamily="18" charset="0"/>
                          </a:rPr>
                          <m:t>𝑑𝑡</m:t>
                        </m:r>
                      </m:den>
                    </m:f>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𝑡</m:t>
                    </m:r>
                  </m:oMath>
                </a14:m>
                <a:endParaRPr lang="en-US" sz="3200" dirty="0">
                  <a:solidFill>
                    <a:schemeClr val="tx1"/>
                  </a:solidFill>
                </a:endParaRPr>
              </a:p>
              <a:p>
                <a:pPr marL="0" indent="0">
                  <a:buNone/>
                </a:pPr>
                <a:endParaRPr lang="en-US" dirty="0" smtClean="0">
                  <a:solidFill>
                    <a:schemeClr val="tx1"/>
                  </a:solidFill>
                </a:endParaRPr>
              </a:p>
              <a:p>
                <a:pPr marL="0" indent="0">
                  <a:buNone/>
                </a:pPr>
                <a:r>
                  <a:rPr lang="en-US" dirty="0">
                    <a:solidFill>
                      <a:schemeClr val="tx1"/>
                    </a:solidFill>
                  </a:rPr>
                  <a:t>I</a:t>
                </a:r>
                <a:r>
                  <a:rPr lang="en-US" dirty="0" smtClean="0">
                    <a:solidFill>
                      <a:schemeClr val="tx1"/>
                    </a:solidFill>
                  </a:rPr>
                  <a:t>ts </a:t>
                </a:r>
                <a:r>
                  <a:rPr lang="en-US" dirty="0">
                    <a:solidFill>
                      <a:schemeClr val="tx1"/>
                    </a:solidFill>
                  </a:rPr>
                  <a:t>solution </a:t>
                </a:r>
                <a:r>
                  <a:rPr lang="en-US" dirty="0" smtClean="0">
                    <a:solidFill>
                      <a:schemeClr val="tx1"/>
                    </a:solidFill>
                  </a:rPr>
                  <a:t>is:</a:t>
                </a:r>
                <a:r>
                  <a:rPr lang="en-US" dirty="0">
                    <a:solidFill>
                      <a:schemeClr val="tx1"/>
                    </a:solidFill>
                  </a:rPr>
                  <a:t>				</a:t>
                </a:r>
              </a:p>
              <a:p>
                <a:pPr marL="0" indent="0">
                  <a:buNone/>
                </a:pPr>
                <a:r>
                  <a:rPr lang="en-US"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1</m:t>
                        </m:r>
                      </m:num>
                      <m:den>
                        <m:r>
                          <a:rPr lang="en-US" sz="3200" i="1">
                            <a:solidFill>
                              <a:schemeClr val="tx1"/>
                            </a:solidFill>
                            <a:latin typeface="Cambria Math" panose="02040503050406030204" pitchFamily="18" charset="0"/>
                          </a:rPr>
                          <m:t>2</m:t>
                        </m:r>
                      </m:den>
                    </m:f>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𝑡</m:t>
                        </m:r>
                      </m:e>
                      <m:sup>
                        <m:r>
                          <a:rPr lang="en-US" sz="3200" i="1">
                            <a:solidFill>
                              <a:schemeClr val="tx1"/>
                            </a:solidFill>
                            <a:latin typeface="Cambria Math" panose="02040503050406030204" pitchFamily="18" charset="0"/>
                          </a:rPr>
                          <m:t>2</m:t>
                        </m:r>
                      </m:sup>
                    </m:sSup>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𝐶</m:t>
                    </m:r>
                  </m:oMath>
                </a14:m>
                <a:r>
                  <a:rPr lang="en-US" dirty="0">
                    <a:solidFill>
                      <a:schemeClr val="tx1"/>
                    </a:solidFill>
                  </a:rPr>
                  <a:t>	</a:t>
                </a:r>
                <a:r>
                  <a:rPr lang="en-US" dirty="0" smtClean="0">
                    <a:solidFill>
                      <a:schemeClr val="tx1"/>
                    </a:solidFill>
                  </a:rPr>
                  <a:t> </a:t>
                </a:r>
                <a:r>
                  <a:rPr lang="en-US" sz="2600" dirty="0" smtClean="0">
                    <a:solidFill>
                      <a:schemeClr val="tx1"/>
                    </a:solidFill>
                  </a:rPr>
                  <a:t>where </a:t>
                </a:r>
                <a:r>
                  <a:rPr lang="en-US" sz="2600" i="1" dirty="0">
                    <a:solidFill>
                      <a:schemeClr val="tx1"/>
                    </a:solidFill>
                  </a:rPr>
                  <a:t>C</a:t>
                </a:r>
                <a:r>
                  <a:rPr lang="en-US" sz="2600" dirty="0">
                    <a:solidFill>
                      <a:schemeClr val="tx1"/>
                    </a:solidFill>
                  </a:rPr>
                  <a:t> is a constant</a:t>
                </a:r>
                <a:r>
                  <a:rPr lang="en-US" dirty="0">
                    <a:solidFill>
                      <a:schemeClr val="tx1"/>
                    </a:solidFill>
                  </a:rPr>
                  <a:t>							</a:t>
                </a:r>
              </a:p>
              <a:p>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968"/>
                </a:stretch>
              </a:blipFill>
            </p:spPr>
            <p:txBody>
              <a:bodyPr/>
              <a:lstStyle/>
              <a:p>
                <a:r>
                  <a:rPr lang="en-US">
                    <a:noFill/>
                  </a:rPr>
                  <a:t> </a:t>
                </a:r>
              </a:p>
            </p:txBody>
          </p:sp>
        </mc:Fallback>
      </mc:AlternateContent>
    </p:spTree>
    <p:extLst>
      <p:ext uri="{BB962C8B-B14F-4D97-AF65-F5344CB8AC3E}">
        <p14:creationId xmlns:p14="http://schemas.microsoft.com/office/powerpoint/2010/main" xmlns="" val="352194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Single Payment Model</a:t>
            </a:r>
            <a:endParaRPr lang="en-US" b="1" dirty="0"/>
          </a:p>
        </p:txBody>
      </p:sp>
      <p:sp>
        <p:nvSpPr>
          <p:cNvPr id="3" name="Content Placeholder 2"/>
          <p:cNvSpPr>
            <a:spLocks noGrp="1"/>
          </p:cNvSpPr>
          <p:nvPr>
            <p:ph sz="quarter" idx="1"/>
          </p:nvPr>
        </p:nvSpPr>
        <p:spPr/>
        <p:txBody>
          <a:bodyPr/>
          <a:lstStyle/>
          <a:p>
            <a:r>
              <a:rPr lang="en-US" dirty="0"/>
              <a:t>Forward </a:t>
            </a:r>
            <a:r>
              <a:rPr lang="en-US" dirty="0" smtClean="0"/>
              <a:t>Contracts</a:t>
            </a:r>
          </a:p>
          <a:p>
            <a:r>
              <a:rPr lang="en-US" dirty="0"/>
              <a:t>Forward Market </a:t>
            </a:r>
            <a:r>
              <a:rPr lang="en-US" dirty="0" smtClean="0"/>
              <a:t>Complications</a:t>
            </a:r>
            <a:endParaRPr lang="en-US" dirty="0"/>
          </a:p>
          <a:p>
            <a:r>
              <a:rPr lang="en-US" dirty="0"/>
              <a:t>Pricing a Zero Coupon Bond with Continuous Deterministic Interest Rates</a:t>
            </a:r>
          </a:p>
          <a:p>
            <a:pPr marL="0" indent="0">
              <a:buNone/>
            </a:pPr>
            <a:endParaRPr lang="en-US" dirty="0"/>
          </a:p>
        </p:txBody>
      </p:sp>
    </p:spTree>
    <p:extLst>
      <p:ext uri="{BB962C8B-B14F-4D97-AF65-F5344CB8AC3E}">
        <p14:creationId xmlns:p14="http://schemas.microsoft.com/office/powerpoint/2010/main" xmlns="" val="1410409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Differential Equations </a:t>
            </a:r>
            <a:r>
              <a:rPr lang="en-US" b="1" dirty="0" smtClean="0"/>
              <a:t>In </a:t>
            </a:r>
            <a:r>
              <a:rPr lang="en-US" b="1" dirty="0"/>
              <a:t>Financial Modeling: An </a:t>
            </a:r>
            <a:r>
              <a:rPr lang="en-US" b="1" dirty="0" smtClean="0"/>
              <a:t>Introduction</a:t>
            </a:r>
            <a:endParaRPr lang="en-US" b="1" dirty="0"/>
          </a:p>
        </p:txBody>
      </p:sp>
      <p:sp>
        <p:nvSpPr>
          <p:cNvPr id="3" name="Content Placeholder 2"/>
          <p:cNvSpPr>
            <a:spLocks noGrp="1"/>
          </p:cNvSpPr>
          <p:nvPr>
            <p:ph sz="quarter" idx="1"/>
          </p:nvPr>
        </p:nvSpPr>
        <p:spPr/>
        <p:txBody>
          <a:bodyPr/>
          <a:lstStyle/>
          <a:p>
            <a:pPr marL="0" indent="0">
              <a:buNone/>
            </a:pPr>
            <a:r>
              <a:rPr lang="en-US" dirty="0"/>
              <a:t>A </a:t>
            </a:r>
            <a:r>
              <a:rPr lang="en-US" i="1" dirty="0"/>
              <a:t>differential equation</a:t>
            </a:r>
            <a:r>
              <a:rPr lang="en-US" dirty="0"/>
              <a:t> can be structured to model the change (evolution or direction) of an asset’s price over time. From this equation, a second equation (</a:t>
            </a:r>
            <a:r>
              <a:rPr lang="en-US" i="1" dirty="0"/>
              <a:t>solution</a:t>
            </a:r>
            <a:r>
              <a:rPr lang="en-US" dirty="0"/>
              <a:t>) might be derived to describe the asset’s value (state or path) at a given point in time. The asset price is the dependent variable which is a function of the independent variable (time). More generally, one is interested in determining the solution for a dependent variable as a function of one or more independent variables. </a:t>
            </a:r>
          </a:p>
        </p:txBody>
      </p:sp>
    </p:spTree>
    <p:extLst>
      <p:ext uri="{BB962C8B-B14F-4D97-AF65-F5344CB8AC3E}">
        <p14:creationId xmlns:p14="http://schemas.microsoft.com/office/powerpoint/2010/main" xmlns="" val="2355777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Separable Differential </a:t>
            </a:r>
            <a:r>
              <a:rPr lang="en-US" b="1" dirty="0" smtClean="0"/>
              <a:t>Equations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A differential equation is said to be </a:t>
                </a:r>
                <a:r>
                  <a:rPr lang="en-US" i="1" dirty="0"/>
                  <a:t>separable</a:t>
                </a:r>
                <a:r>
                  <a:rPr lang="en-US" dirty="0"/>
                  <a:t> if it can be rewritten in the form </a:t>
                </a:r>
                <a:r>
                  <a:rPr lang="en-US" i="1" dirty="0"/>
                  <a:t>g</a:t>
                </a:r>
                <a:r>
                  <a:rPr lang="en-US" dirty="0"/>
                  <a:t>(</a:t>
                </a:r>
                <a:r>
                  <a:rPr lang="en-US" i="1" dirty="0"/>
                  <a:t>x</a:t>
                </a:r>
                <a:r>
                  <a:rPr lang="en-US" dirty="0"/>
                  <a:t>)</a:t>
                </a:r>
                <a:r>
                  <a:rPr lang="en-US" i="1" dirty="0"/>
                  <a:t>dx</a:t>
                </a:r>
                <a:r>
                  <a:rPr lang="en-US" dirty="0"/>
                  <a:t> = </a:t>
                </a:r>
                <a:r>
                  <a:rPr lang="en-US" i="1" dirty="0"/>
                  <a:t>f</a:t>
                </a:r>
                <a:r>
                  <a:rPr lang="en-US" dirty="0"/>
                  <a:t>(</a:t>
                </a:r>
                <a:r>
                  <a:rPr lang="en-US" i="1" dirty="0"/>
                  <a:t>t</a:t>
                </a:r>
                <a:r>
                  <a:rPr lang="en-US" dirty="0"/>
                  <a:t>)</a:t>
                </a:r>
                <a:r>
                  <a:rPr lang="en-US" i="1" dirty="0" err="1"/>
                  <a:t>dt</a:t>
                </a:r>
                <a:r>
                  <a:rPr lang="en-US" dirty="0" err="1"/>
                  <a:t>.</a:t>
                </a:r>
                <a:r>
                  <a:rPr lang="en-US" dirty="0"/>
                  <a:t> A separable differential equation written in this form can be solved by the following:</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 </m:t>
                          </m:r>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e>
                      </m:nary>
                    </m:oMath>
                  </m:oMathPara>
                </a14:m>
                <a:endParaRPr lang="en-US" dirty="0"/>
              </a:p>
              <a:p>
                <a:pPr marL="0" indent="0">
                  <a:buNone/>
                </a:pPr>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374188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Separable Differential </a:t>
            </a:r>
            <a:r>
              <a:rPr lang="en-US" b="1" dirty="0" smtClean="0"/>
              <a:t>Equations: Example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pPr marL="0" indent="0">
                  <a:buNone/>
                </a:pPr>
                <a:r>
                  <a:rPr lang="en-US" sz="2900" dirty="0" smtClean="0"/>
                  <a:t>The following is an example of a separable differential equation:</a:t>
                </a:r>
              </a:p>
              <a:p>
                <a:pPr marL="0" indent="0">
                  <a:buNone/>
                </a:pPr>
                <a:r>
                  <a:rPr lang="en-US" sz="3200" dirty="0"/>
                  <a:t> </a:t>
                </a:r>
              </a:p>
              <a:p>
                <a:pPr marL="0" indent="0">
                  <a:buNone/>
                </a:pPr>
                <a14:m>
                  <m:oMathPara xmlns:m="http://schemas.openxmlformats.org/officeDocument/2006/math">
                    <m:oMathParaPr>
                      <m:jc m:val="centerGroup"/>
                    </m:oMathParaPr>
                    <m:oMath xmlns:m="http://schemas.openxmlformats.org/officeDocument/2006/math">
                      <m:f>
                        <m:fPr>
                          <m:ctrlPr>
                            <a:rPr lang="en-US" sz="2900" i="1">
                              <a:latin typeface="Cambria Math" panose="02040503050406030204" pitchFamily="18" charset="0"/>
                            </a:rPr>
                          </m:ctrlPr>
                        </m:fPr>
                        <m:num>
                          <m:r>
                            <a:rPr lang="en-US" sz="2900" i="1">
                              <a:latin typeface="Cambria Math" panose="02040503050406030204" pitchFamily="18" charset="0"/>
                            </a:rPr>
                            <m:t>𝑑𝑥</m:t>
                          </m:r>
                        </m:num>
                        <m:den>
                          <m:r>
                            <a:rPr lang="en-US" sz="2900" i="1">
                              <a:latin typeface="Cambria Math" panose="02040503050406030204" pitchFamily="18" charset="0"/>
                            </a:rPr>
                            <m:t>𝑑𝑡</m:t>
                          </m:r>
                        </m:den>
                      </m:f>
                      <m:r>
                        <a:rPr lang="en-US" sz="2900" i="1">
                          <a:latin typeface="Cambria Math" panose="02040503050406030204" pitchFamily="18" charset="0"/>
                        </a:rPr>
                        <m:t>=</m:t>
                      </m:r>
                      <m:r>
                        <a:rPr lang="en-US" sz="2900" i="1">
                          <a:latin typeface="Cambria Math" panose="02040503050406030204" pitchFamily="18" charset="0"/>
                        </a:rPr>
                        <m:t>𝑡</m:t>
                      </m:r>
                      <m:sSup>
                        <m:sSupPr>
                          <m:ctrlPr>
                            <a:rPr lang="en-US" sz="2900" i="1">
                              <a:latin typeface="Cambria Math" panose="02040503050406030204" pitchFamily="18" charset="0"/>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r>
                        <a:rPr lang="en-US" sz="2900" i="1">
                          <a:latin typeface="Cambria Math" panose="02040503050406030204" pitchFamily="18" charset="0"/>
                        </a:rPr>
                        <m:t>−2</m:t>
                      </m:r>
                      <m:r>
                        <a:rPr lang="en-US" sz="2900" i="1">
                          <a:latin typeface="Cambria Math" panose="02040503050406030204" pitchFamily="18" charset="0"/>
                        </a:rPr>
                        <m:t>𝑡𝑥</m:t>
                      </m:r>
                    </m:oMath>
                  </m:oMathPara>
                </a14:m>
                <a:endParaRPr lang="en-US" sz="2900" dirty="0"/>
              </a:p>
              <a:p>
                <a:pPr marL="0" indent="0">
                  <a:buNone/>
                </a:pPr>
                <a:r>
                  <a:rPr lang="en-US" sz="3200" dirty="0"/>
                  <a:t> </a:t>
                </a:r>
              </a:p>
              <a:p>
                <a:pPr marL="0" indent="0">
                  <a:buNone/>
                </a:pPr>
                <a:r>
                  <a:rPr lang="en-US" sz="2900" dirty="0"/>
                  <a:t>We separate as follows</a:t>
                </a:r>
                <a:r>
                  <a:rPr lang="en-US" sz="2900" dirty="0" smtClean="0"/>
                  <a:t>:    </a:t>
                </a:r>
                <a:r>
                  <a:rPr lang="en-US" sz="3200" dirty="0" smtClean="0"/>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𝑑𝑥</m:t>
                        </m:r>
                      </m:num>
                      <m:den>
                        <m:r>
                          <a:rPr lang="en-US" sz="3200" i="1">
                            <a:latin typeface="Cambria Math" panose="02040503050406030204" pitchFamily="18" charset="0"/>
                          </a:rPr>
                          <m:t>𝑑𝑡</m:t>
                        </m:r>
                      </m:den>
                    </m:f>
                    <m:r>
                      <a:rPr lang="en-US" sz="3200" i="1">
                        <a:latin typeface="Cambria Math" panose="02040503050406030204" pitchFamily="18" charset="0"/>
                      </a:rPr>
                      <m:t>=</m:t>
                    </m:r>
                    <m:r>
                      <a:rPr lang="en-US" sz="3200" i="1">
                        <a:latin typeface="Cambria Math" panose="02040503050406030204" pitchFamily="18" charset="0"/>
                      </a:rPr>
                      <m:t>𝑡</m:t>
                    </m:r>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 </m:t>
                    </m:r>
                  </m:oMath>
                </a14:m>
                <a:r>
                  <a:rPr lang="en-US" sz="3200" b="0" i="1" dirty="0" smtClean="0">
                    <a:latin typeface="Cambria Math" panose="02040503050406030204" pitchFamily="18" charset="0"/>
                  </a:rPr>
                  <a:t>                </a:t>
                </a:r>
              </a:p>
              <a:p>
                <a:pPr marL="0" indent="0">
                  <a:buNone/>
                </a:pPr>
                <a:r>
                  <a:rPr lang="en-US" sz="3200" b="0" i="1" dirty="0" smtClean="0">
                    <a:latin typeface="Cambria Math" panose="02040503050406030204" pitchFamily="18" charset="0"/>
                  </a:rPr>
                  <a:t>        </a:t>
                </a:r>
              </a:p>
              <a:p>
                <a:pPr marL="0" indent="0">
                  <a:buNone/>
                </a:pPr>
                <a:r>
                  <a:rPr lang="en-US" sz="3200" i="1" dirty="0" smtClean="0">
                    <a:latin typeface="Cambria Math" panose="02040503050406030204" pitchFamily="18" charset="0"/>
                  </a:rPr>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𝑑𝑥</m:t>
                        </m:r>
                      </m:num>
                      <m:den>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m:t>
                    </m:r>
                    <m:r>
                      <a:rPr lang="en-US" sz="3200" i="1">
                        <a:latin typeface="Cambria Math" panose="02040503050406030204" pitchFamily="18" charset="0"/>
                      </a:rPr>
                      <m:t>𝑡𝑑𝑡</m:t>
                    </m:r>
                  </m:oMath>
                </a14:m>
                <a:r>
                  <a:rPr lang="en-US" sz="3200" dirty="0"/>
                  <a:t>  </a:t>
                </a:r>
                <a:r>
                  <a:rPr lang="en-US" sz="3200" dirty="0" smtClean="0"/>
                  <a:t>   or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1</m:t>
                        </m:r>
                      </m:num>
                      <m:den>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𝑑𝑥</m:t>
                    </m:r>
                    <m:r>
                      <a:rPr lang="en-US" sz="3200" i="1">
                        <a:latin typeface="Cambria Math" panose="02040503050406030204" pitchFamily="18" charset="0"/>
                      </a:rPr>
                      <m:t>=</m:t>
                    </m:r>
                    <m:r>
                      <a:rPr lang="en-US" sz="3200" i="1">
                        <a:latin typeface="Cambria Math" panose="02040503050406030204" pitchFamily="18" charset="0"/>
                      </a:rPr>
                      <m:t>𝑡𝑑𝑡</m:t>
                    </m:r>
                  </m:oMath>
                </a14:m>
                <a:r>
                  <a:rPr lang="en-US" sz="3200" dirty="0" smtClean="0"/>
                  <a:t>              </a:t>
                </a:r>
                <a14:m>
                  <m:oMath xmlns:m="http://schemas.openxmlformats.org/officeDocument/2006/math">
                    <m:nary>
                      <m:naryPr>
                        <m:limLoc m:val="undOvr"/>
                        <m:subHide m:val="on"/>
                        <m:supHide m:val="on"/>
                        <m:ctrlPr>
                          <a:rPr lang="en-US" sz="3200" i="1">
                            <a:latin typeface="Cambria Math" panose="02040503050406030204" pitchFamily="18" charset="0"/>
                          </a:rPr>
                        </m:ctrlPr>
                      </m:naryPr>
                      <m:sub/>
                      <m:sup/>
                      <m:e>
                        <m:f>
                          <m:fPr>
                            <m:ctrlPr>
                              <a:rPr lang="en-US" sz="3200" i="1">
                                <a:latin typeface="Cambria Math" panose="02040503050406030204" pitchFamily="18" charset="0"/>
                              </a:rPr>
                            </m:ctrlPr>
                          </m:fPr>
                          <m:num>
                            <m:r>
                              <a:rPr lang="en-US" sz="3200" i="1">
                                <a:latin typeface="Cambria Math" panose="02040503050406030204" pitchFamily="18" charset="0"/>
                              </a:rPr>
                              <m:t>1</m:t>
                            </m:r>
                          </m:num>
                          <m:den>
                            <m:sSup>
                              <m:sSupPr>
                                <m:ctrlPr>
                                  <a:rPr lang="en-US" sz="3200" i="1">
                                    <a:latin typeface="Cambria Math" panose="02040503050406030204" pitchFamily="18" charset="0"/>
                                  </a:rPr>
                                </m:ctrlPr>
                              </m:sSupPr>
                              <m:e>
                                <m:r>
                                  <a:rPr lang="en-US" sz="3200" i="1">
                                    <a:latin typeface="Cambria Math" panose="02040503050406030204" pitchFamily="18" charset="0"/>
                                  </a:rPr>
                                  <m:t>(</m:t>
                                </m:r>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den>
                        </m:f>
                        <m:r>
                          <a:rPr lang="en-US" sz="3200" i="1">
                            <a:latin typeface="Cambria Math" panose="02040503050406030204" pitchFamily="18" charset="0"/>
                          </a:rPr>
                          <m:t>𝑑𝑥</m:t>
                        </m:r>
                      </m:e>
                    </m:nary>
                    <m:r>
                      <a:rPr lang="en-US" sz="3200" i="1">
                        <a:latin typeface="Cambria Math" panose="02040503050406030204" pitchFamily="18" charset="0"/>
                      </a:rPr>
                      <m:t>=</m:t>
                    </m:r>
                    <m:nary>
                      <m:naryPr>
                        <m:limLoc m:val="undOvr"/>
                        <m:subHide m:val="on"/>
                        <m:supHide m:val="on"/>
                        <m:ctrlPr>
                          <a:rPr lang="en-US" sz="3200" i="1">
                            <a:latin typeface="Cambria Math" panose="02040503050406030204" pitchFamily="18" charset="0"/>
                          </a:rPr>
                        </m:ctrlPr>
                      </m:naryPr>
                      <m:sub/>
                      <m:sup/>
                      <m:e>
                        <m:r>
                          <a:rPr lang="en-US" sz="3200" i="1">
                            <a:latin typeface="Cambria Math" panose="02040503050406030204" pitchFamily="18" charset="0"/>
                          </a:rPr>
                          <m:t>𝑡𝑑𝑡</m:t>
                        </m:r>
                      </m:e>
                    </m:nary>
                  </m:oMath>
                </a14:m>
                <a:endParaRPr lang="en-US" sz="32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
        <p:nvSpPr>
          <p:cNvPr id="4" name="Right Arrow 3"/>
          <p:cNvSpPr/>
          <p:nvPr/>
        </p:nvSpPr>
        <p:spPr>
          <a:xfrm>
            <a:off x="519503" y="5275009"/>
            <a:ext cx="575187" cy="20647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544652" y="5275009"/>
            <a:ext cx="575187" cy="20647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94178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Growth </a:t>
            </a:r>
            <a:r>
              <a:rPr lang="en-US" b="1" dirty="0" smtClean="0"/>
              <a:t>Models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Autofit/>
              </a:bodyPr>
              <a:lstStyle/>
              <a:p>
                <a:pPr marL="0" indent="0">
                  <a:buNone/>
                </a:pPr>
                <a:r>
                  <a:rPr lang="en-US" dirty="0" smtClean="0">
                    <a:solidFill>
                      <a:schemeClr val="tx1"/>
                    </a:solidFill>
                  </a:rPr>
                  <a:t>Consider the separable differential equation</a:t>
                </a:r>
                <a:r>
                  <a:rPr lang="en-US" dirty="0">
                    <a:solidFill>
                      <a:schemeClr val="tx1"/>
                    </a:solidFill>
                  </a:rPr>
                  <a:t> :             </a:t>
                </a:r>
                <a:r>
                  <a:rPr lang="en-US" dirty="0" smtClean="0">
                    <a:solidFill>
                      <a:schemeClr val="tx1"/>
                    </a:solidFill>
                  </a:rPr>
                  <a:t>	</a:t>
                </a:r>
              </a:p>
              <a:p>
                <a:pPr marL="0" indent="0">
                  <a:buNone/>
                </a:pPr>
                <a:r>
                  <a:rPr lang="en-US" dirty="0">
                    <a:solidFill>
                      <a:schemeClr val="tx1"/>
                    </a:solidFill>
                  </a:rPr>
                  <a:t>	</a:t>
                </a:r>
                <a:r>
                  <a:rPr lang="en-US" dirty="0" smtClean="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𝑑𝑥</m:t>
                        </m:r>
                      </m:num>
                      <m:den>
                        <m:r>
                          <a:rPr lang="en-US" i="1">
                            <a:solidFill>
                              <a:schemeClr val="tx1"/>
                            </a:solidFill>
                            <a:latin typeface="Cambria Math" panose="02040503050406030204" pitchFamily="18" charset="0"/>
                          </a:rPr>
                          <m:t>𝑑𝑡</m:t>
                        </m:r>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𝑟𝑥</m:t>
                    </m:r>
                  </m:oMath>
                </a14:m>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To solve this equation, we first separate the variables as follows</a:t>
                </a:r>
                <a:r>
                  <a:rPr lang="en-US" dirty="0" smtClean="0">
                    <a:solidFill>
                      <a:schemeClr val="tx1"/>
                    </a:solidFill>
                  </a:rPr>
                  <a:t>:          </a:t>
                </a:r>
                <a:r>
                  <a:rPr lang="en-US" dirty="0">
                    <a:solidFill>
                      <a:schemeClr val="tx1"/>
                    </a:solidFill>
                  </a:rPr>
                  <a:t>	</a:t>
                </a:r>
              </a:p>
              <a:p>
                <a:pPr marL="0" indent="0">
                  <a:buNone/>
                </a:pPr>
                <a:r>
                  <a:rPr lang="en-US" dirty="0" smtClean="0">
                    <a:solidFill>
                      <a:schemeClr val="tx1"/>
                    </a:solidFill>
                  </a:rPr>
                  <a:t> 			</a:t>
                </a:r>
                <a:r>
                  <a:rPr lang="en-US" dirty="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𝑑𝑥</m:t>
                        </m:r>
                      </m:num>
                      <m:den>
                        <m:r>
                          <a:rPr lang="en-US" i="1">
                            <a:solidFill>
                              <a:schemeClr val="tx1"/>
                            </a:solidFill>
                            <a:latin typeface="Cambria Math" panose="02040503050406030204" pitchFamily="18" charset="0"/>
                          </a:rPr>
                          <m:t>𝑑𝑡</m:t>
                        </m:r>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𝑟𝑥</m:t>
                    </m:r>
                  </m:oMath>
                </a14:m>
                <a:r>
                  <a:rPr lang="en-US" dirty="0" smtClean="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𝑥</m:t>
                        </m:r>
                      </m:den>
                    </m:f>
                    <m:r>
                      <a:rPr lang="en-US" i="1">
                        <a:solidFill>
                          <a:schemeClr val="tx1"/>
                        </a:solidFill>
                        <a:latin typeface="Cambria Math" panose="02040503050406030204" pitchFamily="18" charset="0"/>
                      </a:rPr>
                      <m:t>𝑑𝑥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𝑟𝑑𝑡</m:t>
                    </m:r>
                  </m:oMath>
                </a14:m>
                <a:r>
                  <a:rPr lang="en-US" dirty="0">
                    <a:solidFill>
                      <a:schemeClr val="tx1"/>
                    </a:solidFill>
                  </a:rPr>
                  <a:t> </a:t>
                </a:r>
                <a:r>
                  <a:rPr lang="en-US" dirty="0" smtClean="0">
                    <a:solidFill>
                      <a:schemeClr val="tx1"/>
                    </a:solidFill>
                  </a:rPr>
                  <a:t>  </a:t>
                </a:r>
              </a:p>
              <a:p>
                <a:pPr marL="0" indent="0">
                  <a:buNone/>
                </a:pPr>
                <a:r>
                  <a:rPr lang="en-US" dirty="0" smtClean="0">
                    <a:solidFill>
                      <a:schemeClr val="tx1"/>
                    </a:solidFill>
                  </a:rPr>
                  <a:t>Next </a:t>
                </a:r>
                <a:r>
                  <a:rPr lang="en-US" dirty="0">
                    <a:solidFill>
                      <a:schemeClr val="tx1"/>
                    </a:solidFill>
                  </a:rPr>
                  <a:t>we integrate both sides </a:t>
                </a:r>
                <a:r>
                  <a:rPr lang="en-US" dirty="0" smtClean="0">
                    <a:solidFill>
                      <a:schemeClr val="tx1"/>
                    </a:solidFill>
                  </a:rPr>
                  <a:t>and </a:t>
                </a:r>
                <a:r>
                  <a:rPr lang="en-US" dirty="0">
                    <a:solidFill>
                      <a:schemeClr val="tx1"/>
                    </a:solidFill>
                  </a:rPr>
                  <a:t>obtain a </a:t>
                </a:r>
                <a:r>
                  <a:rPr lang="en-US" i="1" dirty="0">
                    <a:solidFill>
                      <a:schemeClr val="tx1"/>
                    </a:solidFill>
                  </a:rPr>
                  <a:t>general solution</a:t>
                </a:r>
                <a:r>
                  <a:rPr lang="en-US" dirty="0">
                    <a:solidFill>
                      <a:schemeClr val="tx1"/>
                    </a:solidFill>
                  </a:rPr>
                  <a:t> for </a:t>
                </a:r>
                <a:r>
                  <a:rPr lang="en-US" i="1" dirty="0">
                    <a:solidFill>
                      <a:schemeClr val="tx1"/>
                    </a:solidFill>
                  </a:rPr>
                  <a:t>x</a:t>
                </a:r>
                <a:r>
                  <a:rPr lang="en-US" dirty="0">
                    <a:solidFill>
                      <a:schemeClr val="tx1"/>
                    </a:solidFill>
                  </a:rPr>
                  <a:t>:</a:t>
                </a:r>
              </a:p>
              <a:p>
                <a:pPr marL="0" indent="0">
                  <a:buNone/>
                </a:pPr>
                <a14:m>
                  <m:oMath xmlns:m="http://schemas.openxmlformats.org/officeDocument/2006/math">
                    <m:nary>
                      <m:naryPr>
                        <m:limLoc m:val="undOvr"/>
                        <m:subHide m:val="on"/>
                        <m:supHide m:val="on"/>
                        <m:ctrlPr>
                          <a:rPr lang="en-US" i="1">
                            <a:solidFill>
                              <a:schemeClr val="tx1"/>
                            </a:solidFill>
                            <a:latin typeface="Cambria Math" panose="02040503050406030204" pitchFamily="18" charset="0"/>
                          </a:rPr>
                        </m:ctrlPr>
                      </m:naryPr>
                      <m:sub/>
                      <m:sup/>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𝑥</m:t>
                            </m:r>
                          </m:den>
                        </m:f>
                        <m:r>
                          <a:rPr lang="en-US" i="1">
                            <a:solidFill>
                              <a:schemeClr val="tx1"/>
                            </a:solidFill>
                            <a:latin typeface="Cambria Math" panose="02040503050406030204" pitchFamily="18" charset="0"/>
                          </a:rPr>
                          <m:t>𝑑𝑥</m:t>
                        </m:r>
                        <m:r>
                          <a:rPr lang="en-US" i="1">
                            <a:solidFill>
                              <a:schemeClr val="tx1"/>
                            </a:solidFill>
                            <a:latin typeface="Cambria Math" panose="02040503050406030204" pitchFamily="18" charset="0"/>
                          </a:rPr>
                          <m:t>= </m:t>
                        </m:r>
                        <m:nary>
                          <m:naryPr>
                            <m:limLoc m:val="undOvr"/>
                            <m:subHide m:val="on"/>
                            <m:supHide m:val="on"/>
                            <m:ctrlPr>
                              <a:rPr lang="en-US" i="1">
                                <a:solidFill>
                                  <a:schemeClr val="tx1"/>
                                </a:solidFill>
                                <a:latin typeface="Cambria Math" panose="02040503050406030204" pitchFamily="18" charset="0"/>
                              </a:rPr>
                            </m:ctrlPr>
                          </m:naryPr>
                          <m:sub/>
                          <m:sup/>
                          <m:e>
                            <m:r>
                              <a:rPr lang="en-US" i="1">
                                <a:solidFill>
                                  <a:schemeClr val="tx1"/>
                                </a:solidFill>
                                <a:latin typeface="Cambria Math" panose="02040503050406030204" pitchFamily="18" charset="0"/>
                              </a:rPr>
                              <m:t>𝑟𝑑𝑡</m:t>
                            </m:r>
                          </m:e>
                        </m:nary>
                      </m:e>
                    </m:nary>
                  </m:oMath>
                </a14:m>
                <a:r>
                  <a:rPr lang="en-US" dirty="0" smtClean="0">
                    <a:solidFill>
                      <a:schemeClr val="tx1"/>
                    </a:solidFill>
                  </a:rPr>
                  <a:t>        	</a:t>
                </a:r>
                <a14:m>
                  <m:oMath xmlns:m="http://schemas.openxmlformats.org/officeDocument/2006/math">
                    <m:func>
                      <m:funcPr>
                        <m:ctrlPr>
                          <a:rPr lang="en-US" i="1" smtClean="0">
                            <a:solidFill>
                              <a:schemeClr val="tx1"/>
                            </a:solidFill>
                            <a:latin typeface="Cambria Math" panose="02040503050406030204" pitchFamily="18" charset="0"/>
                          </a:rPr>
                        </m:ctrlPr>
                      </m:funcPr>
                      <m:fName>
                        <m:r>
                          <a:rPr lang="en-US" i="1">
                            <a:solidFill>
                              <a:schemeClr val="tx1"/>
                            </a:solidFill>
                            <a:latin typeface="Cambria Math" panose="02040503050406030204" pitchFamily="18" charset="0"/>
                          </a:rPr>
                          <m:t>𝑙𝑛</m:t>
                        </m:r>
                        <m:r>
                          <a:rPr lang="en-US" i="1">
                            <a:solidFill>
                              <a:schemeClr val="tx1"/>
                            </a:solidFill>
                            <a:latin typeface="Cambria Math" panose="02040503050406030204" pitchFamily="18" charset="0"/>
                          </a:rPr>
                          <m:t>|</m:t>
                        </m:r>
                      </m:fName>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𝑟𝑡</m:t>
                    </m:r>
                    <m:r>
                      <a:rPr lang="en-US" i="1">
                        <a:solidFill>
                          <a:schemeClr val="tx1"/>
                        </a:solidFill>
                        <a:latin typeface="Cambria Math" panose="02040503050406030204" pitchFamily="18" charset="0"/>
                      </a:rPr>
                      <m:t>+</m:t>
                    </m:r>
                  </m:oMath>
                </a14:m>
                <a:r>
                  <a:rPr lang="en-US" dirty="0" smtClean="0">
                    <a:solidFill>
                      <a:schemeClr val="tx1"/>
                    </a:solidFill>
                  </a:rPr>
                  <a:t>C</a:t>
                </a:r>
                <a:endParaRPr lang="en-US" dirty="0">
                  <a:solidFill>
                    <a:schemeClr val="tx1"/>
                  </a:solidFill>
                </a:endParaRPr>
              </a:p>
              <a:p>
                <a:pPr marL="0" indent="0">
                  <a:buNone/>
                </a:pPr>
                <a:r>
                  <a:rPr 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
        <p:nvSpPr>
          <p:cNvPr id="4" name="Right Arrow 3"/>
          <p:cNvSpPr/>
          <p:nvPr/>
        </p:nvSpPr>
        <p:spPr>
          <a:xfrm>
            <a:off x="4650659" y="3994945"/>
            <a:ext cx="816077" cy="26242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944761" y="5228893"/>
            <a:ext cx="816077" cy="26242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50423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Growth </a:t>
            </a:r>
            <a:r>
              <a:rPr lang="en-US" b="1" dirty="0" smtClean="0"/>
              <a:t>Models </a:t>
            </a:r>
            <a:r>
              <a:rPr lang="en-US" sz="2500"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26087" y="1491422"/>
                <a:ext cx="11338560" cy="4572000"/>
              </a:xfrm>
            </p:spPr>
            <p:txBody>
              <a:bodyPr>
                <a:noAutofit/>
              </a:bodyPr>
              <a:lstStyle/>
              <a:p>
                <a:pPr marL="0" indent="0">
                  <a:buNone/>
                </a:pPr>
                <a:endParaRPr lang="en-US" i="1" dirty="0" smtClean="0"/>
              </a:p>
              <a:p>
                <a:pPr marL="0" indent="0">
                  <a:buNone/>
                </a:pPr>
                <a:r>
                  <a:rPr lang="en-US" sz="2500" i="1" dirty="0" smtClean="0"/>
                  <a:t>C</a:t>
                </a:r>
                <a:r>
                  <a:rPr lang="en-US" sz="2500" i="1" baseline="-25000" dirty="0"/>
                  <a:t> </a:t>
                </a:r>
                <a:r>
                  <a:rPr lang="en-US" sz="2500" dirty="0" smtClean="0"/>
                  <a:t> is an arbitrary constant.  </a:t>
                </a:r>
              </a:p>
              <a:p>
                <a:pPr marL="0" indent="0">
                  <a:buNone/>
                </a:pPr>
                <a:r>
                  <a:rPr lang="en-US" sz="2500" dirty="0" smtClean="0"/>
                  <a:t>We solve algebraically for </a:t>
                </a:r>
                <a:r>
                  <a:rPr lang="en-US" sz="2500" i="1" dirty="0" smtClean="0"/>
                  <a:t>x:</a:t>
                </a:r>
                <a:endParaRPr lang="en-US" sz="2500" i="1" dirty="0"/>
              </a:p>
              <a:p>
                <a:pPr marL="0" indent="0">
                  <a:buNone/>
                </a:pPr>
                <a:r>
                  <a:rPr lang="en-US" dirty="0" smtClean="0"/>
                  <a:t>  </a:t>
                </a:r>
                <a14:m>
                  <m:oMath xmlns:m="http://schemas.openxmlformats.org/officeDocument/2006/math">
                    <m:r>
                      <m:rPr>
                        <m:sty m:val="p"/>
                      </m:rPr>
                      <a:rPr lang="en-US">
                        <a:latin typeface="Cambria Math" panose="02040503050406030204" pitchFamily="18" charset="0"/>
                      </a:rPr>
                      <m:t>ln</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𝑟𝑡</m:t>
                    </m:r>
                    <m:r>
                      <a:rPr lang="en-US" i="1">
                        <a:latin typeface="Cambria Math" panose="02040503050406030204" pitchFamily="18" charset="0"/>
                      </a:rPr>
                      <m:t>+</m:t>
                    </m:r>
                    <m:r>
                      <a:rPr lang="en-US" i="1">
                        <a:latin typeface="Cambria Math" panose="02040503050406030204" pitchFamily="18" charset="0"/>
                      </a:rPr>
                      <m:t>𝐶</m:t>
                    </m:r>
                  </m:oMath>
                </a14:m>
                <a:r>
                  <a:rPr lang="en-US" dirty="0"/>
                  <a:t>     </a:t>
                </a:r>
                <a:endParaRPr lang="en-US" dirty="0" smtClean="0"/>
              </a:p>
              <a:p>
                <a:pPr marL="0" indent="0">
                  <a:buNone/>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func>
                          <m:funcPr>
                            <m:ctrlPr>
                              <a:rPr lang="en-US" i="1">
                                <a:latin typeface="Cambria Math" panose="02040503050406030204" pitchFamily="18" charset="0"/>
                              </a:rPr>
                            </m:ctrlPr>
                          </m:funcPr>
                          <m:fName>
                            <m:r>
                              <a:rPr lang="en-US" i="1">
                                <a:latin typeface="Cambria Math" panose="02040503050406030204" pitchFamily="18" charset="0"/>
                              </a:rPr>
                              <m:t>𝑙𝑛</m:t>
                            </m:r>
                            <m:r>
                              <a:rPr lang="en-US" i="1">
                                <a:latin typeface="Cambria Math" panose="02040503050406030204" pitchFamily="18" charset="0"/>
                              </a:rPr>
                              <m:t>|</m:t>
                            </m:r>
                          </m:fName>
                          <m:e>
                            <m:r>
                              <a:rPr lang="en-US" i="1">
                                <a:latin typeface="Cambria Math" panose="02040503050406030204" pitchFamily="18" charset="0"/>
                              </a:rPr>
                              <m:t>𝑥</m:t>
                            </m:r>
                          </m:e>
                        </m:func>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𝑟𝑡</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𝐶</m:t>
                        </m:r>
                      </m:sup>
                    </m:sSup>
                  </m:oMath>
                </a14:m>
                <a:r>
                  <a:rPr lang="en-US" dirty="0"/>
                  <a:t> 	</a:t>
                </a:r>
                <a:endParaRPr lang="en-US" dirty="0" smtClean="0"/>
              </a:p>
              <a:p>
                <a:pPr marL="0" indent="0">
                  <a:buNone/>
                </a:pPr>
                <a:r>
                  <a:rPr lang="en-US" dirty="0" smtClean="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𝑟𝑡</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𝐶</m:t>
                        </m:r>
                      </m:sup>
                    </m:sSup>
                  </m:oMath>
                </a14:m>
                <a:r>
                  <a:rPr lang="en-US" dirty="0"/>
                  <a:t>         </a:t>
                </a:r>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𝐶</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𝑟𝑡</m:t>
                        </m:r>
                      </m:sup>
                    </m:sSup>
                  </m:oMath>
                </a14:m>
                <a:r>
                  <a:rPr lang="en-US" dirty="0"/>
                  <a:t>    </a:t>
                </a:r>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𝐾𝑒</m:t>
                        </m:r>
                      </m:e>
                      <m:sup>
                        <m:r>
                          <a:rPr lang="en-US" i="1">
                            <a:latin typeface="Cambria Math" panose="02040503050406030204" pitchFamily="18" charset="0"/>
                          </a:rPr>
                          <m:t>𝑟𝑡</m:t>
                        </m:r>
                      </m:sup>
                    </m:sSup>
                    <m:r>
                      <a:rPr lang="en-US" i="1">
                        <a:latin typeface="Cambria Math" panose="02040503050406030204" pitchFamily="18" charset="0"/>
                      </a:rPr>
                      <m:t> </m:t>
                    </m:r>
                  </m:oMath>
                </a14:m>
                <a:r>
                  <a:rPr lang="en-US" i="1" dirty="0" smtClean="0"/>
                  <a:t>                              </a:t>
                </a:r>
                <a:r>
                  <a:rPr lang="en-US" dirty="0" smtClean="0"/>
                  <a:t>		       </a:t>
                </a:r>
                <a14:m>
                  <m:oMath xmlns:m="http://schemas.openxmlformats.org/officeDocument/2006/math">
                    <m:r>
                      <a:rPr lang="en-US" sz="2000" i="1" smtClean="0">
                        <a:solidFill>
                          <a:schemeClr val="tx1"/>
                        </a:solidFill>
                        <a:latin typeface="Cambria Math" panose="02040503050406030204" pitchFamily="18" charset="0"/>
                      </a:rPr>
                      <m:t>𝑤h𝑒𝑟𝑒</m:t>
                    </m:r>
                    <m:r>
                      <a:rPr lang="en-US" sz="2000" i="1" smtClean="0">
                        <a:solidFill>
                          <a:schemeClr val="tx1"/>
                        </a:solidFill>
                        <a:latin typeface="Cambria Math" panose="02040503050406030204" pitchFamily="18" charset="0"/>
                      </a:rPr>
                      <m:t> </m:t>
                    </m:r>
                    <m:r>
                      <a:rPr lang="en-US" sz="2000" i="1" smtClean="0">
                        <a:solidFill>
                          <a:schemeClr val="tx1"/>
                        </a:solidFill>
                        <a:latin typeface="Cambria Math" panose="02040503050406030204" pitchFamily="18" charset="0"/>
                      </a:rPr>
                      <m:t>𝐾</m:t>
                    </m:r>
                    <m:r>
                      <a:rPr lang="en-US" sz="2000" i="1" smtClean="0">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𝑒</m:t>
                        </m:r>
                      </m:e>
                      <m:sup>
                        <m:r>
                          <a:rPr lang="en-US" sz="2000" i="1">
                            <a:solidFill>
                              <a:schemeClr val="tx1"/>
                            </a:solidFill>
                            <a:latin typeface="Cambria Math" panose="02040503050406030204" pitchFamily="18" charset="0"/>
                          </a:rPr>
                          <m:t>𝐶</m:t>
                        </m:r>
                      </m:sup>
                    </m:sSup>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and</m:t>
                    </m:r>
                    <m:r>
                      <a:rPr lang="en-US" sz="2000" b="0" i="0"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𝐾</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𝑖𝑠</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𝑎</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𝑐𝑜𝑛𝑠𝑡𝑎𝑛𝑡</m:t>
                    </m:r>
                    <m:r>
                      <a:rPr lang="en-US" sz="2000" b="0" i="1" smtClean="0">
                        <a:solidFill>
                          <a:schemeClr val="tx1"/>
                        </a:solidFill>
                        <a:latin typeface="Cambria Math" panose="02040503050406030204" pitchFamily="18" charset="0"/>
                      </a:rPr>
                      <m:t> </m:t>
                    </m:r>
                  </m:oMath>
                </a14:m>
                <a:endParaRPr lang="en-US" i="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26087" y="1491422"/>
                <a:ext cx="11338560" cy="4572000"/>
              </a:xfrm>
              <a:blipFill rotWithShape="0">
                <a:blip r:embed="rId2" cstate="print"/>
                <a:stretch>
                  <a:fillRect l="-914"/>
                </a:stretch>
              </a:blipFill>
            </p:spPr>
            <p:txBody>
              <a:bodyPr/>
              <a:lstStyle/>
              <a:p>
                <a:r>
                  <a:rPr lang="en-US">
                    <a:noFill/>
                  </a:rPr>
                  <a:t> </a:t>
                </a:r>
              </a:p>
            </p:txBody>
          </p:sp>
        </mc:Fallback>
      </mc:AlternateContent>
    </p:spTree>
    <p:extLst>
      <p:ext uri="{BB962C8B-B14F-4D97-AF65-F5344CB8AC3E}">
        <p14:creationId xmlns:p14="http://schemas.microsoft.com/office/powerpoint/2010/main" xmlns="" val="439194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Security Returns </a:t>
            </a:r>
            <a:r>
              <a:rPr lang="en-US" b="1" dirty="0" smtClean="0"/>
              <a:t>In </a:t>
            </a:r>
            <a:r>
              <a:rPr lang="en-US" b="1" dirty="0"/>
              <a:t>Continuous </a:t>
            </a:r>
            <a:r>
              <a:rPr lang="en-US" b="1" dirty="0" smtClean="0"/>
              <a:t>Time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62500" lnSpcReduction="20000"/>
              </a:bodyPr>
              <a:lstStyle/>
              <a:p>
                <a:pPr marL="0" indent="0">
                  <a:buNone/>
                </a:pPr>
                <a:r>
                  <a:rPr lang="en-US" sz="3500" dirty="0" smtClean="0"/>
                  <a:t>Suppose </a:t>
                </a:r>
                <a:r>
                  <a:rPr lang="en-US" sz="3500" dirty="0"/>
                  <a:t>that the evolution of a stock’s price is modeled by the following separable differential </a:t>
                </a:r>
                <a:r>
                  <a:rPr lang="en-US" sz="3500" dirty="0" smtClean="0"/>
                  <a:t>equation:</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𝜇</m:t>
                      </m:r>
                      <m:sSub>
                        <m:sSubPr>
                          <m:ctrlPr>
                            <a:rPr lang="en-US" i="1" smtClean="0">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m:oMathPara>
                </a14:m>
                <a:endParaRPr lang="en-US" dirty="0" smtClean="0"/>
              </a:p>
              <a:p>
                <a:pPr marL="0" indent="0">
                  <a:buNone/>
                </a:pPr>
                <a:r>
                  <a:rPr lang="en-US" dirty="0"/>
                  <a:t>	</a:t>
                </a:r>
                <a:r>
                  <a:rPr lang="en-US" dirty="0" smtClean="0"/>
                  <a:t>	</a:t>
                </a:r>
              </a:p>
              <a:p>
                <a:pPr marL="0" indent="0">
                  <a:buNone/>
                </a:pPr>
                <a:r>
                  <a:rPr lang="en-US" sz="2300" i="1" dirty="0" smtClean="0"/>
                  <a:t>where µ </a:t>
                </a:r>
                <a:r>
                  <a:rPr lang="en-US" sz="2300" i="1" dirty="0"/>
                  <a:t>represents the security’s drift or mean instantaneous rate of return. </a:t>
                </a:r>
              </a:p>
              <a:p>
                <a:pPr marL="0" indent="0">
                  <a:buNone/>
                </a:pPr>
                <a:r>
                  <a:rPr lang="en-US" sz="3500" dirty="0"/>
                  <a:t> </a:t>
                </a:r>
                <a:endParaRPr lang="en-US" sz="3500" dirty="0" smtClean="0">
                  <a:solidFill>
                    <a:schemeClr val="tx1"/>
                  </a:solidFill>
                </a:endParaRPr>
              </a:p>
              <a:p>
                <a:pPr marL="0" indent="0">
                  <a:buNone/>
                </a:pPr>
                <a:r>
                  <a:rPr lang="en-US" sz="3500" dirty="0" smtClean="0">
                    <a:solidFill>
                      <a:schemeClr val="tx1"/>
                    </a:solidFill>
                  </a:rPr>
                  <a:t>This </a:t>
                </a:r>
                <a:r>
                  <a:rPr lang="en-US" sz="3500" dirty="0">
                    <a:solidFill>
                      <a:schemeClr val="tx1"/>
                    </a:solidFill>
                  </a:rPr>
                  <a:t>differential equation is identical </a:t>
                </a:r>
                <a:r>
                  <a:rPr lang="en-US" sz="3500" dirty="0" smtClean="0">
                    <a:solidFill>
                      <a:schemeClr val="tx1"/>
                    </a:solidFill>
                  </a:rPr>
                  <a:t>to </a:t>
                </a:r>
                <a:r>
                  <a:rPr lang="en-US" sz="3500" dirty="0">
                    <a:solidFill>
                      <a:schemeClr val="tx1"/>
                    </a:solidFill>
                  </a:rPr>
                  <a:t>Growth Models</a:t>
                </a:r>
                <a:r>
                  <a:rPr lang="en-US" sz="3500" dirty="0" smtClean="0">
                    <a:solidFill>
                      <a:schemeClr val="tx1"/>
                    </a:solidFill>
                  </a:rPr>
                  <a:t>, and the </a:t>
                </a:r>
                <a:r>
                  <a:rPr lang="en-US" sz="3500" dirty="0">
                    <a:solidFill>
                      <a:schemeClr val="tx1"/>
                    </a:solidFill>
                  </a:rPr>
                  <a:t>solution is: </a:t>
                </a:r>
              </a:p>
              <a:p>
                <a:pPr marL="0" indent="0">
                  <a:buNone/>
                </a:pPr>
                <a:r>
                  <a:rPr lang="en-US" sz="3500"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sSub>
                        <m:sSubPr>
                          <m:ctrlPr>
                            <a:rPr lang="en-US" sz="3500" i="1">
                              <a:solidFill>
                                <a:schemeClr val="tx1"/>
                              </a:solidFill>
                              <a:latin typeface="Cambria Math" panose="02040503050406030204" pitchFamily="18" charset="0"/>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𝑡</m:t>
                          </m:r>
                        </m:sub>
                      </m:sSub>
                      <m:r>
                        <a:rPr lang="en-US" sz="3500" i="1">
                          <a:solidFill>
                            <a:schemeClr val="tx1"/>
                          </a:solidFill>
                          <a:latin typeface="Cambria Math" panose="02040503050406030204" pitchFamily="18" charset="0"/>
                        </a:rPr>
                        <m:t>=</m:t>
                      </m:r>
                      <m:sSup>
                        <m:sSupPr>
                          <m:ctrlPr>
                            <a:rPr lang="en-US" sz="3500" i="1">
                              <a:solidFill>
                                <a:schemeClr val="tx1"/>
                              </a:solidFill>
                              <a:latin typeface="Cambria Math" panose="02040503050406030204" pitchFamily="18" charset="0"/>
                            </a:rPr>
                          </m:ctrlPr>
                        </m:sSupPr>
                        <m:e>
                          <m:r>
                            <a:rPr lang="en-US" sz="3500" i="1">
                              <a:solidFill>
                                <a:schemeClr val="tx1"/>
                              </a:solidFill>
                              <a:latin typeface="Cambria Math" panose="02040503050406030204" pitchFamily="18" charset="0"/>
                            </a:rPr>
                            <m:t>𝐾𝑒</m:t>
                          </m:r>
                        </m:e>
                        <m:sup>
                          <m:r>
                            <a:rPr lang="en-US" sz="3500" i="1">
                              <a:solidFill>
                                <a:schemeClr val="tx1"/>
                              </a:solidFill>
                              <a:latin typeface="Cambria Math" panose="02040503050406030204" pitchFamily="18" charset="0"/>
                            </a:rPr>
                            <m:t>𝜇</m:t>
                          </m:r>
                          <m:r>
                            <a:rPr lang="en-US" sz="3500" i="1">
                              <a:solidFill>
                                <a:schemeClr val="tx1"/>
                              </a:solidFill>
                              <a:latin typeface="Cambria Math" panose="02040503050406030204" pitchFamily="18" charset="0"/>
                            </a:rPr>
                            <m:t>𝑡</m:t>
                          </m:r>
                        </m:sup>
                      </m:sSup>
                    </m:oMath>
                  </m:oMathPara>
                </a14:m>
                <a:endParaRPr lang="en-US" sz="3500" dirty="0">
                  <a:solidFill>
                    <a:schemeClr val="tx1"/>
                  </a:solidFill>
                </a:endParaRPr>
              </a:p>
              <a:p>
                <a:pPr marL="0" indent="0">
                  <a:buNone/>
                </a:pPr>
                <a:r>
                  <a:rPr lang="en-US" sz="3500" dirty="0">
                    <a:solidFill>
                      <a:schemeClr val="tx1"/>
                    </a:solidFill>
                  </a:rPr>
                  <a:t> </a:t>
                </a:r>
              </a:p>
              <a:p>
                <a:pPr marL="0" indent="0">
                  <a:buNone/>
                </a:pPr>
                <a:r>
                  <a:rPr lang="en-US" sz="3500" dirty="0" smtClean="0">
                    <a:solidFill>
                      <a:schemeClr val="tx1"/>
                    </a:solidFill>
                  </a:rPr>
                  <a:t>Observe that </a:t>
                </a:r>
                <a:r>
                  <a:rPr lang="en-US" sz="3500" i="1" dirty="0">
                    <a:solidFill>
                      <a:schemeClr val="tx1"/>
                    </a:solidFill>
                  </a:rPr>
                  <a:t>K</a:t>
                </a:r>
                <a:r>
                  <a:rPr lang="en-US" sz="3500" dirty="0">
                    <a:solidFill>
                      <a:schemeClr val="tx1"/>
                    </a:solidFill>
                  </a:rPr>
                  <a:t> </a:t>
                </a:r>
                <a:r>
                  <a:rPr lang="en-US" sz="3500" dirty="0" smtClean="0">
                    <a:solidFill>
                      <a:schemeClr val="tx1"/>
                    </a:solidFill>
                  </a:rPr>
                  <a:t>equals </a:t>
                </a:r>
                <a:r>
                  <a:rPr lang="en-US" sz="3500" dirty="0">
                    <a:solidFill>
                      <a:schemeClr val="tx1"/>
                    </a:solidFill>
                  </a:rPr>
                  <a:t>the stock’s price </a:t>
                </a:r>
                <a:r>
                  <a:rPr lang="en-US" sz="3500" i="1" dirty="0">
                    <a:solidFill>
                      <a:schemeClr val="tx1"/>
                    </a:solidFill>
                  </a:rPr>
                  <a:t>S</a:t>
                </a:r>
                <a:r>
                  <a:rPr lang="en-US" sz="3500" baseline="-25000" dirty="0">
                    <a:solidFill>
                      <a:schemeClr val="tx1"/>
                    </a:solidFill>
                  </a:rPr>
                  <a:t>0</a:t>
                </a:r>
                <a:r>
                  <a:rPr lang="en-US" sz="3500" dirty="0">
                    <a:solidFill>
                      <a:schemeClr val="tx1"/>
                    </a:solidFill>
                  </a:rPr>
                  <a:t> at time zero (</a:t>
                </a:r>
                <a:r>
                  <a:rPr lang="en-US" sz="3500" i="1" dirty="0">
                    <a:solidFill>
                      <a:schemeClr val="tx1"/>
                    </a:solidFill>
                  </a:rPr>
                  <a:t>K</a:t>
                </a:r>
                <a:r>
                  <a:rPr lang="en-US" sz="3500" dirty="0">
                    <a:solidFill>
                      <a:schemeClr val="tx1"/>
                    </a:solidFill>
                  </a:rPr>
                  <a:t> can equal any constant), the particular solution to </a:t>
                </a:r>
                <a:r>
                  <a:rPr lang="en-US" sz="3500" dirty="0" smtClean="0">
                    <a:solidFill>
                      <a:schemeClr val="tx1"/>
                    </a:solidFill>
                  </a:rPr>
                  <a:t>would </a:t>
                </a:r>
                <a:r>
                  <a:rPr lang="en-US" sz="3500" dirty="0">
                    <a:solidFill>
                      <a:schemeClr val="tx1"/>
                    </a:solidFill>
                  </a:rPr>
                  <a:t>be:</a:t>
                </a:r>
              </a:p>
              <a:p>
                <a:pPr marL="0" indent="0">
                  <a:buNone/>
                </a:pPr>
                <a14:m>
                  <m:oMathPara xmlns:m="http://schemas.openxmlformats.org/officeDocument/2006/math">
                    <m:oMathParaPr>
                      <m:jc m:val="centerGroup"/>
                    </m:oMathParaPr>
                    <m:oMath xmlns:m="http://schemas.openxmlformats.org/officeDocument/2006/math">
                      <m:sSub>
                        <m:sSubPr>
                          <m:ctrlPr>
                            <a:rPr lang="en-US" sz="3500" i="1">
                              <a:solidFill>
                                <a:schemeClr val="tx1"/>
                              </a:solidFill>
                              <a:latin typeface="Cambria Math" panose="02040503050406030204" pitchFamily="18" charset="0"/>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𝑡</m:t>
                          </m:r>
                        </m:sub>
                      </m:sSub>
                      <m:r>
                        <a:rPr lang="en-US" sz="3500" i="1">
                          <a:solidFill>
                            <a:schemeClr val="tx1"/>
                          </a:solidFill>
                          <a:latin typeface="Cambria Math" panose="02040503050406030204" pitchFamily="18" charset="0"/>
                        </a:rPr>
                        <m:t>=</m:t>
                      </m:r>
                      <m:sSub>
                        <m:sSubPr>
                          <m:ctrlPr>
                            <a:rPr lang="en-US" sz="3500" i="1">
                              <a:solidFill>
                                <a:schemeClr val="tx1"/>
                              </a:solidFill>
                              <a:latin typeface="Cambria Math" panose="02040503050406030204" pitchFamily="18" charset="0"/>
                            </a:rPr>
                          </m:ctrlPr>
                        </m:sSubPr>
                        <m:e>
                          <m:r>
                            <a:rPr lang="en-US" sz="3500" i="1">
                              <a:solidFill>
                                <a:schemeClr val="tx1"/>
                              </a:solidFill>
                              <a:latin typeface="Cambria Math" panose="02040503050406030204" pitchFamily="18" charset="0"/>
                            </a:rPr>
                            <m:t>𝑆</m:t>
                          </m:r>
                        </m:e>
                        <m:sub>
                          <m:r>
                            <a:rPr lang="en-US" sz="3500" i="1">
                              <a:solidFill>
                                <a:schemeClr val="tx1"/>
                              </a:solidFill>
                              <a:latin typeface="Cambria Math" panose="02040503050406030204" pitchFamily="18" charset="0"/>
                            </a:rPr>
                            <m:t>0</m:t>
                          </m:r>
                        </m:sub>
                      </m:sSub>
                      <m:sSup>
                        <m:sSupPr>
                          <m:ctrlPr>
                            <a:rPr lang="en-US" sz="3500" i="1">
                              <a:solidFill>
                                <a:schemeClr val="tx1"/>
                              </a:solidFill>
                              <a:latin typeface="Cambria Math" panose="02040503050406030204" pitchFamily="18" charset="0"/>
                            </a:rPr>
                          </m:ctrlPr>
                        </m:sSupPr>
                        <m:e>
                          <m:r>
                            <a:rPr lang="en-US" sz="3500" i="1">
                              <a:solidFill>
                                <a:schemeClr val="tx1"/>
                              </a:solidFill>
                              <a:latin typeface="Cambria Math" panose="02040503050406030204" pitchFamily="18" charset="0"/>
                            </a:rPr>
                            <m:t>𝑒</m:t>
                          </m:r>
                        </m:e>
                        <m:sup>
                          <m:r>
                            <a:rPr lang="en-US" sz="3500" i="1">
                              <a:solidFill>
                                <a:schemeClr val="tx1"/>
                              </a:solidFill>
                              <a:latin typeface="Cambria Math" panose="02040503050406030204" pitchFamily="18" charset="0"/>
                            </a:rPr>
                            <m:t>𝜇</m:t>
                          </m:r>
                          <m:r>
                            <a:rPr lang="en-US" sz="3500" i="1">
                              <a:solidFill>
                                <a:schemeClr val="tx1"/>
                              </a:solidFill>
                              <a:latin typeface="Cambria Math" panose="02040503050406030204" pitchFamily="18" charset="0"/>
                            </a:rPr>
                            <m:t>𝑡</m:t>
                          </m:r>
                        </m:sup>
                      </m:sSup>
                    </m:oMath>
                  </m:oMathPara>
                </a14:m>
                <a:endParaRPr lang="en-US" sz="3500"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99" t="-2400"/>
                </a:stretch>
              </a:blipFill>
            </p:spPr>
            <p:txBody>
              <a:bodyPr/>
              <a:lstStyle/>
              <a:p>
                <a:r>
                  <a:rPr lang="en-US">
                    <a:noFill/>
                  </a:rPr>
                  <a:t> </a:t>
                </a:r>
              </a:p>
            </p:txBody>
          </p:sp>
        </mc:Fallback>
      </mc:AlternateContent>
    </p:spTree>
    <p:extLst>
      <p:ext uri="{BB962C8B-B14F-4D97-AF65-F5344CB8AC3E}">
        <p14:creationId xmlns:p14="http://schemas.microsoft.com/office/powerpoint/2010/main" xmlns="" val="850484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Doubling </a:t>
            </a:r>
            <a:r>
              <a:rPr lang="en-US" b="1" dirty="0" smtClean="0"/>
              <a:t>An </a:t>
            </a:r>
            <a:r>
              <a:rPr lang="en-US" b="1" dirty="0"/>
              <a:t>Investment </a:t>
            </a:r>
            <a:r>
              <a:rPr lang="en-US" b="1" dirty="0" smtClean="0"/>
              <a:t>Amount</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95094"/>
              </a:xfrm>
            </p:spPr>
            <p:txBody>
              <a:bodyPr>
                <a:normAutofit fontScale="85000" lnSpcReduction="20000"/>
              </a:bodyPr>
              <a:lstStyle/>
              <a:p>
                <a:pPr marL="0" indent="0">
                  <a:buNone/>
                </a:pPr>
                <a:r>
                  <a:rPr lang="en-US" dirty="0" smtClean="0"/>
                  <a:t>Consider a security with value </a:t>
                </a:r>
                <a:r>
                  <a:rPr lang="en-US" i="1" dirty="0"/>
                  <a:t>S</a:t>
                </a:r>
                <a:r>
                  <a:rPr lang="en-US" baseline="-25000" dirty="0"/>
                  <a:t>t</a:t>
                </a:r>
                <a:r>
                  <a:rPr lang="en-US" dirty="0"/>
                  <a:t> in time </a:t>
                </a:r>
                <a:r>
                  <a:rPr lang="en-US" i="1" dirty="0"/>
                  <a:t>t</a:t>
                </a:r>
                <a:r>
                  <a:rPr lang="en-US" dirty="0"/>
                  <a:t> generating returns on a continuous basis such that the security’s price doubles every 7 years. Suppose that the value of this security after 10 years were $50. What would have been the initial value </a:t>
                </a:r>
                <a:r>
                  <a:rPr lang="en-US" i="1" dirty="0"/>
                  <a:t>S</a:t>
                </a:r>
                <a:r>
                  <a:rPr lang="en-US" baseline="-25000" dirty="0"/>
                  <a:t>0</a:t>
                </a:r>
                <a:r>
                  <a:rPr lang="en-US" dirty="0"/>
                  <a:t> of this security? </a:t>
                </a:r>
                <a:endParaRPr lang="en-US" dirty="0" smtClean="0"/>
              </a:p>
              <a:p>
                <a:pPr marL="0" indent="0">
                  <a:buNone/>
                </a:pPr>
                <a:r>
                  <a:rPr lang="en-US" dirty="0" smtClean="0"/>
                  <a:t>Solution:  </a:t>
                </a:r>
              </a:p>
              <a:p>
                <a:pPr marL="0" indent="0">
                  <a:buNone/>
                </a:pPr>
                <a:r>
                  <a:rPr lang="en-US" dirty="0" smtClean="0"/>
                  <a:t>This </a:t>
                </a:r>
                <a:r>
                  <a:rPr lang="en-US" dirty="0"/>
                  <a:t>security price which can also be depicted by the security’s return generating process</a:t>
                </a:r>
                <a:r>
                  <a:rPr lang="en-US" dirty="0" smtClean="0"/>
                  <a:t>:   </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𝑑𝑡</m:t>
                    </m:r>
                    <m:r>
                      <a:rPr lang="en-US">
                        <a:latin typeface="Cambria Math" panose="02040503050406030204" pitchFamily="18" charset="0"/>
                      </a:rPr>
                      <m:t> </m:t>
                    </m:r>
                  </m:oMath>
                </a14:m>
                <a:r>
                  <a:rPr lang="en-US" dirty="0" smtClean="0">
                    <a:latin typeface="Cambria Math" panose="02040503050406030204" pitchFamily="18" charset="0"/>
                  </a:rPr>
                  <a:t> and its solution: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𝑡</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0</m:t>
                        </m:r>
                      </m:sub>
                    </m:sSub>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𝜇</m:t>
                        </m:r>
                        <m:r>
                          <a:rPr lang="en-US" sz="2800" i="1">
                            <a:latin typeface="Cambria Math" panose="02040503050406030204" pitchFamily="18" charset="0"/>
                          </a:rPr>
                          <m:t>𝑡</m:t>
                        </m:r>
                      </m:sup>
                    </m:sSup>
                  </m:oMath>
                </a14:m>
                <a:r>
                  <a:rPr lang="en-US" dirty="0" smtClean="0"/>
                  <a:t>,  then            </a:t>
                </a:r>
              </a:p>
              <a:p>
                <a:pPr marL="0" indent="0">
                  <a:buNone/>
                </a:pPr>
                <a:endParaRPr lang="en-US" dirty="0"/>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7</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7</m:t>
                        </m:r>
                        <m:r>
                          <a:rPr lang="en-US" i="1">
                            <a:latin typeface="Cambria Math" panose="02040503050406030204" pitchFamily="18" charset="0"/>
                          </a:rPr>
                          <m:t>𝜇</m:t>
                        </m:r>
                      </m:sup>
                    </m:sSup>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oMath>
                </a14:m>
                <a:r>
                  <a:rPr lang="en-US" dirty="0" smtClean="0"/>
                  <a:t>           </a:t>
                </a:r>
                <a:r>
                  <a:rPr lang="en-US" i="1" dirty="0" smtClean="0"/>
                  <a:t>µ</a:t>
                </a:r>
                <a:r>
                  <a:rPr lang="en-US" dirty="0" smtClean="0"/>
                  <a:t> </a:t>
                </a:r>
                <a:r>
                  <a:rPr lang="en-US" dirty="0"/>
                  <a:t>= </a:t>
                </a:r>
                <a:r>
                  <a:rPr lang="en-US" i="1" dirty="0"/>
                  <a:t>ln</a:t>
                </a:r>
                <a:r>
                  <a:rPr lang="en-US" dirty="0"/>
                  <a:t>(2) ÷ 7 = .</a:t>
                </a:r>
                <a:r>
                  <a:rPr lang="en-US" dirty="0" smtClean="0"/>
                  <a:t>09902</a:t>
                </a:r>
              </a:p>
              <a:p>
                <a:pPr marL="0" indent="0">
                  <a:buNone/>
                </a:pPr>
                <a:endParaRPr lang="en-US" dirty="0" smtClean="0"/>
              </a:p>
              <a:p>
                <a:pPr marL="0" indent="0">
                  <a:buNone/>
                </a:pPr>
                <a:r>
                  <a:rPr lang="en-US" dirty="0" smtClean="0"/>
                  <a:t>With </a:t>
                </a:r>
                <a:r>
                  <a:rPr lang="en-US" dirty="0"/>
                  <a:t>this result, we can easily solve for the security's initial value: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−10×.09902</m:t>
                          </m:r>
                        </m:sup>
                      </m:sSup>
                      <m:r>
                        <a:rPr lang="en-US" i="1">
                          <a:latin typeface="Cambria Math" panose="02040503050406030204" pitchFamily="18" charset="0"/>
                        </a:rPr>
                        <m:t>=$50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−10×.09902</m:t>
                          </m:r>
                        </m:sup>
                      </m:sSup>
                      <m:r>
                        <a:rPr lang="en-US" i="1">
                          <a:latin typeface="Cambria Math" panose="02040503050406030204" pitchFamily="18" charset="0"/>
                        </a:rPr>
                        <m:t>=$18.58</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95094"/>
              </a:xfrm>
              <a:blipFill rotWithShape="0">
                <a:blip r:embed="rId2" cstate="print"/>
                <a:stretch>
                  <a:fillRect l="-753" t="-2417"/>
                </a:stretch>
              </a:blipFill>
            </p:spPr>
            <p:txBody>
              <a:bodyPr/>
              <a:lstStyle/>
              <a:p>
                <a:r>
                  <a:rPr lang="en-US">
                    <a:noFill/>
                  </a:rPr>
                  <a:t> </a:t>
                </a:r>
              </a:p>
            </p:txBody>
          </p:sp>
        </mc:Fallback>
      </mc:AlternateContent>
      <p:sp>
        <p:nvSpPr>
          <p:cNvPr id="6" name="Right Arrow 5"/>
          <p:cNvSpPr/>
          <p:nvPr/>
        </p:nvSpPr>
        <p:spPr>
          <a:xfrm>
            <a:off x="5506064" y="4257368"/>
            <a:ext cx="467884" cy="235974"/>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37758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Mean Reverting Interest Rates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While interest rates vary over time, they tend to be more likely to increase when they are “low” and decrease when they are high; that is, they tend to drift or revert to some long-term mean rate (long-term mean rate, not long term rate). Suppose that </a:t>
                </a:r>
                <a:r>
                  <a:rPr lang="en-US" i="1" dirty="0"/>
                  <a:t>μ</a:t>
                </a:r>
                <a:r>
                  <a:rPr lang="en-US" dirty="0"/>
                  <a:t> represents the long-term mean interest rate, </a:t>
                </a:r>
                <a:r>
                  <a:rPr lang="en-US" i="1" dirty="0" err="1"/>
                  <a:t>r</a:t>
                </a:r>
                <a:r>
                  <a:rPr lang="en-US" i="1" baseline="-25000" dirty="0" err="1"/>
                  <a:t>t</a:t>
                </a:r>
                <a:r>
                  <a:rPr lang="en-US" dirty="0"/>
                  <a:t> the short-term rate at a particular time and </a:t>
                </a:r>
                <a:r>
                  <a:rPr lang="en-US" i="1" dirty="0"/>
                  <a:t>λ</a:t>
                </a:r>
                <a:r>
                  <a:rPr lang="en-US" dirty="0"/>
                  <a:t> an interest rate adjustment mechanism (also known as a "pullback </a:t>
                </a:r>
                <a:r>
                  <a:rPr lang="en-US" dirty="0" smtClean="0"/>
                  <a:t>factor”): </a:t>
                </a:r>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05"/>
                </a:stretch>
              </a:blipFill>
            </p:spPr>
            <p:txBody>
              <a:bodyPr/>
              <a:lstStyle/>
              <a:p>
                <a:r>
                  <a:rPr lang="en-US">
                    <a:noFill/>
                  </a:rPr>
                  <a:t> </a:t>
                </a:r>
              </a:p>
            </p:txBody>
          </p:sp>
        </mc:Fallback>
      </mc:AlternateContent>
    </p:spTree>
    <p:extLst>
      <p:ext uri="{BB962C8B-B14F-4D97-AF65-F5344CB8AC3E}">
        <p14:creationId xmlns:p14="http://schemas.microsoft.com/office/powerpoint/2010/main" xmlns="" val="2531259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Illustration: Mean Reverting Interest Rates</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6" name="Content Placeholder 5"/>
              <p:cNvSpPr>
                <a:spLocks noGrp="1"/>
              </p:cNvSpPr>
              <p:nvPr>
                <p:ph sz="quarter" idx="1"/>
              </p:nvPr>
            </p:nvSpPr>
            <p:spPr/>
            <p:txBody>
              <a:bodyPr/>
              <a:lstStyle/>
              <a:p>
                <a:pPr marL="0" indent="0">
                  <a:buNone/>
                </a:pPr>
                <a:r>
                  <a:rPr lang="en-US" dirty="0" smtClean="0"/>
                  <a:t>Solution to  </a:t>
                </a:r>
                <a14:m>
                  <m:oMath xmlns:m="http://schemas.openxmlformats.org/officeDocument/2006/math">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oMath>
                </a14:m>
                <a:r>
                  <a:rPr lang="en-US" dirty="0" smtClean="0"/>
                  <a:t> :</a:t>
                </a:r>
                <a:endParaRPr lang="en-US" dirty="0"/>
              </a:p>
              <a:p>
                <a:pPr marL="0" indent="0">
                  <a:buNone/>
                </a:pPr>
                <a:r>
                  <a:rPr lang="en-US" dirty="0" smtClean="0"/>
                  <a:t> </a:t>
                </a:r>
              </a:p>
              <a:p>
                <a:endParaRPr lang="en-US" dirty="0"/>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pic>
        <p:nvPicPr>
          <p:cNvPr id="7" name="Picture 6"/>
          <p:cNvPicPr>
            <a:picLocks noChangeAspect="1"/>
          </p:cNvPicPr>
          <p:nvPr/>
        </p:nvPicPr>
        <p:blipFill>
          <a:blip r:embed="rId3" cstate="print"/>
          <a:stretch>
            <a:fillRect/>
          </a:stretch>
        </p:blipFill>
        <p:spPr>
          <a:xfrm>
            <a:off x="401353" y="2321169"/>
            <a:ext cx="11485847" cy="3777879"/>
          </a:xfrm>
          <a:prstGeom prst="rect">
            <a:avLst/>
          </a:prstGeom>
        </p:spPr>
      </p:pic>
    </p:spTree>
    <p:extLst>
      <p:ext uri="{BB962C8B-B14F-4D97-AF65-F5344CB8AC3E}">
        <p14:creationId xmlns:p14="http://schemas.microsoft.com/office/powerpoint/2010/main" xmlns="" val="3486005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Mean Reverting Interest </a:t>
            </a:r>
            <a:r>
              <a:rPr lang="en-US" b="1" dirty="0" smtClean="0"/>
              <a:t>Rates</a:t>
            </a:r>
            <a:r>
              <a:rPr lang="en-US" sz="2800" b="1" dirty="0" smtClean="0"/>
              <a:t>(Continued</a:t>
            </a:r>
            <a:r>
              <a:rPr lang="en-US" sz="2800" b="1" dirty="0"/>
              <a:t>)</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36100"/>
              </a:xfrm>
            </p:spPr>
            <p:txBody>
              <a:bodyPr>
                <a:normAutofit fontScale="40000" lnSpcReduction="20000"/>
              </a:bodyPr>
              <a:lstStyle/>
              <a:p>
                <a:pPr marL="0" indent="0">
                  <a:buNone/>
                </a:pPr>
                <a:r>
                  <a:rPr lang="en-US" sz="6800" dirty="0" smtClean="0"/>
                  <a:t>Suppose, for example, the interest rate 2 months ago was 18%, and currently is 16.5% as it drifts back to the long-term mean rate of 7%. How long will it take for the interest rate to drop below 10%? </a:t>
                </a:r>
              </a:p>
              <a:p>
                <a:pPr marL="0" indent="0">
                  <a:buNone/>
                </a:pPr>
                <a:endParaRPr lang="en-US" dirty="0"/>
              </a:p>
              <a:p>
                <a:pPr marL="0" indent="0">
                  <a:buNone/>
                </a:pPr>
                <a:r>
                  <a:rPr lang="en-US" sz="6300" dirty="0" smtClean="0"/>
                  <a:t>Solution : </a:t>
                </a:r>
              </a:p>
              <a:p>
                <a:pPr marL="0" indent="0">
                  <a:buNone/>
                </a:pPr>
                <a:r>
                  <a:rPr lang="en-US" sz="6300" dirty="0" smtClean="0"/>
                  <a:t>First, we use the long-term drift to obtain </a:t>
                </a:r>
                <a:r>
                  <a:rPr lang="en-US" sz="6300" i="1" dirty="0"/>
                  <a:t>K </a:t>
                </a:r>
                <a:r>
                  <a:rPr lang="en-US" sz="6300" dirty="0"/>
                  <a:t>= 11</a:t>
                </a:r>
                <a:r>
                  <a:rPr lang="en-US" sz="6300"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sz="6300" i="1">
                              <a:latin typeface="Cambria Math" panose="02040503050406030204" pitchFamily="18" charset="0"/>
                            </a:rPr>
                          </m:ctrlPr>
                        </m:sSubPr>
                        <m:e>
                          <m:r>
                            <a:rPr lang="en-US" sz="6300" i="1">
                              <a:latin typeface="Cambria Math" panose="02040503050406030204" pitchFamily="18" charset="0"/>
                            </a:rPr>
                            <m:t>𝑟</m:t>
                          </m:r>
                        </m:e>
                        <m:sub>
                          <m:r>
                            <a:rPr lang="en-US" sz="6300" i="1">
                              <a:latin typeface="Cambria Math" panose="02040503050406030204" pitchFamily="18" charset="0"/>
                            </a:rPr>
                            <m:t>0</m:t>
                          </m:r>
                        </m:sub>
                      </m:sSub>
                      <m:r>
                        <a:rPr lang="en-US" sz="6300" i="1">
                          <a:latin typeface="Cambria Math" panose="02040503050406030204" pitchFamily="18" charset="0"/>
                        </a:rPr>
                        <m:t>=18%=7%+</m:t>
                      </m:r>
                      <m:r>
                        <a:rPr lang="en-US" sz="6300" b="0" i="1" smtClean="0">
                          <a:latin typeface="Cambria Math" panose="02040503050406030204" pitchFamily="18" charset="0"/>
                        </a:rPr>
                        <m:t>𝐾</m:t>
                      </m:r>
                      <m:sSup>
                        <m:sSupPr>
                          <m:ctrlPr>
                            <a:rPr lang="en-US" sz="6300" i="1" smtClean="0">
                              <a:latin typeface="Cambria Math" panose="02040503050406030204" pitchFamily="18" charset="0"/>
                            </a:rPr>
                          </m:ctrlPr>
                        </m:sSupPr>
                        <m:e>
                          <m:r>
                            <a:rPr lang="en-US" sz="6300" i="1">
                              <a:latin typeface="Cambria Math" panose="02040503050406030204" pitchFamily="18" charset="0"/>
                            </a:rPr>
                            <m:t>𝑒</m:t>
                          </m:r>
                        </m:e>
                        <m:sup>
                          <m:r>
                            <a:rPr lang="en-US" sz="6300" i="1">
                              <a:latin typeface="Cambria Math" panose="02040503050406030204" pitchFamily="18" charset="0"/>
                            </a:rPr>
                            <m:t>−</m:t>
                          </m:r>
                          <m:r>
                            <m:rPr>
                              <m:sty m:val="p"/>
                            </m:rPr>
                            <a:rPr lang="el-GR" sz="6300" i="1">
                              <a:latin typeface="Cambria Math" panose="02040503050406030204" pitchFamily="18" charset="0"/>
                            </a:rPr>
                            <m:t>λ</m:t>
                          </m:r>
                          <m:r>
                            <a:rPr lang="el-GR" sz="6300" i="1" smtClean="0">
                              <a:latin typeface="Cambria Math" panose="02040503050406030204" pitchFamily="18" charset="0"/>
                              <a:ea typeface="Cambria Math" panose="02040503050406030204" pitchFamily="18" charset="0"/>
                            </a:rPr>
                            <m:t>×</m:t>
                          </m:r>
                          <m:r>
                            <a:rPr lang="en-US" sz="6300" b="0" i="1" smtClean="0">
                              <a:latin typeface="Cambria Math" panose="02040503050406030204" pitchFamily="18" charset="0"/>
                              <a:ea typeface="Cambria Math" panose="02040503050406030204" pitchFamily="18" charset="0"/>
                            </a:rPr>
                            <m:t>0</m:t>
                          </m:r>
                        </m:sup>
                      </m:sSup>
                    </m:oMath>
                  </m:oMathPara>
                </a14:m>
                <a:endParaRPr lang="en-US" sz="6300" dirty="0"/>
              </a:p>
              <a:p>
                <a:pPr marL="0" indent="0">
                  <a:buNone/>
                </a:pPr>
                <a:r>
                  <a:rPr lang="en-US" sz="6300" dirty="0"/>
                  <a:t> </a:t>
                </a:r>
              </a:p>
              <a:p>
                <a:pPr marL="0" indent="0">
                  <a:buNone/>
                </a:pPr>
                <a:r>
                  <a:rPr lang="en-US" sz="6300" dirty="0"/>
                  <a:t>Next, we solve for the "pullback factor" λ by using the interest rate drift over the past two months:</a:t>
                </a:r>
              </a:p>
              <a:p>
                <a:pPr marL="0" indent="0" algn="ctr">
                  <a:buNone/>
                </a:pPr>
                <a:r>
                  <a:rPr lang="en-US" sz="6300" dirty="0"/>
                  <a:t> </a:t>
                </a:r>
              </a:p>
              <a:p>
                <a:pPr marL="0" indent="0" algn="ctr">
                  <a:buNone/>
                </a:pPr>
                <a14:m>
                  <m:oMath xmlns:m="http://schemas.openxmlformats.org/officeDocument/2006/math">
                    <m:sSub>
                      <m:sSubPr>
                        <m:ctrlPr>
                          <a:rPr lang="en-US" sz="6300" i="1">
                            <a:latin typeface="Cambria Math" panose="02040503050406030204" pitchFamily="18" charset="0"/>
                          </a:rPr>
                        </m:ctrlPr>
                      </m:sSubPr>
                      <m:e>
                        <m:r>
                          <a:rPr lang="en-US" sz="6300" i="1">
                            <a:latin typeface="Cambria Math" panose="02040503050406030204" pitchFamily="18" charset="0"/>
                          </a:rPr>
                          <m:t>𝑟</m:t>
                        </m:r>
                      </m:e>
                      <m:sub>
                        <m:r>
                          <a:rPr lang="en-US" sz="6300" i="1">
                            <a:latin typeface="Cambria Math" panose="02040503050406030204" pitchFamily="18" charset="0"/>
                          </a:rPr>
                          <m:t>2</m:t>
                        </m:r>
                      </m:sub>
                    </m:sSub>
                    <m:r>
                      <a:rPr lang="en-US" sz="6300" i="1">
                        <a:latin typeface="Cambria Math" panose="02040503050406030204" pitchFamily="18" charset="0"/>
                      </a:rPr>
                      <m:t>=16.5%=7%+11</m:t>
                    </m:r>
                    <m:r>
                      <a:rPr lang="en-US" sz="6300" i="1" smtClean="0">
                        <a:latin typeface="Cambria Math" panose="02040503050406030204" pitchFamily="18" charset="0"/>
                      </a:rPr>
                      <m:t>%×</m:t>
                    </m:r>
                    <m:sSup>
                      <m:sSupPr>
                        <m:ctrlPr>
                          <a:rPr lang="en-US" sz="6300" b="0" i="1" smtClean="0">
                            <a:latin typeface="Cambria Math" panose="02040503050406030204" pitchFamily="18" charset="0"/>
                          </a:rPr>
                        </m:ctrlPr>
                      </m:sSupPr>
                      <m:e>
                        <m:r>
                          <a:rPr lang="en-US" sz="6300" b="0" i="1" smtClean="0">
                            <a:latin typeface="Cambria Math" panose="02040503050406030204" pitchFamily="18" charset="0"/>
                          </a:rPr>
                          <m:t>𝑒</m:t>
                        </m:r>
                      </m:e>
                      <m:sup>
                        <m:r>
                          <a:rPr lang="en-US" sz="6300" b="0" i="1" smtClean="0">
                            <a:latin typeface="Cambria Math" panose="02040503050406030204" pitchFamily="18" charset="0"/>
                          </a:rPr>
                          <m:t>−2</m:t>
                        </m:r>
                        <m:r>
                          <m:rPr>
                            <m:sty m:val="p"/>
                          </m:rPr>
                          <a:rPr lang="el-GR" sz="6300" b="0" i="1" smtClean="0">
                            <a:latin typeface="Cambria Math" panose="02040503050406030204" pitchFamily="18" charset="0"/>
                          </a:rPr>
                          <m:t>λ</m:t>
                        </m:r>
                      </m:sup>
                    </m:sSup>
                  </m:oMath>
                </a14:m>
                <a:r>
                  <a:rPr lang="en-US" sz="6300" b="0" i="1" dirty="0" smtClean="0">
                    <a:latin typeface="Cambria Math" panose="02040503050406030204" pitchFamily="18" charset="0"/>
                  </a:rPr>
                  <a:t>      </a:t>
                </a:r>
                <a14:m>
                  <m:oMath xmlns:m="http://schemas.openxmlformats.org/officeDocument/2006/math">
                    <m:r>
                      <a:rPr lang="en-US" sz="6300" b="0" i="1" smtClean="0">
                        <a:latin typeface="Cambria Math" panose="02040503050406030204" pitchFamily="18" charset="0"/>
                      </a:rPr>
                      <m:t>          </m:t>
                    </m:r>
                    <m:sSup>
                      <m:sSupPr>
                        <m:ctrlPr>
                          <a:rPr lang="en-US" sz="6300" i="1">
                            <a:latin typeface="Cambria Math" panose="02040503050406030204" pitchFamily="18" charset="0"/>
                          </a:rPr>
                        </m:ctrlPr>
                      </m:sSupPr>
                      <m:e>
                        <m:r>
                          <a:rPr lang="en-US" sz="6300" i="1">
                            <a:latin typeface="Cambria Math" panose="02040503050406030204" pitchFamily="18" charset="0"/>
                          </a:rPr>
                          <m:t>𝑒</m:t>
                        </m:r>
                      </m:e>
                      <m:sup>
                        <m:r>
                          <a:rPr lang="en-US" sz="6300" i="1">
                            <a:latin typeface="Cambria Math" panose="02040503050406030204" pitchFamily="18" charset="0"/>
                          </a:rPr>
                          <m:t>−2</m:t>
                        </m:r>
                        <m:r>
                          <m:rPr>
                            <m:sty m:val="p"/>
                          </m:rPr>
                          <a:rPr lang="el-GR" sz="6300" i="1">
                            <a:latin typeface="Cambria Math" panose="02040503050406030204" pitchFamily="18" charset="0"/>
                          </a:rPr>
                          <m:t>λ</m:t>
                        </m:r>
                      </m:sup>
                    </m:sSup>
                    <m:r>
                      <a:rPr lang="en-US" sz="6300" i="1">
                        <a:latin typeface="Cambria Math" panose="02040503050406030204" pitchFamily="18" charset="0"/>
                      </a:rPr>
                      <m:t>=</m:t>
                    </m:r>
                    <m:f>
                      <m:fPr>
                        <m:ctrlPr>
                          <a:rPr lang="en-US" sz="6300" i="1">
                            <a:latin typeface="Cambria Math" panose="02040503050406030204" pitchFamily="18" charset="0"/>
                          </a:rPr>
                        </m:ctrlPr>
                      </m:fPr>
                      <m:num>
                        <m:r>
                          <a:rPr lang="en-US" sz="6300" i="1">
                            <a:latin typeface="Cambria Math" panose="02040503050406030204" pitchFamily="18" charset="0"/>
                          </a:rPr>
                          <m:t>16.5%−7%</m:t>
                        </m:r>
                      </m:num>
                      <m:den>
                        <m:r>
                          <a:rPr lang="en-US" sz="6300" i="1">
                            <a:latin typeface="Cambria Math" panose="02040503050406030204" pitchFamily="18" charset="0"/>
                          </a:rPr>
                          <m:t>11%</m:t>
                        </m:r>
                      </m:den>
                    </m:f>
                    <m:r>
                      <a:rPr lang="en-US" sz="6300" i="1">
                        <a:latin typeface="Cambria Math" panose="02040503050406030204" pitchFamily="18" charset="0"/>
                      </a:rPr>
                      <m:t>=.86363636</m:t>
                    </m:r>
                  </m:oMath>
                </a14:m>
                <a:r>
                  <a:rPr lang="en-US" sz="6300" i="1" dirty="0" smtClean="0">
                    <a:latin typeface="Cambria Math" panose="02040503050406030204" pitchFamily="18" charset="0"/>
                  </a:rPr>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1022" t="-2964" r="-1290"/>
                </a:stretch>
              </a:blipFill>
            </p:spPr>
            <p:txBody>
              <a:bodyPr/>
              <a:lstStyle/>
              <a:p>
                <a:r>
                  <a:rPr lang="en-US">
                    <a:noFill/>
                  </a:rPr>
                  <a:t> </a:t>
                </a:r>
              </a:p>
            </p:txBody>
          </p:sp>
        </mc:Fallback>
      </mc:AlternateContent>
      <p:sp>
        <p:nvSpPr>
          <p:cNvPr id="4" name="Right Arrow 3"/>
          <p:cNvSpPr/>
          <p:nvPr/>
        </p:nvSpPr>
        <p:spPr>
          <a:xfrm>
            <a:off x="5948515" y="5525729"/>
            <a:ext cx="648929" cy="2753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72002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Forward </a:t>
            </a:r>
            <a:r>
              <a:rPr lang="en-US" b="1" dirty="0" smtClean="0"/>
              <a:t>Contracts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smtClean="0"/>
                  <a:t>A </a:t>
                </a:r>
                <a:r>
                  <a:rPr lang="en-US" dirty="0"/>
                  <a:t>forward contract represents an agreement that specifies the delivery of given quantity of an asset at a specific future date for a given price</a:t>
                </a:r>
                <a:r>
                  <a:rPr lang="en-US" dirty="0" smtClean="0"/>
                  <a:t>.</a:t>
                </a:r>
              </a:p>
              <a:p>
                <a:endParaRPr lang="en-US" dirty="0" smtClean="0"/>
              </a:p>
              <a:p>
                <a:r>
                  <a:rPr lang="en-US" dirty="0" smtClean="0"/>
                  <a:t>In </a:t>
                </a:r>
                <a:r>
                  <a:rPr lang="en-US" dirty="0"/>
                  <a:t>the absence of risk, asset storage costs, dividend, and market inefficiencies, pricing the forward </a:t>
                </a:r>
                <a:r>
                  <a:rPr lang="en-US" dirty="0" smtClean="0"/>
                  <a:t>contract: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 </m:t>
                              </m:r>
                            </m:sub>
                          </m:sSub>
                          <m:r>
                            <a:rPr lang="en-US" i="1">
                              <a:latin typeface="Cambria Math" panose="02040503050406030204" pitchFamily="18" charset="0"/>
                            </a:rPr>
                            <m:t>𝑇</m:t>
                          </m:r>
                        </m:sup>
                      </m:sSup>
                    </m:oMath>
                  </m:oMathPara>
                </a14:m>
                <a:endParaRPr lang="en-US" dirty="0"/>
              </a:p>
              <a:p>
                <a:pPr marL="0" indent="0">
                  <a:buNone/>
                </a:pPr>
                <a:r>
                  <a:rPr lang="en-US" dirty="0"/>
                  <a:t> </a:t>
                </a:r>
                <a:endParaRPr lang="en-US" dirty="0" smtClean="0"/>
              </a:p>
              <a:p>
                <a:pPr marL="0" indent="0">
                  <a:buNone/>
                </a:pPr>
                <a:r>
                  <a:rPr lang="en-US" sz="2000" dirty="0" smtClean="0"/>
                  <a:t>where </a:t>
                </a:r>
                <a:r>
                  <a:rPr lang="en-US" sz="2000" i="1" dirty="0"/>
                  <a:t>F</a:t>
                </a:r>
                <a:r>
                  <a:rPr lang="en-US" sz="2000" baseline="-25000" dirty="0"/>
                  <a:t>T</a:t>
                </a:r>
                <a:r>
                  <a:rPr lang="en-US" sz="2000" dirty="0"/>
                  <a:t> is the forward price of the asset to be delivered at time </a:t>
                </a:r>
                <a:r>
                  <a:rPr lang="en-US" sz="2000" i="1" dirty="0"/>
                  <a:t>T</a:t>
                </a:r>
                <a:r>
                  <a:rPr lang="en-US" sz="2000" dirty="0"/>
                  <a:t>, the contract settlement date, and </a:t>
                </a:r>
                <a:r>
                  <a:rPr lang="en-US" sz="2000" i="1" dirty="0"/>
                  <a:t>S</a:t>
                </a:r>
                <a:r>
                  <a:rPr lang="en-US" sz="2000" baseline="-25000" dirty="0"/>
                  <a:t>0</a:t>
                </a:r>
                <a:r>
                  <a:rPr lang="en-US" sz="2000" dirty="0"/>
                  <a:t> is the spot price (time 0 price) of the asset.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582534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Mean Reverting Interest </a:t>
            </a:r>
            <a:r>
              <a:rPr lang="en-US" b="1" dirty="0" smtClean="0"/>
              <a:t>Rates</a:t>
            </a:r>
            <a:r>
              <a:rPr lang="en-US" sz="2800" b="1" dirty="0" smtClean="0"/>
              <a:t>(Continued</a:t>
            </a:r>
            <a:r>
              <a:rPr lang="en-US" sz="2800" b="1" dirty="0"/>
              <a:t>)</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686939"/>
              </a:xfrm>
            </p:spPr>
            <p:txBody>
              <a:bodyPr>
                <a:noAutofit/>
              </a:bodyPr>
              <a:lstStyle/>
              <a:p>
                <a:pPr marL="0" indent="0" algn="ctr">
                  <a:buNone/>
                </a:pPr>
                <a14:m>
                  <m:oMath xmlns:m="http://schemas.openxmlformats.org/officeDocument/2006/math">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−2</m:t>
                        </m:r>
                        <m:r>
                          <m:rPr>
                            <m:sty m:val="p"/>
                          </m:rPr>
                          <a:rPr lang="el-GR" sz="2500" i="1">
                            <a:latin typeface="Cambria Math" panose="02040503050406030204" pitchFamily="18" charset="0"/>
                          </a:rPr>
                          <m:t>λ</m:t>
                        </m:r>
                      </m:sup>
                    </m:sSup>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16.5%−7%</m:t>
                        </m:r>
                      </m:num>
                      <m:den>
                        <m:r>
                          <a:rPr lang="en-US" sz="2500" i="1">
                            <a:latin typeface="Cambria Math" panose="02040503050406030204" pitchFamily="18" charset="0"/>
                          </a:rPr>
                          <m:t>11%</m:t>
                        </m:r>
                      </m:den>
                    </m:f>
                    <m:r>
                      <a:rPr lang="en-US" sz="2500" i="1">
                        <a:latin typeface="Cambria Math" panose="02040503050406030204" pitchFamily="18" charset="0"/>
                      </a:rPr>
                      <m:t>=.86363636</m:t>
                    </m:r>
                  </m:oMath>
                </a14:m>
                <a:r>
                  <a:rPr lang="en-US" sz="2500" i="1" dirty="0" smtClean="0">
                    <a:latin typeface="Cambria Math" panose="02040503050406030204" pitchFamily="18" charset="0"/>
                  </a:rPr>
                  <a:t>                       </a:t>
                </a:r>
                <a14:m>
                  <m:oMath xmlns:m="http://schemas.openxmlformats.org/officeDocument/2006/math">
                    <m:r>
                      <a:rPr lang="en-US" sz="2500" i="1">
                        <a:latin typeface="Cambria Math" panose="02040503050406030204" pitchFamily="18" charset="0"/>
                        <a:sym typeface="Symbol" panose="05050102010706020507" pitchFamily="18" charset="2"/>
                      </a:rPr>
                      <m:t></m:t>
                    </m:r>
                    <m:r>
                      <a:rPr lang="en-US" sz="2500" i="1">
                        <a:latin typeface="Cambria Math" panose="02040503050406030204" pitchFamily="18" charset="0"/>
                      </a:rPr>
                      <m:t>=</m:t>
                    </m:r>
                    <m:f>
                      <m:fPr>
                        <m:ctrlPr>
                          <a:rPr lang="en-US" sz="2500" i="1">
                            <a:latin typeface="Cambria Math" panose="02040503050406030204" pitchFamily="18" charset="0"/>
                          </a:rPr>
                        </m:ctrlPr>
                      </m:fPr>
                      <m:num>
                        <m:func>
                          <m:funcPr>
                            <m:ctrlPr>
                              <a:rPr lang="en-US" sz="2500" i="1">
                                <a:latin typeface="Cambria Math" panose="02040503050406030204" pitchFamily="18" charset="0"/>
                              </a:rPr>
                            </m:ctrlPr>
                          </m:funcPr>
                          <m:fName>
                            <m:r>
                              <m:rPr>
                                <m:sty m:val="p"/>
                              </m:rPr>
                              <a:rPr lang="en-US" sz="2500">
                                <a:latin typeface="Cambria Math" panose="02040503050406030204" pitchFamily="18" charset="0"/>
                              </a:rPr>
                              <m:t>ln</m:t>
                            </m:r>
                          </m:fName>
                          <m:e>
                            <m:d>
                              <m:dPr>
                                <m:ctrlPr>
                                  <a:rPr lang="en-US" sz="2500" i="1">
                                    <a:latin typeface="Cambria Math" panose="02040503050406030204" pitchFamily="18" charset="0"/>
                                  </a:rPr>
                                </m:ctrlPr>
                              </m:dPr>
                              <m:e>
                                <m:r>
                                  <a:rPr lang="en-US" sz="2500" i="1">
                                    <a:latin typeface="Cambria Math" panose="02040503050406030204" pitchFamily="18" charset="0"/>
                                  </a:rPr>
                                  <m:t>.86363636</m:t>
                                </m:r>
                              </m:e>
                            </m:d>
                          </m:e>
                        </m:func>
                      </m:num>
                      <m:den>
                        <m:r>
                          <a:rPr lang="en-US" sz="2500" i="1">
                            <a:latin typeface="Cambria Math" panose="02040503050406030204" pitchFamily="18" charset="0"/>
                          </a:rPr>
                          <m:t>−2</m:t>
                        </m:r>
                      </m:den>
                    </m:f>
                    <m:r>
                      <a:rPr lang="en-US" sz="2500" i="1">
                        <a:latin typeface="Cambria Math" panose="02040503050406030204" pitchFamily="18" charset="0"/>
                      </a:rPr>
                      <m:t>= .0733017</m:t>
                    </m:r>
                  </m:oMath>
                </a14:m>
                <a:endParaRPr lang="en-US" sz="2500" dirty="0"/>
              </a:p>
              <a:p>
                <a:pPr marL="0" indent="0">
                  <a:buNone/>
                </a:pPr>
                <a:endParaRPr lang="en-US" sz="2500" dirty="0" smtClean="0"/>
              </a:p>
              <a:p>
                <a:pPr marL="0" indent="0">
                  <a:buNone/>
                </a:pPr>
                <a:r>
                  <a:rPr lang="en-US" sz="2500" dirty="0" smtClean="0"/>
                  <a:t>Finally</a:t>
                </a:r>
                <a:r>
                  <a:rPr lang="en-US" sz="2500" dirty="0"/>
                  <a:t>, we solve for the time (in months) for the interest rate to drop below </a:t>
                </a:r>
                <a:r>
                  <a:rPr lang="en-US" sz="2500" dirty="0" smtClean="0"/>
                  <a:t>10%:  </a:t>
                </a:r>
              </a:p>
              <a:p>
                <a:pPr marL="0" indent="0">
                  <a:buNone/>
                </a:pPr>
                <a14:m>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=10%= 7%+11%×</m:t>
                    </m:r>
                    <m:sSup>
                      <m:sSupPr>
                        <m:ctrlPr>
                          <a:rPr lang="en-US" sz="2500" i="1" dirty="0">
                            <a:latin typeface="Cambria Math" panose="02040503050406030204" pitchFamily="18" charset="0"/>
                          </a:rPr>
                        </m:ctrlPr>
                      </m:sSupPr>
                      <m:e>
                        <m:r>
                          <a:rPr lang="en-US" sz="2500" i="1" dirty="0">
                            <a:latin typeface="Cambria Math" panose="02040503050406030204" pitchFamily="18" charset="0"/>
                          </a:rPr>
                          <m:t>𝑒</m:t>
                        </m:r>
                      </m:e>
                      <m:sup>
                        <m:r>
                          <a:rPr lang="en-US" sz="2500" i="1" dirty="0">
                            <a:latin typeface="Cambria Math" panose="02040503050406030204" pitchFamily="18" charset="0"/>
                          </a:rPr>
                          <m:t>−</m:t>
                        </m:r>
                        <m:r>
                          <a:rPr lang="en-US" sz="2500" i="1">
                            <a:latin typeface="Cambria Math" panose="02040503050406030204" pitchFamily="18" charset="0"/>
                          </a:rPr>
                          <m:t>.0733017</m:t>
                        </m:r>
                        <m:r>
                          <a:rPr lang="en-US" sz="2500" i="1">
                            <a:latin typeface="Cambria Math" panose="02040503050406030204" pitchFamily="18" charset="0"/>
                          </a:rPr>
                          <m:t>𝑡</m:t>
                        </m:r>
                      </m:sup>
                    </m:sSup>
                  </m:oMath>
                </a14:m>
                <a:r>
                  <a:rPr lang="en-US" sz="2500" dirty="0"/>
                  <a:t>	</a:t>
                </a:r>
                <a:r>
                  <a:rPr lang="en-US" sz="2500" dirty="0" smtClean="0"/>
                  <a:t>	</a:t>
                </a:r>
                <a14:m>
                  <m:oMath xmlns:m="http://schemas.openxmlformats.org/officeDocument/2006/math">
                    <m:r>
                      <a:rPr lang="en-US" sz="2500" i="1">
                        <a:latin typeface="Cambria Math" panose="02040503050406030204" pitchFamily="18" charset="0"/>
                      </a:rPr>
                      <m:t>𝑡</m:t>
                    </m:r>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a:latin typeface="Cambria Math" panose="02040503050406030204" pitchFamily="18" charset="0"/>
                          </a:rPr>
                          <m:t>1</m:t>
                        </m:r>
                      </m:num>
                      <m:den>
                        <m:r>
                          <a:rPr lang="en-US" sz="2500" i="1">
                            <a:latin typeface="Cambria Math" panose="02040503050406030204" pitchFamily="18" charset="0"/>
                          </a:rPr>
                          <m:t>.0733017</m:t>
                        </m:r>
                      </m:den>
                    </m:f>
                    <m:r>
                      <a:rPr lang="en-US" sz="2500" i="1">
                        <a:latin typeface="Cambria Math" panose="02040503050406030204" pitchFamily="18" charset="0"/>
                      </a:rPr>
                      <m:t>𝑙𝑛</m:t>
                    </m:r>
                    <m:f>
                      <m:fPr>
                        <m:ctrlPr>
                          <a:rPr lang="en-US" sz="2500" i="1">
                            <a:latin typeface="Cambria Math" panose="02040503050406030204" pitchFamily="18" charset="0"/>
                          </a:rPr>
                        </m:ctrlPr>
                      </m:fPr>
                      <m:num>
                        <m:r>
                          <a:rPr lang="en-US" sz="2500" i="1">
                            <a:latin typeface="Cambria Math" panose="02040503050406030204" pitchFamily="18" charset="0"/>
                          </a:rPr>
                          <m:t>3</m:t>
                        </m:r>
                      </m:num>
                      <m:den>
                        <m:r>
                          <a:rPr lang="en-US" sz="2500" i="1">
                            <a:latin typeface="Cambria Math" panose="02040503050406030204" pitchFamily="18" charset="0"/>
                          </a:rPr>
                          <m:t>11</m:t>
                        </m:r>
                      </m:den>
                    </m:f>
                  </m:oMath>
                </a14:m>
                <a:r>
                  <a:rPr lang="en-US" sz="2500" dirty="0" smtClean="0"/>
                  <a:t> = 17.7251</a:t>
                </a:r>
                <a:endParaRPr lang="en-US" sz="2500" dirty="0"/>
              </a:p>
              <a:p>
                <a:pPr marL="0" indent="0">
                  <a:buNone/>
                </a:pPr>
                <a:r>
                  <a:rPr lang="en-US" sz="2500" dirty="0"/>
                  <a:t> </a:t>
                </a:r>
                <a:endParaRPr lang="en-US" sz="2500" dirty="0" smtClean="0"/>
              </a:p>
              <a:p>
                <a:pPr marL="0" indent="0">
                  <a:buNone/>
                </a:pPr>
                <a:r>
                  <a:rPr lang="en-US" sz="2500" dirty="0" smtClean="0"/>
                  <a:t>We </a:t>
                </a:r>
                <a:r>
                  <a:rPr lang="en-US" sz="2500" dirty="0"/>
                  <a:t>see now that it will take 17.7251 months from the start of the process for the interest rate to drift below 10%, or 15.7251 months from now</a:t>
                </a:r>
                <a:r>
                  <a:rPr lang="en-US" sz="2500" dirty="0" smtClean="0"/>
                  <a:t>.</a:t>
                </a:r>
                <a:endParaRPr lang="en-US" sz="25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686939"/>
              </a:xfrm>
              <a:blipFill rotWithShape="0">
                <a:blip r:embed="rId2" cstate="print"/>
                <a:stretch>
                  <a:fillRect l="-860" r="-914"/>
                </a:stretch>
              </a:blipFill>
            </p:spPr>
            <p:txBody>
              <a:bodyPr/>
              <a:lstStyle/>
              <a:p>
                <a:r>
                  <a:rPr lang="en-US">
                    <a:noFill/>
                  </a:rPr>
                  <a:t> </a:t>
                </a:r>
              </a:p>
            </p:txBody>
          </p:sp>
        </mc:Fallback>
      </mc:AlternateContent>
      <p:sp>
        <p:nvSpPr>
          <p:cNvPr id="4" name="Right Arrow 3"/>
          <p:cNvSpPr/>
          <p:nvPr/>
        </p:nvSpPr>
        <p:spPr>
          <a:xfrm>
            <a:off x="5874769" y="1720055"/>
            <a:ext cx="658761" cy="265471"/>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869856" y="3687096"/>
            <a:ext cx="658761" cy="265471"/>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48571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Annuities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pPr marL="0" indent="0">
                  <a:buNone/>
                </a:pPr>
                <a:r>
                  <a:rPr lang="en-US" sz="2900" dirty="0" smtClean="0"/>
                  <a:t>Annuities in </a:t>
                </a:r>
                <a:r>
                  <a:rPr lang="en-US" sz="2900" dirty="0"/>
                  <a:t>continuous time with continuous compounding of discount, interest and growth </a:t>
                </a:r>
                <a:r>
                  <a:rPr lang="en-US" sz="2900" dirty="0" smtClean="0"/>
                  <a:t>rates: </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𝑃𝑉</m:t>
                      </m:r>
                      <m:d>
                        <m:dPr>
                          <m:begChr m:val="["/>
                          <m:endChr m:val="]"/>
                          <m:ctrlPr>
                            <a:rPr lang="en-US" sz="2900" i="1">
                              <a:latin typeface="Cambria Math" panose="02040503050406030204" pitchFamily="18" charset="0"/>
                            </a:rPr>
                          </m:ctrlPr>
                        </m:dPr>
                        <m:e>
                          <m:r>
                            <a:rPr lang="en-US" sz="2900" i="1">
                              <a:latin typeface="Cambria Math" panose="02040503050406030204" pitchFamily="18" charset="0"/>
                            </a:rPr>
                            <m:t>0, </m:t>
                          </m:r>
                          <m:r>
                            <a:rPr lang="en-US" sz="2900" i="1">
                              <a:latin typeface="Cambria Math" panose="02040503050406030204" pitchFamily="18" charset="0"/>
                            </a:rPr>
                            <m:t>𝑇</m:t>
                          </m:r>
                        </m:e>
                      </m:d>
                      <m:r>
                        <a:rPr lang="en-US" sz="2900" i="1">
                          <a:latin typeface="Cambria Math" panose="02040503050406030204" pitchFamily="18" charset="0"/>
                        </a:rPr>
                        <m:t>=</m:t>
                      </m:r>
                      <m:nary>
                        <m:naryPr>
                          <m:limLoc m:val="subSup"/>
                          <m:ctrlPr>
                            <a:rPr lang="en-US" sz="2900" i="1">
                              <a:latin typeface="Cambria Math" panose="02040503050406030204" pitchFamily="18" charset="0"/>
                            </a:rPr>
                          </m:ctrlPr>
                        </m:naryPr>
                        <m:sub>
                          <m:r>
                            <a:rPr lang="en-US" sz="2900" i="1">
                              <a:latin typeface="Cambria Math" panose="02040503050406030204" pitchFamily="18" charset="0"/>
                            </a:rPr>
                            <m:t>0</m:t>
                          </m:r>
                        </m:sub>
                        <m:sup>
                          <m:r>
                            <a:rPr lang="en-US" sz="2900" i="1">
                              <a:latin typeface="Cambria Math" panose="02040503050406030204" pitchFamily="18" charset="0"/>
                            </a:rPr>
                            <m:t>𝑇</m:t>
                          </m:r>
                        </m:sup>
                        <m:e>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𝑡</m:t>
                              </m:r>
                            </m:e>
                          </m:d>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𝑟𝑡</m:t>
                              </m:r>
                            </m:sup>
                          </m:sSup>
                          <m:r>
                            <a:rPr lang="en-US" sz="2900" i="1">
                              <a:latin typeface="Cambria Math" panose="02040503050406030204" pitchFamily="18" charset="0"/>
                            </a:rPr>
                            <m:t>𝑑𝑡</m:t>
                          </m:r>
                        </m:e>
                      </m:nary>
                    </m:oMath>
                  </m:oMathPara>
                </a14:m>
                <a:endParaRPr lang="en-US" sz="2900" dirty="0" smtClean="0"/>
              </a:p>
              <a:p>
                <a:pPr marL="0" indent="0">
                  <a:buNone/>
                </a:pPr>
                <a:endParaRPr lang="en-US" sz="2900" dirty="0" smtClean="0"/>
              </a:p>
              <a:p>
                <a:pPr marL="0" indent="0">
                  <a:buNone/>
                </a:pPr>
                <a:r>
                  <a:rPr lang="en-US" sz="2900" dirty="0" smtClean="0"/>
                  <a:t>In </a:t>
                </a:r>
                <a:r>
                  <a:rPr lang="en-US" sz="2900" dirty="0"/>
                  <a:t>the case that the cash flow is constant </a:t>
                </a:r>
                <a:r>
                  <a:rPr lang="en-US" sz="2900" i="1" dirty="0"/>
                  <a:t>f</a:t>
                </a:r>
                <a:r>
                  <a:rPr lang="en-US" sz="2900" dirty="0"/>
                  <a:t>(</a:t>
                </a:r>
                <a:r>
                  <a:rPr lang="en-US" sz="2900" i="1" dirty="0"/>
                  <a:t>t</a:t>
                </a:r>
                <a:r>
                  <a:rPr lang="en-US" sz="2900" dirty="0"/>
                  <a:t>) = </a:t>
                </a:r>
                <a:r>
                  <a:rPr lang="en-US" sz="2900" i="1" dirty="0" err="1"/>
                  <a:t>CF</a:t>
                </a:r>
                <a:r>
                  <a:rPr lang="en-US" sz="2900" i="1" baseline="-25000" dirty="0" err="1"/>
                  <a:t>t</a:t>
                </a:r>
                <a:r>
                  <a:rPr lang="en-US" sz="2900" dirty="0"/>
                  <a:t> = </a:t>
                </a:r>
                <a:r>
                  <a:rPr lang="en-US" sz="2900" i="1" dirty="0"/>
                  <a:t>CF, </a:t>
                </a:r>
                <a:r>
                  <a:rPr lang="en-US" sz="2900" dirty="0"/>
                  <a:t>then the integral can be evaluated</a:t>
                </a:r>
                <a:r>
                  <a:rPr lang="en-US" sz="2900" dirty="0" smtClean="0"/>
                  <a:t>:</a:t>
                </a:r>
              </a:p>
              <a:p>
                <a:pPr marL="0" indent="0">
                  <a:buNone/>
                </a:pPr>
                <a:endParaRPr lang="en-US" sz="2900" dirty="0"/>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𝑃𝑉</m:t>
                      </m:r>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r>
                            <a:rPr lang="en-US" sz="2900" i="1">
                              <a:latin typeface="Cambria Math" panose="02040503050406030204" pitchFamily="18" charset="0"/>
                            </a:rPr>
                            <m:t>, </m:t>
                          </m:r>
                          <m:r>
                            <a:rPr lang="en-US" sz="2900" i="1">
                              <a:latin typeface="Cambria Math" panose="02040503050406030204" pitchFamily="18" charset="0"/>
                            </a:rPr>
                            <m:t>𝑇</m:t>
                          </m:r>
                        </m:e>
                      </m:d>
                      <m:r>
                        <a:rPr lang="en-US" sz="2900" i="1">
                          <a:latin typeface="Cambria Math" panose="02040503050406030204" pitchFamily="18" charset="0"/>
                        </a:rPr>
                        <m:t>=</m:t>
                      </m:r>
                      <m:r>
                        <a:rPr lang="en-US" sz="2900" i="1">
                          <a:latin typeface="Cambria Math" panose="02040503050406030204" pitchFamily="18" charset="0"/>
                        </a:rPr>
                        <m:t>𝐶𝐹</m:t>
                      </m:r>
                      <m:nary>
                        <m:naryPr>
                          <m:limLoc m:val="subSup"/>
                          <m:ctrlPr>
                            <a:rPr lang="en-US" sz="2900" i="1">
                              <a:latin typeface="Cambria Math" panose="02040503050406030204" pitchFamily="18" charset="0"/>
                            </a:rPr>
                          </m:ctrlPr>
                        </m:naryPr>
                        <m:sub>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sub>
                        <m:sup>
                          <m:r>
                            <a:rPr lang="en-US" sz="2900" i="1">
                              <a:latin typeface="Cambria Math" panose="02040503050406030204" pitchFamily="18" charset="0"/>
                            </a:rPr>
                            <m:t>𝑇</m:t>
                          </m:r>
                        </m:sup>
                        <m:e>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𝑟𝑡</m:t>
                              </m:r>
                            </m:sup>
                          </m:sSup>
                          <m:r>
                            <a:rPr lang="en-US" sz="2900" i="1">
                              <a:latin typeface="Cambria Math" panose="02040503050406030204" pitchFamily="18" charset="0"/>
                            </a:rPr>
                            <m:t>𝑑𝑡</m:t>
                          </m:r>
                        </m:e>
                      </m:nary>
                      <m:r>
                        <a:rPr lang="en-US" sz="2900" i="1">
                          <a:latin typeface="Cambria Math" panose="02040503050406030204" pitchFamily="18" charset="0"/>
                        </a:rPr>
                        <m:t>= </m:t>
                      </m:r>
                      <m:f>
                        <m:fPr>
                          <m:ctrlPr>
                            <a:rPr lang="en-US" sz="2900" i="1">
                              <a:latin typeface="Cambria Math" panose="02040503050406030204" pitchFamily="18" charset="0"/>
                            </a:rPr>
                          </m:ctrlPr>
                        </m:fPr>
                        <m:num>
                          <m:r>
                            <a:rPr lang="en-US" sz="2900" i="1">
                              <a:latin typeface="Cambria Math" panose="02040503050406030204" pitchFamily="18" charset="0"/>
                            </a:rPr>
                            <m:t>𝐶𝐹</m:t>
                          </m:r>
                        </m:num>
                        <m:den>
                          <m:r>
                            <a:rPr lang="en-US" sz="2900" i="1">
                              <a:latin typeface="Cambria Math" panose="02040503050406030204" pitchFamily="18" charset="0"/>
                            </a:rPr>
                            <m:t>𝑟</m:t>
                          </m:r>
                        </m:den>
                      </m:f>
                      <m:d>
                        <m:dPr>
                          <m:ctrlPr>
                            <a:rPr lang="en-US" sz="2900" i="1">
                              <a:latin typeface="Cambria Math" panose="02040503050406030204" pitchFamily="18" charset="0"/>
                            </a:rPr>
                          </m:ctrlPr>
                        </m:dPr>
                        <m:e>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m:t>
                              </m:r>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sup>
                          </m:sSup>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𝑟𝑇</m:t>
                              </m:r>
                            </m:sup>
                          </m:sSup>
                        </m:e>
                      </m:d>
                    </m:oMath>
                  </m:oMathPara>
                </a14:m>
                <a:endParaRPr lang="en-US" sz="2900" dirty="0" smtClean="0"/>
              </a:p>
              <a:p>
                <a:pPr marL="0" indent="0">
                  <a:buNone/>
                </a:pPr>
                <a:endParaRPr lang="en-US" dirty="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806"/>
                </a:stretch>
              </a:blipFill>
            </p:spPr>
            <p:txBody>
              <a:bodyPr/>
              <a:lstStyle/>
              <a:p>
                <a:r>
                  <a:rPr lang="en-US">
                    <a:noFill/>
                  </a:rPr>
                  <a:t> </a:t>
                </a:r>
              </a:p>
            </p:txBody>
          </p:sp>
        </mc:Fallback>
      </mc:AlternateContent>
    </p:spTree>
    <p:extLst>
      <p:ext uri="{BB962C8B-B14F-4D97-AF65-F5344CB8AC3E}">
        <p14:creationId xmlns:p14="http://schemas.microsoft.com/office/powerpoint/2010/main" xmlns="" val="2680300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Perpetuities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sz="2800" dirty="0" smtClean="0"/>
                  <a:t>From the </a:t>
                </a:r>
                <a:r>
                  <a:rPr lang="en-US" sz="2800" dirty="0"/>
                  <a:t>a</a:t>
                </a:r>
                <a:r>
                  <a:rPr lang="en-US" sz="2800" dirty="0" smtClean="0"/>
                  <a:t>nnuities </a:t>
                </a:r>
                <a:r>
                  <a:rPr lang="en-US" sz="2800" dirty="0"/>
                  <a:t>equation, as </a:t>
                </a:r>
                <a:r>
                  <a:rPr lang="en-US" sz="2800" i="1" dirty="0"/>
                  <a:t>T </a:t>
                </a:r>
                <a:r>
                  <a:rPr lang="en-US" sz="2800" dirty="0"/>
                  <a:t>approaches </a:t>
                </a:r>
                <a:r>
                  <a:rPr lang="en-US" sz="2800" dirty="0">
                    <a:sym typeface="Symbol" panose="05050102010706020507" pitchFamily="18" charset="2"/>
                  </a:rPr>
                  <a:t></a:t>
                </a:r>
                <a:r>
                  <a:rPr lang="en-US" sz="2800" dirty="0"/>
                  <a:t>, the annuity and deferred annuity values approaches that of a continuous perpetuity (an annuity whose cash flows never cease) or deferred perpetuity: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𝑃𝑉</m:t>
                      </m:r>
                      <m:d>
                        <m:dPr>
                          <m:begChr m:val="["/>
                          <m:endChr m:val="]"/>
                          <m:ctrlPr>
                            <a:rPr lang="en-US" i="1">
                              <a:latin typeface="Cambria Math" panose="02040503050406030204" pitchFamily="18" charset="0"/>
                            </a:rPr>
                          </m:ctrlPr>
                        </m:dPr>
                        <m:e>
                          <m:r>
                            <a:rPr lang="en-US" i="1">
                              <a:latin typeface="Cambria Math" panose="02040503050406030204" pitchFamily="18" charset="0"/>
                            </a:rPr>
                            <m:t>0, ∞</m:t>
                          </m:r>
                        </m:e>
                      </m:d>
                      <m:r>
                        <a:rPr lang="en-US" i="1">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m:t>
                          </m:r>
                        </m:sup>
                        <m:e>
                          <m:r>
                            <a:rPr lang="en-US" i="1">
                              <a:latin typeface="Cambria Math" panose="02040503050406030204" pitchFamily="18" charset="0"/>
                            </a:rPr>
                            <m:t>𝐶𝐹</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𝑑𝑡</m:t>
                          </m:r>
                        </m:e>
                      </m:nary>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𝐶𝐹</m:t>
                          </m:r>
                        </m:num>
                        <m:den>
                          <m:r>
                            <a:rPr lang="en-US" i="1">
                              <a:latin typeface="Cambria Math" panose="02040503050406030204" pitchFamily="18" charset="0"/>
                            </a:rPr>
                            <m:t>𝑟</m:t>
                          </m:r>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𝑃𝑉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i="1">
                              <a:latin typeface="Cambria Math" panose="02040503050406030204" pitchFamily="18" charset="0"/>
                            </a:rPr>
                            <m:t>, ∞</m:t>
                          </m:r>
                        </m:e>
                      </m:d>
                      <m:r>
                        <a:rPr lang="en-US" i="1">
                          <a:latin typeface="Cambria Math" panose="02040503050406030204" pitchFamily="18" charset="0"/>
                        </a:rPr>
                        <m:t>=</m:t>
                      </m:r>
                      <m:nary>
                        <m:naryPr>
                          <m:limLoc m:val="subSup"/>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b>
                        <m:sup>
                          <m:r>
                            <a:rPr lang="en-US" i="1">
                              <a:latin typeface="Cambria Math" panose="02040503050406030204" pitchFamily="18" charset="0"/>
                            </a:rPr>
                            <m:t>∞</m:t>
                          </m:r>
                        </m:sup>
                        <m:e>
                          <m:r>
                            <a:rPr lang="en-US" i="1">
                              <a:latin typeface="Cambria Math" panose="02040503050406030204" pitchFamily="18" charset="0"/>
                            </a:rPr>
                            <m:t>𝐶𝐹</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𝑑𝑡</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𝐶𝐹</m:t>
                          </m:r>
                        </m:num>
                        <m:den>
                          <m:r>
                            <a:rPr lang="en-US" i="1">
                              <a:latin typeface="Cambria Math" panose="02040503050406030204" pitchFamily="18" charset="0"/>
                            </a:rPr>
                            <m:t>𝑟</m:t>
                          </m:r>
                        </m:den>
                      </m:f>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sup>
                          </m:sSup>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75" t="-1467" r="-1452"/>
                </a:stretch>
              </a:blipFill>
            </p:spPr>
            <p:txBody>
              <a:bodyPr/>
              <a:lstStyle/>
              <a:p>
                <a:r>
                  <a:rPr lang="en-US">
                    <a:noFill/>
                  </a:rPr>
                  <a:t> </a:t>
                </a:r>
              </a:p>
            </p:txBody>
          </p:sp>
        </mc:Fallback>
      </mc:AlternateContent>
    </p:spTree>
    <p:extLst>
      <p:ext uri="{BB962C8B-B14F-4D97-AF65-F5344CB8AC3E}">
        <p14:creationId xmlns:p14="http://schemas.microsoft.com/office/powerpoint/2010/main" xmlns="" val="2098180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Annuity: </a:t>
            </a:r>
            <a:r>
              <a:rPr lang="en-US" b="1" dirty="0" smtClean="0"/>
              <a:t>Illustration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36100"/>
              </a:xfrm>
            </p:spPr>
            <p:txBody>
              <a:bodyPr>
                <a:normAutofit fontScale="85000" lnSpcReduction="20000"/>
              </a:bodyPr>
              <a:lstStyle/>
              <a:p>
                <a:pPr marL="0" indent="0">
                  <a:buNone/>
                </a:pPr>
                <a:r>
                  <a:rPr lang="en-US" sz="3200" dirty="0" smtClean="0"/>
                  <a:t>An investor’s brokerage account continuously credits dividends and interest at a rate of $10,000 per year. The credits appear in equal installments during each interval of time (day or smaller time period </a:t>
                </a:r>
                <a:r>
                  <a:rPr lang="en-US" sz="3200" i="1" dirty="0" err="1"/>
                  <a:t>dt</a:t>
                </a:r>
                <a:r>
                  <a:rPr lang="en-US" sz="3200" dirty="0"/>
                  <a:t>) such that the installments can be modeled as though they are continuous. If these credits are discounted at an annual rate of </a:t>
                </a:r>
                <a:r>
                  <a:rPr lang="en-US" sz="3200" i="1" dirty="0"/>
                  <a:t>r</a:t>
                </a:r>
                <a:r>
                  <a:rPr lang="en-US" sz="3200" dirty="0"/>
                  <a:t> = 5%, what is the present value of the cash flow stream over a one year period</a:t>
                </a:r>
                <a:r>
                  <a:rPr lang="en-US" sz="3200" dirty="0" smtClean="0"/>
                  <a:t>?</a:t>
                </a:r>
              </a:p>
              <a:p>
                <a:pPr marL="0" indent="0">
                  <a:buNone/>
                </a:pPr>
                <a:r>
                  <a:rPr lang="en-US" sz="3200" dirty="0" smtClean="0"/>
                  <a:t>Solution: </a:t>
                </a:r>
                <a:r>
                  <a:rPr lang="en-US" sz="3200" dirty="0" smtClean="0">
                    <a:solidFill>
                      <a:srgbClr val="FF0000"/>
                    </a:solidFill>
                  </a:rPr>
                  <a:t>	</a:t>
                </a:r>
                <a:endParaRPr lang="en-US" sz="3200" dirty="0">
                  <a:solidFill>
                    <a:srgbClr val="FF0000"/>
                  </a:solidFill>
                </a:endParaRPr>
              </a:p>
              <a:p>
                <a:pPr marL="0" indent="0">
                  <a:buNone/>
                </a:pPr>
                <a:r>
                  <a:rPr lang="en-US" sz="3200" dirty="0" smtClean="0"/>
                  <a:t>             </a:t>
                </a:r>
                <a14:m>
                  <m:oMath xmlns:m="http://schemas.openxmlformats.org/officeDocument/2006/math">
                    <m:r>
                      <a:rPr lang="en-US" sz="3200" i="1">
                        <a:latin typeface="Cambria Math" panose="02040503050406030204" pitchFamily="18" charset="0"/>
                      </a:rPr>
                      <m:t>𝑃𝑉</m:t>
                    </m:r>
                    <m:d>
                      <m:dPr>
                        <m:begChr m:val="["/>
                        <m:endChr m:val="]"/>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𝑡</m:t>
                            </m:r>
                          </m:e>
                          <m:sub>
                            <m:r>
                              <a:rPr lang="en-US" sz="3200" i="1">
                                <a:latin typeface="Cambria Math" panose="02040503050406030204" pitchFamily="18" charset="0"/>
                              </a:rPr>
                              <m:t>0</m:t>
                            </m:r>
                          </m:sub>
                        </m:sSub>
                        <m:r>
                          <a:rPr lang="en-US" sz="3200" i="1">
                            <a:latin typeface="Cambria Math" panose="02040503050406030204" pitchFamily="18" charset="0"/>
                          </a:rPr>
                          <m:t>, </m:t>
                        </m:r>
                        <m:r>
                          <a:rPr lang="en-US" sz="3200" i="1">
                            <a:latin typeface="Cambria Math" panose="02040503050406030204" pitchFamily="18" charset="0"/>
                          </a:rPr>
                          <m:t>𝑇</m:t>
                        </m:r>
                      </m:e>
                    </m:d>
                    <m:r>
                      <a:rPr lang="en-US" sz="3200" i="1">
                        <a:latin typeface="Cambria Math" panose="02040503050406030204" pitchFamily="18" charset="0"/>
                      </a:rPr>
                      <m:t>=</m:t>
                    </m:r>
                    <m:nary>
                      <m:naryPr>
                        <m:limLoc m:val="subSup"/>
                        <m:ctrlPr>
                          <a:rPr lang="en-US" sz="3200" i="1">
                            <a:latin typeface="Cambria Math" panose="02040503050406030204" pitchFamily="18" charset="0"/>
                          </a:rPr>
                        </m:ctrlPr>
                      </m:naryPr>
                      <m:sub>
                        <m:sSub>
                          <m:sSubPr>
                            <m:ctrlPr>
                              <a:rPr lang="en-US" sz="3200" i="1">
                                <a:latin typeface="Cambria Math" panose="02040503050406030204" pitchFamily="18" charset="0"/>
                              </a:rPr>
                            </m:ctrlPr>
                          </m:sSubPr>
                          <m:e>
                            <m:r>
                              <a:rPr lang="en-US" sz="3200" i="1">
                                <a:latin typeface="Cambria Math" panose="02040503050406030204" pitchFamily="18" charset="0"/>
                              </a:rPr>
                              <m:t>𝑡</m:t>
                            </m:r>
                          </m:e>
                          <m:sub>
                            <m:r>
                              <a:rPr lang="en-US" sz="3200" i="1">
                                <a:latin typeface="Cambria Math" panose="02040503050406030204" pitchFamily="18" charset="0"/>
                              </a:rPr>
                              <m:t>0</m:t>
                            </m:r>
                          </m:sub>
                        </m:sSub>
                      </m:sub>
                      <m:sup>
                        <m:r>
                          <a:rPr lang="en-US" sz="3200" i="1">
                            <a:latin typeface="Cambria Math" panose="02040503050406030204" pitchFamily="18" charset="0"/>
                          </a:rPr>
                          <m:t>𝑇</m:t>
                        </m:r>
                      </m:sup>
                      <m:e>
                        <m:sSup>
                          <m:sSupPr>
                            <m:ctrlPr>
                              <a:rPr lang="en-US" sz="3200" i="1">
                                <a:latin typeface="Cambria Math" panose="02040503050406030204" pitchFamily="18" charset="0"/>
                              </a:rPr>
                            </m:ctrlPr>
                          </m:sSupPr>
                          <m:e>
                            <m:r>
                              <a:rPr lang="en-US" sz="3200" i="1">
                                <a:latin typeface="Cambria Math" panose="02040503050406030204" pitchFamily="18" charset="0"/>
                              </a:rPr>
                              <m:t>𝑓</m:t>
                            </m:r>
                            <m:d>
                              <m:dPr>
                                <m:ctrlPr>
                                  <a:rPr lang="en-US" sz="3200" i="1">
                                    <a:latin typeface="Cambria Math" panose="02040503050406030204" pitchFamily="18" charset="0"/>
                                  </a:rPr>
                                </m:ctrlPr>
                              </m:dPr>
                              <m:e>
                                <m:r>
                                  <a:rPr lang="en-US" sz="3200" i="1">
                                    <a:latin typeface="Cambria Math" panose="02040503050406030204" pitchFamily="18" charset="0"/>
                                  </a:rPr>
                                  <m:t>𝑡</m:t>
                                </m:r>
                              </m:e>
                            </m:d>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𝑟𝑡</m:t>
                            </m:r>
                          </m:sup>
                        </m:sSup>
                        <m:r>
                          <a:rPr lang="en-US" sz="3200" i="1">
                            <a:latin typeface="Cambria Math" panose="02040503050406030204" pitchFamily="18" charset="0"/>
                          </a:rPr>
                          <m:t>𝑑𝑡</m:t>
                        </m:r>
                      </m:e>
                    </m:nary>
                  </m:oMath>
                </a14:m>
                <a:endParaRPr lang="en-US" sz="3200" dirty="0" smtClean="0">
                  <a:solidFill>
                    <a:srgbClr val="FF0000"/>
                  </a:solidFill>
                </a:endParaRPr>
              </a:p>
              <a:p>
                <a:pPr marL="0" indent="0">
                  <a:buNone/>
                </a:pPr>
                <a:r>
                  <a:rPr lang="en-US" sz="3200" dirty="0" smtClean="0"/>
                  <a:t>	 </a:t>
                </a:r>
                <a14:m>
                  <m:oMath xmlns:m="http://schemas.openxmlformats.org/officeDocument/2006/math">
                    <m:r>
                      <a:rPr lang="en-US" sz="3200" i="1">
                        <a:latin typeface="Cambria Math" panose="02040503050406030204" pitchFamily="18" charset="0"/>
                      </a:rPr>
                      <m:t>𝑃𝑉</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0, 1</m:t>
                        </m:r>
                      </m:e>
                    </m:d>
                    <m:r>
                      <a:rPr lang="en-US" sz="3200" b="0" i="1" smtClean="0">
                        <a:latin typeface="Cambria Math" panose="02040503050406030204" pitchFamily="18" charset="0"/>
                      </a:rPr>
                      <m:t>=</m:t>
                    </m:r>
                  </m:oMath>
                </a14:m>
                <a:r>
                  <a:rPr lang="en-US" sz="3200" dirty="0" smtClean="0"/>
                  <a:t> </a:t>
                </a:r>
                <a14:m>
                  <m:oMath xmlns:m="http://schemas.openxmlformats.org/officeDocument/2006/math">
                    <m:nary>
                      <m:naryPr>
                        <m:limLoc m:val="subSup"/>
                        <m:ctrlPr>
                          <a:rPr lang="en-US" sz="3200" i="1">
                            <a:latin typeface="Cambria Math" panose="02040503050406030204" pitchFamily="18" charset="0"/>
                          </a:rPr>
                        </m:ctrlPr>
                      </m:naryPr>
                      <m:sub>
                        <m:r>
                          <a:rPr lang="en-US" sz="3200" i="1">
                            <a:latin typeface="Cambria Math" panose="02040503050406030204" pitchFamily="18" charset="0"/>
                          </a:rPr>
                          <m:t>0</m:t>
                        </m:r>
                      </m:sub>
                      <m:sup>
                        <m:r>
                          <a:rPr lang="en-US" sz="3200" i="1">
                            <a:latin typeface="Cambria Math" panose="02040503050406030204" pitchFamily="18" charset="0"/>
                          </a:rPr>
                          <m:t>1</m:t>
                        </m:r>
                      </m:sup>
                      <m:e>
                        <m:r>
                          <a:rPr lang="en-US" sz="3200" i="1">
                            <a:latin typeface="Cambria Math" panose="02040503050406030204" pitchFamily="18" charset="0"/>
                          </a:rPr>
                          <m:t>𝑓</m:t>
                        </m:r>
                        <m:d>
                          <m:dPr>
                            <m:ctrlPr>
                              <a:rPr lang="en-US" sz="3200" i="1">
                                <a:latin typeface="Cambria Math" panose="02040503050406030204" pitchFamily="18" charset="0"/>
                              </a:rPr>
                            </m:ctrlPr>
                          </m:dPr>
                          <m:e>
                            <m:r>
                              <a:rPr lang="en-US" sz="3200" i="1">
                                <a:latin typeface="Cambria Math" panose="02040503050406030204" pitchFamily="18" charset="0"/>
                              </a:rPr>
                              <m:t>𝑡</m:t>
                            </m:r>
                          </m:e>
                        </m:d>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𝑟𝑡</m:t>
                            </m:r>
                          </m:sup>
                        </m:sSup>
                        <m:r>
                          <a:rPr lang="en-US" sz="3200" i="1">
                            <a:latin typeface="Cambria Math" panose="02040503050406030204" pitchFamily="18" charset="0"/>
                          </a:rPr>
                          <m:t>𝑑𝑡</m:t>
                        </m:r>
                      </m:e>
                    </m:nary>
                    <m:r>
                      <a:rPr lang="en-US" sz="3200" i="1">
                        <a:latin typeface="Cambria Math" panose="02040503050406030204" pitchFamily="18" charset="0"/>
                      </a:rPr>
                      <m:t>=</m:t>
                    </m:r>
                    <m:nary>
                      <m:naryPr>
                        <m:limLoc m:val="subSup"/>
                        <m:ctrlPr>
                          <a:rPr lang="en-US" sz="3200" i="1">
                            <a:latin typeface="Cambria Math" panose="02040503050406030204" pitchFamily="18" charset="0"/>
                          </a:rPr>
                        </m:ctrlPr>
                      </m:naryPr>
                      <m:sub>
                        <m:r>
                          <a:rPr lang="en-US" sz="3200" i="1">
                            <a:latin typeface="Cambria Math" panose="02040503050406030204" pitchFamily="18" charset="0"/>
                          </a:rPr>
                          <m:t>0</m:t>
                        </m:r>
                      </m:sub>
                      <m:sup>
                        <m:r>
                          <a:rPr lang="en-US" sz="3200" i="1">
                            <a:latin typeface="Cambria Math" panose="02040503050406030204" pitchFamily="18" charset="0"/>
                          </a:rPr>
                          <m:t>1</m:t>
                        </m:r>
                      </m:sup>
                      <m:e>
                        <m:r>
                          <a:rPr lang="en-US" sz="3200" i="1">
                            <a:latin typeface="Cambria Math" panose="02040503050406030204" pitchFamily="18" charset="0"/>
                          </a:rPr>
                          <m:t>10,000</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−.05</m:t>
                            </m:r>
                            <m:r>
                              <a:rPr lang="en-US" sz="3200" i="1">
                                <a:latin typeface="Cambria Math" panose="02040503050406030204" pitchFamily="18" charset="0"/>
                              </a:rPr>
                              <m:t>𝑡</m:t>
                            </m:r>
                          </m:sup>
                        </m:sSup>
                        <m:r>
                          <a:rPr lang="en-US" sz="3200" i="1">
                            <a:latin typeface="Cambria Math" panose="02040503050406030204" pitchFamily="18" charset="0"/>
                          </a:rPr>
                          <m:t>𝑑𝑡</m:t>
                        </m:r>
                      </m:e>
                    </m:nary>
                  </m:oMath>
                </a14:m>
                <a:endParaRPr lang="en-US" sz="3200" i="1" dirty="0" smtClean="0"/>
              </a:p>
              <a:p>
                <a:pPr marL="0" indent="0">
                  <a:buNone/>
                </a:pPr>
                <a:r>
                  <a:rPr lang="en-US" sz="3200" dirty="0" smtClean="0"/>
                  <a:t>	                 </a:t>
                </a:r>
                <a14:m>
                  <m:oMath xmlns:m="http://schemas.openxmlformats.org/officeDocument/2006/math">
                    <m:r>
                      <a:rPr lang="en-US" sz="3200" i="1">
                        <a:latin typeface="Cambria Math" panose="02040503050406030204" pitchFamily="18" charset="0"/>
                      </a:rPr>
                      <m:t>=$10,000</m:t>
                    </m:r>
                    <m:d>
                      <m:dPr>
                        <m:begChr m:val=""/>
                        <m:endChr m:val="|"/>
                        <m:ctrlPr>
                          <a:rPr lang="en-US" sz="3200" i="1">
                            <a:latin typeface="Cambria Math" panose="02040503050406030204" pitchFamily="18" charset="0"/>
                          </a:rPr>
                        </m:ctrlPr>
                      </m:dPr>
                      <m:e>
                        <m:d>
                          <m:dPr>
                            <m:begChr m:val="["/>
                            <m:endChr m:val="]"/>
                            <m:ctrlPr>
                              <a:rPr lang="en-US" sz="3200" i="1">
                                <a:latin typeface="Cambria Math" panose="02040503050406030204" pitchFamily="18" charset="0"/>
                              </a:rPr>
                            </m:ctrlPr>
                          </m:dPr>
                          <m:e>
                            <m:r>
                              <a:rPr lang="en-US" sz="3200" i="1">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−.05</m:t>
                                    </m:r>
                                    <m:r>
                                      <a:rPr lang="en-US" sz="3200" i="1">
                                        <a:latin typeface="Cambria Math" panose="02040503050406030204" pitchFamily="18" charset="0"/>
                                      </a:rPr>
                                      <m:t>𝑡</m:t>
                                    </m:r>
                                  </m:sup>
                                </m:sSup>
                              </m:num>
                              <m:den>
                                <m:r>
                                  <a:rPr lang="en-US" sz="3200" i="1">
                                    <a:latin typeface="Cambria Math" panose="02040503050406030204" pitchFamily="18" charset="0"/>
                                  </a:rPr>
                                  <m:t>.05</m:t>
                                </m:r>
                              </m:den>
                            </m:f>
                          </m:e>
                        </m:d>
                      </m:e>
                    </m:d>
                    <m:m>
                      <m:mPr>
                        <m:mcs>
                          <m:mc>
                            <m:mcPr>
                              <m:count m:val="1"/>
                              <m:mcJc m:val="center"/>
                            </m:mcPr>
                          </m:mc>
                        </m:mcs>
                        <m:ctrlPr>
                          <a:rPr lang="en-US" sz="3200" i="1">
                            <a:latin typeface="Cambria Math" panose="02040503050406030204" pitchFamily="18" charset="0"/>
                          </a:rPr>
                        </m:ctrlPr>
                      </m:mPr>
                      <m:mr>
                        <m:e>
                          <m:r>
                            <a:rPr lang="en-US" sz="3200" i="1">
                              <a:latin typeface="Cambria Math" panose="02040503050406030204" pitchFamily="18" charset="0"/>
                            </a:rPr>
                            <m:t>1</m:t>
                          </m:r>
                        </m:e>
                      </m:mr>
                      <m:mr>
                        <m:e>
                          <m:r>
                            <a:rPr lang="en-US" sz="3200" i="1">
                              <a:latin typeface="Cambria Math" panose="02040503050406030204" pitchFamily="18" charset="0"/>
                            </a:rPr>
                            <m:t> </m:t>
                          </m:r>
                        </m:e>
                      </m:mr>
                      <m:mr>
                        <m:e>
                          <m:r>
                            <a:rPr lang="en-US" sz="3200" i="1">
                              <a:latin typeface="Cambria Math" panose="02040503050406030204" pitchFamily="18" charset="0"/>
                            </a:rPr>
                            <m:t>0</m:t>
                          </m:r>
                        </m:e>
                      </m:mr>
                    </m:m>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$10,000</m:t>
                        </m:r>
                      </m:num>
                      <m:den>
                        <m:r>
                          <a:rPr lang="en-US" sz="3200" i="1">
                            <a:latin typeface="Cambria Math" panose="02040503050406030204" pitchFamily="18" charset="0"/>
                          </a:rPr>
                          <m:t>.05</m:t>
                        </m:r>
                      </m:den>
                    </m:f>
                    <m:d>
                      <m:dPr>
                        <m:ctrlPr>
                          <a:rPr lang="en-US" sz="3200" i="1">
                            <a:latin typeface="Cambria Math" panose="02040503050406030204" pitchFamily="18" charset="0"/>
                          </a:rPr>
                        </m:ctrlPr>
                      </m:dPr>
                      <m:e>
                        <m:r>
                          <a:rPr lang="en-US" sz="3200" i="1">
                            <a:latin typeface="Cambria Math" panose="02040503050406030204" pitchFamily="18" charset="0"/>
                          </a:rPr>
                          <m:t>1−</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−.05</m:t>
                            </m:r>
                          </m:sup>
                        </m:sSup>
                      </m:e>
                    </m:d>
                    <m:r>
                      <a:rPr lang="en-US" sz="3200" i="1">
                        <a:latin typeface="Cambria Math" panose="02040503050406030204" pitchFamily="18" charset="0"/>
                      </a:rPr>
                      <m:t>=$9,754.12</m:t>
                    </m:r>
                  </m:oMath>
                </a14:m>
                <a:endParaRPr lang="en-US" sz="3200" dirty="0"/>
              </a:p>
              <a:p>
                <a:pPr marL="0" indent="0">
                  <a:buNone/>
                </a:pPr>
                <a:endParaRPr lang="en-US"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1022" t="-2964" r="-1129" b="-258"/>
                </a:stretch>
              </a:blipFill>
            </p:spPr>
            <p:txBody>
              <a:bodyPr/>
              <a:lstStyle/>
              <a:p>
                <a:r>
                  <a:rPr lang="en-US">
                    <a:noFill/>
                  </a:rPr>
                  <a:t> </a:t>
                </a:r>
              </a:p>
            </p:txBody>
          </p:sp>
        </mc:Fallback>
      </mc:AlternateContent>
    </p:spTree>
    <p:extLst>
      <p:ext uri="{BB962C8B-B14F-4D97-AF65-F5344CB8AC3E}">
        <p14:creationId xmlns:p14="http://schemas.microsoft.com/office/powerpoint/2010/main" xmlns="" val="1112515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Dividend Streams: </a:t>
            </a:r>
            <a:r>
              <a:rPr lang="en-US" b="1" dirty="0" smtClean="0"/>
              <a:t>Illustration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7"/>
                <a:ext cx="11465199" cy="4824591"/>
              </a:xfrm>
            </p:spPr>
            <p:txBody>
              <a:bodyPr>
                <a:normAutofit fontScale="92500" lnSpcReduction="10000"/>
              </a:bodyPr>
              <a:lstStyle/>
              <a:p>
                <a:pPr marL="0" indent="0">
                  <a:buNone/>
                </a:pPr>
                <a:r>
                  <a:rPr lang="en-US" sz="2900" dirty="0" smtClean="0"/>
                  <a:t>Suppose that a fund receives dividends on a continuous basis at a rate of $25,000 per year starting at time </a:t>
                </a:r>
                <a:r>
                  <a:rPr lang="en-US" sz="2900" i="1" dirty="0"/>
                  <a:t>t </a:t>
                </a:r>
                <a:r>
                  <a:rPr lang="en-US" sz="2900" dirty="0"/>
                  <a:t>= 0. What is the value of the dividend stream received by this fund over a 10-year period if continuously discounted at a 4% rate? </a:t>
                </a:r>
                <a:endParaRPr lang="en-US" sz="2900" dirty="0" smtClean="0"/>
              </a:p>
              <a:p>
                <a:pPr marL="0" indent="0">
                  <a:buNone/>
                </a:pPr>
                <a:r>
                  <a:rPr lang="en-US" sz="2900" dirty="0"/>
                  <a:t>Solution:</a:t>
                </a:r>
              </a:p>
              <a:p>
                <a:pPr marL="0" indent="0">
                  <a:buNone/>
                </a:pPr>
                <a:r>
                  <a:rPr lang="en-US" sz="2900" dirty="0" smtClean="0"/>
                  <a:t>	</a:t>
                </a:r>
                <a14:m>
                  <m:oMath xmlns:m="http://schemas.openxmlformats.org/officeDocument/2006/math">
                    <m:r>
                      <a:rPr lang="en-US" sz="2900" i="1">
                        <a:latin typeface="Cambria Math" panose="02040503050406030204" pitchFamily="18" charset="0"/>
                      </a:rPr>
                      <m:t>𝑃𝑉</m:t>
                    </m:r>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r>
                          <a:rPr lang="en-US" sz="2900" i="1">
                            <a:latin typeface="Cambria Math" panose="02040503050406030204" pitchFamily="18" charset="0"/>
                          </a:rPr>
                          <m:t>, </m:t>
                        </m:r>
                        <m:r>
                          <a:rPr lang="en-US" sz="2900" i="1">
                            <a:latin typeface="Cambria Math" panose="02040503050406030204" pitchFamily="18" charset="0"/>
                          </a:rPr>
                          <m:t>𝑇</m:t>
                        </m:r>
                      </m:e>
                    </m:d>
                    <m:r>
                      <a:rPr lang="en-US" sz="2900" i="1">
                        <a:latin typeface="Cambria Math" panose="02040503050406030204" pitchFamily="18" charset="0"/>
                      </a:rPr>
                      <m:t>=</m:t>
                    </m:r>
                    <m:nary>
                      <m:naryPr>
                        <m:limLoc m:val="subSup"/>
                        <m:ctrlPr>
                          <a:rPr lang="en-US" sz="2900" i="1">
                            <a:latin typeface="Cambria Math" panose="02040503050406030204" pitchFamily="18" charset="0"/>
                          </a:rPr>
                        </m:ctrlPr>
                      </m:naryPr>
                      <m:sub>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0</m:t>
                            </m:r>
                          </m:sub>
                        </m:sSub>
                      </m:sub>
                      <m:sup>
                        <m:r>
                          <a:rPr lang="en-US" sz="2900" i="1">
                            <a:latin typeface="Cambria Math" panose="02040503050406030204" pitchFamily="18" charset="0"/>
                          </a:rPr>
                          <m:t>𝑇</m:t>
                        </m:r>
                      </m:sup>
                      <m:e>
                        <m:sSup>
                          <m:sSupPr>
                            <m:ctrlPr>
                              <a:rPr lang="en-US" sz="2900" i="1">
                                <a:latin typeface="Cambria Math" panose="02040503050406030204" pitchFamily="18" charset="0"/>
                              </a:rPr>
                            </m:ctrlPr>
                          </m:sSupPr>
                          <m:e>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𝑡</m:t>
                                </m:r>
                              </m:e>
                            </m:d>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𝑟𝑡</m:t>
                            </m:r>
                          </m:sup>
                        </m:sSup>
                        <m:r>
                          <a:rPr lang="en-US" sz="2900" i="1">
                            <a:latin typeface="Cambria Math" panose="02040503050406030204" pitchFamily="18" charset="0"/>
                          </a:rPr>
                          <m:t>𝑑𝑡</m:t>
                        </m:r>
                      </m:e>
                    </m:nary>
                  </m:oMath>
                </a14:m>
                <a:endParaRPr lang="en-US" sz="2900" dirty="0"/>
              </a:p>
              <a:p>
                <a:pPr marL="0" indent="0">
                  <a:buNone/>
                </a:pPr>
                <a:r>
                  <a:rPr lang="en-US" sz="2900" dirty="0" smtClean="0"/>
                  <a:t>	</a:t>
                </a:r>
                <a14:m>
                  <m:oMath xmlns:m="http://schemas.openxmlformats.org/officeDocument/2006/math">
                    <m:r>
                      <a:rPr lang="en-US" sz="2900" b="0" i="0" smtClean="0">
                        <a:latin typeface="Cambria Math" panose="02040503050406030204" pitchFamily="18" charset="0"/>
                      </a:rPr>
                      <m:t> </m:t>
                    </m:r>
                    <m:r>
                      <a:rPr lang="en-US" sz="2900" b="0" i="1" smtClean="0">
                        <a:solidFill>
                          <a:schemeClr val="tx1"/>
                        </a:solidFill>
                        <a:latin typeface="Cambria Math" panose="02040503050406030204" pitchFamily="18" charset="0"/>
                      </a:rPr>
                      <m:t>𝑃</m:t>
                    </m:r>
                    <m:r>
                      <a:rPr lang="en-US" sz="2900" i="1">
                        <a:latin typeface="Cambria Math" panose="02040503050406030204" pitchFamily="18" charset="0"/>
                      </a:rPr>
                      <m:t>𝑉</m:t>
                    </m:r>
                    <m:d>
                      <m:dPr>
                        <m:begChr m:val="["/>
                        <m:endChr m:val="]"/>
                        <m:ctrlPr>
                          <a:rPr lang="en-US" sz="2900" i="1">
                            <a:latin typeface="Cambria Math" panose="02040503050406030204" pitchFamily="18" charset="0"/>
                          </a:rPr>
                        </m:ctrlPr>
                      </m:dPr>
                      <m:e>
                        <m:r>
                          <a:rPr lang="en-US" sz="2900" i="1">
                            <a:latin typeface="Cambria Math" panose="02040503050406030204" pitchFamily="18" charset="0"/>
                          </a:rPr>
                          <m:t>0, 10</m:t>
                        </m:r>
                      </m:e>
                    </m:d>
                    <m:r>
                      <a:rPr lang="en-US" sz="2900" i="1">
                        <a:latin typeface="Cambria Math" panose="02040503050406030204" pitchFamily="18" charset="0"/>
                      </a:rPr>
                      <m:t>=</m:t>
                    </m:r>
                    <m:nary>
                      <m:naryPr>
                        <m:limLoc m:val="subSup"/>
                        <m:ctrlPr>
                          <a:rPr lang="en-US" sz="2900" i="1">
                            <a:latin typeface="Cambria Math" panose="02040503050406030204" pitchFamily="18" charset="0"/>
                          </a:rPr>
                        </m:ctrlPr>
                      </m:naryPr>
                      <m:sub>
                        <m:r>
                          <a:rPr lang="en-US" sz="2900" i="1">
                            <a:latin typeface="Cambria Math" panose="02040503050406030204" pitchFamily="18" charset="0"/>
                          </a:rPr>
                          <m:t>0</m:t>
                        </m:r>
                      </m:sub>
                      <m:sup>
                        <m:r>
                          <a:rPr lang="en-US" sz="2900" i="1">
                            <a:latin typeface="Cambria Math" panose="02040503050406030204" pitchFamily="18" charset="0"/>
                          </a:rPr>
                          <m:t>10</m:t>
                        </m:r>
                      </m:sup>
                      <m:e>
                        <m:r>
                          <a:rPr lang="en-US" sz="2900" i="1">
                            <a:latin typeface="Cambria Math" panose="02040503050406030204" pitchFamily="18" charset="0"/>
                          </a:rPr>
                          <m:t>𝑓</m:t>
                        </m:r>
                        <m:d>
                          <m:dPr>
                            <m:ctrlPr>
                              <a:rPr lang="en-US" sz="2900" i="1">
                                <a:latin typeface="Cambria Math" panose="02040503050406030204" pitchFamily="18" charset="0"/>
                              </a:rPr>
                            </m:ctrlPr>
                          </m:dPr>
                          <m:e>
                            <m:r>
                              <a:rPr lang="en-US" sz="2900" i="1">
                                <a:latin typeface="Cambria Math" panose="02040503050406030204" pitchFamily="18" charset="0"/>
                              </a:rPr>
                              <m:t>𝑡</m:t>
                            </m:r>
                          </m:e>
                        </m:d>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𝑟𝑡</m:t>
                            </m:r>
                          </m:sup>
                        </m:sSup>
                        <m:r>
                          <a:rPr lang="en-US" sz="2900" i="1">
                            <a:latin typeface="Cambria Math" panose="02040503050406030204" pitchFamily="18" charset="0"/>
                          </a:rPr>
                          <m:t>𝑑𝑡</m:t>
                        </m:r>
                      </m:e>
                    </m:nary>
                    <m:r>
                      <a:rPr lang="en-US" sz="2900" i="1">
                        <a:latin typeface="Cambria Math" panose="02040503050406030204" pitchFamily="18" charset="0"/>
                      </a:rPr>
                      <m:t>=</m:t>
                    </m:r>
                    <m:nary>
                      <m:naryPr>
                        <m:limLoc m:val="subSup"/>
                        <m:ctrlPr>
                          <a:rPr lang="en-US" sz="2900" i="1">
                            <a:latin typeface="Cambria Math" panose="02040503050406030204" pitchFamily="18" charset="0"/>
                          </a:rPr>
                        </m:ctrlPr>
                      </m:naryPr>
                      <m:sub>
                        <m:r>
                          <a:rPr lang="en-US" sz="2900" i="1">
                            <a:latin typeface="Cambria Math" panose="02040503050406030204" pitchFamily="18" charset="0"/>
                          </a:rPr>
                          <m:t>0</m:t>
                        </m:r>
                      </m:sub>
                      <m:sup>
                        <m:r>
                          <a:rPr lang="en-US" sz="2900" i="1">
                            <a:latin typeface="Cambria Math" panose="02040503050406030204" pitchFamily="18" charset="0"/>
                          </a:rPr>
                          <m:t>10</m:t>
                        </m:r>
                      </m:sup>
                      <m:e>
                        <m:r>
                          <a:rPr lang="en-US" sz="2900" i="1">
                            <a:latin typeface="Cambria Math" panose="02040503050406030204" pitchFamily="18" charset="0"/>
                          </a:rPr>
                          <m:t>25,000</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−.04</m:t>
                            </m:r>
                            <m:r>
                              <a:rPr lang="en-US" sz="2900" i="1">
                                <a:latin typeface="Cambria Math" panose="02040503050406030204" pitchFamily="18" charset="0"/>
                              </a:rPr>
                              <m:t>𝑡</m:t>
                            </m:r>
                          </m:sup>
                        </m:sSup>
                        <m:r>
                          <a:rPr lang="en-US" sz="2900" i="1">
                            <a:latin typeface="Cambria Math" panose="02040503050406030204" pitchFamily="18" charset="0"/>
                          </a:rPr>
                          <m:t>𝑑𝑡</m:t>
                        </m:r>
                      </m:e>
                    </m:nary>
                  </m:oMath>
                </a14:m>
                <a:endParaRPr lang="en-US" sz="2900" i="1" dirty="0" smtClean="0"/>
              </a:p>
              <a:p>
                <a:pPr marL="0" indent="0">
                  <a:buNone/>
                </a:pPr>
                <a:r>
                  <a:rPr lang="en-US" sz="2900" dirty="0" smtClean="0"/>
                  <a:t>		     </a:t>
                </a:r>
                <a14:m>
                  <m:oMath xmlns:m="http://schemas.openxmlformats.org/officeDocument/2006/math">
                    <m:r>
                      <a:rPr lang="en-US" sz="2900" i="1">
                        <a:latin typeface="Cambria Math" panose="02040503050406030204" pitchFamily="18" charset="0"/>
                      </a:rPr>
                      <m:t>=$25,000</m:t>
                    </m:r>
                    <m:d>
                      <m:dPr>
                        <m:begChr m:val=""/>
                        <m:endChr m:val="|"/>
                        <m:ctrlPr>
                          <a:rPr lang="en-US" sz="2900" i="1">
                            <a:latin typeface="Cambria Math" panose="02040503050406030204" pitchFamily="18" charset="0"/>
                          </a:rPr>
                        </m:ctrlPr>
                      </m:dPr>
                      <m:e>
                        <m:d>
                          <m:dPr>
                            <m:begChr m:val="["/>
                            <m:endChr m:val="]"/>
                            <m:ctrlPr>
                              <a:rPr lang="en-US" sz="2900" i="1">
                                <a:latin typeface="Cambria Math" panose="02040503050406030204" pitchFamily="18" charset="0"/>
                              </a:rPr>
                            </m:ctrlPr>
                          </m:dPr>
                          <m:e>
                            <m:r>
                              <a:rPr lang="en-US" sz="2900" i="1">
                                <a:latin typeface="Cambria Math" panose="02040503050406030204" pitchFamily="18" charset="0"/>
                              </a:rPr>
                              <m:t>−</m:t>
                            </m:r>
                            <m:f>
                              <m:fPr>
                                <m:ctrlPr>
                                  <a:rPr lang="en-US" sz="2900" i="1">
                                    <a:latin typeface="Cambria Math" panose="02040503050406030204" pitchFamily="18" charset="0"/>
                                  </a:rPr>
                                </m:ctrlPr>
                              </m:fPr>
                              <m:num>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−.04</m:t>
                                    </m:r>
                                    <m:r>
                                      <a:rPr lang="en-US" sz="2900" i="1">
                                        <a:latin typeface="Cambria Math" panose="02040503050406030204" pitchFamily="18" charset="0"/>
                                      </a:rPr>
                                      <m:t>𝑡</m:t>
                                    </m:r>
                                  </m:sup>
                                </m:sSup>
                              </m:num>
                              <m:den>
                                <m:r>
                                  <a:rPr lang="en-US" sz="2900" i="1">
                                    <a:latin typeface="Cambria Math" panose="02040503050406030204" pitchFamily="18" charset="0"/>
                                  </a:rPr>
                                  <m:t>.04</m:t>
                                </m:r>
                              </m:den>
                            </m:f>
                          </m:e>
                        </m:d>
                      </m:e>
                    </m:d>
                    <m:m>
                      <m:mPr>
                        <m:mcs>
                          <m:mc>
                            <m:mcPr>
                              <m:count m:val="1"/>
                              <m:mcJc m:val="center"/>
                            </m:mcPr>
                          </m:mc>
                        </m:mcs>
                        <m:ctrlPr>
                          <a:rPr lang="en-US" sz="2900" i="1">
                            <a:latin typeface="Cambria Math" panose="02040503050406030204" pitchFamily="18" charset="0"/>
                          </a:rPr>
                        </m:ctrlPr>
                      </m:mPr>
                      <m:mr>
                        <m:e>
                          <m:r>
                            <a:rPr lang="en-US" sz="2900" i="1">
                              <a:latin typeface="Cambria Math" panose="02040503050406030204" pitchFamily="18" charset="0"/>
                            </a:rPr>
                            <m:t>10</m:t>
                          </m:r>
                        </m:e>
                      </m:mr>
                      <m:mr>
                        <m:e>
                          <m:r>
                            <a:rPr lang="en-US" sz="2900" i="1">
                              <a:latin typeface="Cambria Math" panose="02040503050406030204" pitchFamily="18" charset="0"/>
                            </a:rPr>
                            <m:t> </m:t>
                          </m:r>
                        </m:e>
                      </m:mr>
                      <m:mr>
                        <m:e>
                          <m:r>
                            <a:rPr lang="en-US" sz="2900" i="1">
                              <a:latin typeface="Cambria Math" panose="02040503050406030204" pitchFamily="18" charset="0"/>
                            </a:rPr>
                            <m:t>0</m:t>
                          </m:r>
                        </m:e>
                      </m:mr>
                    </m:m>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$25,000</m:t>
                        </m:r>
                      </m:num>
                      <m:den>
                        <m:r>
                          <a:rPr lang="en-US" sz="2900" i="1">
                            <a:latin typeface="Cambria Math" panose="02040503050406030204" pitchFamily="18" charset="0"/>
                          </a:rPr>
                          <m:t>.04</m:t>
                        </m:r>
                      </m:den>
                    </m:f>
                    <m:d>
                      <m:dPr>
                        <m:ctrlPr>
                          <a:rPr lang="en-US" sz="2900" i="1">
                            <a:latin typeface="Cambria Math" panose="02040503050406030204" pitchFamily="18" charset="0"/>
                          </a:rPr>
                        </m:ctrlPr>
                      </m:dPr>
                      <m:e>
                        <m:r>
                          <a:rPr lang="en-US" sz="2900" i="1">
                            <a:latin typeface="Cambria Math" panose="02040503050406030204" pitchFamily="18" charset="0"/>
                          </a:rPr>
                          <m:t>1−</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−.4</m:t>
                            </m:r>
                          </m:sup>
                        </m:sSup>
                      </m:e>
                    </m:d>
                    <m:r>
                      <a:rPr lang="en-US" sz="2900" i="1">
                        <a:latin typeface="Cambria Math" panose="02040503050406030204" pitchFamily="18" charset="0"/>
                      </a:rPr>
                      <m:t>=$206,050</m:t>
                    </m:r>
                  </m:oMath>
                </a14:m>
                <a:endParaRPr lang="en-US" sz="29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465199" cy="4824591"/>
              </a:xfrm>
              <a:blipFill rotWithShape="0">
                <a:blip r:embed="rId2" cstate="print"/>
                <a:stretch>
                  <a:fillRect l="-1010" t="-1894"/>
                </a:stretch>
              </a:blipFill>
            </p:spPr>
            <p:txBody>
              <a:bodyPr/>
              <a:lstStyle/>
              <a:p>
                <a:r>
                  <a:rPr lang="en-US">
                    <a:noFill/>
                  </a:rPr>
                  <a:t> </a:t>
                </a:r>
              </a:p>
            </p:txBody>
          </p:sp>
        </mc:Fallback>
      </mc:AlternateContent>
    </p:spTree>
    <p:extLst>
      <p:ext uri="{BB962C8B-B14F-4D97-AF65-F5344CB8AC3E}">
        <p14:creationId xmlns:p14="http://schemas.microsoft.com/office/powerpoint/2010/main" xmlns="" val="2185958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Growing </a:t>
            </a:r>
            <a:r>
              <a:rPr lang="en-US" b="1" dirty="0" smtClean="0"/>
              <a:t>Annuities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Now, consider a growing series of continuous cash flows, which can be derived with a growing annuity formula. First, we structure and combine the growth and discount functions to be integrated and obtain: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d>
                        <m:dPr>
                          <m:begChr m:val="["/>
                          <m:endChr m:val="]"/>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𝑑𝑡</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e>
                      </m: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𝑔𝑡</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𝑟𝑡</m:t>
                          </m:r>
                        </m:sup>
                      </m:sSup>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𝑑𝑡</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d>
                        <m:dPr>
                          <m:begChr m:val="["/>
                          <m:endChr m:val="]"/>
                          <m:ctrlPr>
                            <a:rPr lang="en-US" i="1">
                              <a:latin typeface="Cambria Math" panose="02040503050406030204" pitchFamily="18" charset="0"/>
                            </a:rPr>
                          </m:ctrlPr>
                        </m:dPr>
                        <m:e>
                          <m:r>
                            <a:rPr lang="en-US" i="1">
                              <a:latin typeface="Cambria Math" panose="02040503050406030204" pitchFamily="18" charset="0"/>
                            </a:rPr>
                            <m:t>0, </m:t>
                          </m:r>
                          <m:r>
                            <a:rPr lang="en-US" i="1">
                              <a:latin typeface="Cambria Math" panose="02040503050406030204" pitchFamily="18" charset="0"/>
                            </a:rPr>
                            <m:t>𝑇</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i="1">
                              <a:latin typeface="Cambria Math" panose="02040503050406030204" pitchFamily="18" charset="0"/>
                            </a:rPr>
                            <m:t>0</m:t>
                          </m:r>
                        </m:sub>
                      </m:sSub>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𝑑𝑡</m:t>
                          </m:r>
                        </m:e>
                      </m:nary>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8"/>
                </a:stretch>
              </a:blipFill>
            </p:spPr>
            <p:txBody>
              <a:bodyPr/>
              <a:lstStyle/>
              <a:p>
                <a:r>
                  <a:rPr lang="en-US">
                    <a:noFill/>
                  </a:rPr>
                  <a:t> </a:t>
                </a:r>
              </a:p>
            </p:txBody>
          </p:sp>
        </mc:Fallback>
      </mc:AlternateContent>
    </p:spTree>
    <p:extLst>
      <p:ext uri="{BB962C8B-B14F-4D97-AF65-F5344CB8AC3E}">
        <p14:creationId xmlns:p14="http://schemas.microsoft.com/office/powerpoint/2010/main" xmlns="" val="3030484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Growing </a:t>
            </a:r>
            <a:r>
              <a:rPr lang="en-US" b="1" dirty="0" smtClean="0"/>
              <a:t>Annuities: Illustration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Now, suppose that our dividend stream is growing at a continuously compounded rate of 3% per year with an initial annual payment rate of $25,000 and is discounted at a 4% rate per year. What is its present value over 10 years? </a:t>
                </a:r>
              </a:p>
              <a:p>
                <a:pPr marL="0" indent="0">
                  <a:buNone/>
                </a:pPr>
                <a:r>
                  <a:rPr lang="en-US" dirty="0" smtClean="0"/>
                  <a:t>Solution:        </a:t>
                </a:r>
                <a14:m>
                  <m:oMath xmlns:m="http://schemas.openxmlformats.org/officeDocument/2006/math">
                    <m:r>
                      <a:rPr lang="en-US" i="1">
                        <a:latin typeface="Cambria Math" panose="02040503050406030204" pitchFamily="18" charset="0"/>
                      </a:rPr>
                      <m:t>𝑃𝑉</m:t>
                    </m:r>
                    <m:d>
                      <m:dPr>
                        <m:begChr m:val="["/>
                        <m:endChr m:val="]"/>
                        <m:ctrlPr>
                          <a:rPr lang="en-US" i="1">
                            <a:latin typeface="Cambria Math" panose="02040503050406030204" pitchFamily="18" charset="0"/>
                          </a:rPr>
                        </m:ctrlPr>
                      </m:dPr>
                      <m:e>
                        <m:r>
                          <a:rPr lang="en-US" i="1">
                            <a:latin typeface="Cambria Math" panose="02040503050406030204" pitchFamily="18" charset="0"/>
                          </a:rPr>
                          <m:t>0, </m:t>
                        </m:r>
                        <m:r>
                          <a:rPr lang="en-US" i="1">
                            <a:latin typeface="Cambria Math" panose="02040503050406030204" pitchFamily="18" charset="0"/>
                          </a:rPr>
                          <m:t>𝑇</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i="1">
                            <a:latin typeface="Cambria Math" panose="02040503050406030204" pitchFamily="18" charset="0"/>
                          </a:rPr>
                          <m:t>0</m:t>
                        </m:r>
                      </m:sub>
                    </m:sSub>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𝑡</m:t>
                            </m:r>
                          </m:sup>
                        </m:sSup>
                        <m:r>
                          <a:rPr lang="en-US" i="1">
                            <a:latin typeface="Cambria Math" panose="02040503050406030204" pitchFamily="18" charset="0"/>
                          </a:rPr>
                          <m:t>𝑑𝑡</m:t>
                        </m:r>
                      </m:e>
                    </m:nary>
                  </m:oMath>
                </a14:m>
                <a:endParaRPr lang="en-US" dirty="0">
                  <a:solidFill>
                    <a:srgbClr val="FF0000"/>
                  </a:solidFill>
                </a:endParaRPr>
              </a:p>
              <a:p>
                <a:pPr marL="0" indent="0">
                  <a:buNone/>
                </a:pPr>
                <a:r>
                  <a:rPr lang="en-US" dirty="0" smtClean="0"/>
                  <a:t>                      </a:t>
                </a:r>
                <a14:m>
                  <m:oMath xmlns:m="http://schemas.openxmlformats.org/officeDocument/2006/math">
                    <m:r>
                      <a:rPr lang="en-US" i="1">
                        <a:latin typeface="Cambria Math" panose="02040503050406030204" pitchFamily="18" charset="0"/>
                      </a:rPr>
                      <m:t>𝑃𝑉</m:t>
                    </m:r>
                    <m:d>
                      <m:dPr>
                        <m:begChr m:val="["/>
                        <m:endChr m:val="]"/>
                        <m:ctrlPr>
                          <a:rPr lang="en-US" i="1">
                            <a:latin typeface="Cambria Math" panose="02040503050406030204" pitchFamily="18" charset="0"/>
                          </a:rPr>
                        </m:ctrlPr>
                      </m:dPr>
                      <m:e>
                        <m:r>
                          <a:rPr lang="en-US" i="1">
                            <a:latin typeface="Cambria Math" panose="02040503050406030204" pitchFamily="18" charset="0"/>
                          </a:rPr>
                          <m:t>0, 10</m:t>
                        </m:r>
                      </m:e>
                    </m:d>
                    <m:r>
                      <a:rPr lang="en-US" i="1">
                        <a:latin typeface="Cambria Math" panose="02040503050406030204" pitchFamily="18" charset="0"/>
                      </a:rPr>
                      <m:t>=25,000</m:t>
                    </m:r>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10</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(.03−.04)</m:t>
                            </m:r>
                            <m:r>
                              <a:rPr lang="en-US" i="1">
                                <a:latin typeface="Cambria Math" panose="02040503050406030204" pitchFamily="18" charset="0"/>
                              </a:rPr>
                              <m:t>𝑡</m:t>
                            </m:r>
                          </m:sup>
                        </m:sSup>
                        <m:r>
                          <a:rPr lang="en-US" i="1">
                            <a:latin typeface="Cambria Math" panose="02040503050406030204" pitchFamily="18" charset="0"/>
                          </a:rPr>
                          <m:t>𝑑𝑡</m:t>
                        </m:r>
                      </m:e>
                    </m:nary>
                    <m:r>
                      <a:rPr lang="en-US" i="1">
                        <a:latin typeface="Cambria Math" panose="02040503050406030204" pitchFamily="18" charset="0"/>
                      </a:rPr>
                      <m:t>=$25,000</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(.03−.04)</m:t>
                                    </m:r>
                                    <m:r>
                                      <a:rPr lang="en-US" i="1">
                                        <a:latin typeface="Cambria Math" panose="02040503050406030204" pitchFamily="18" charset="0"/>
                                      </a:rPr>
                                      <m:t>𝑡</m:t>
                                    </m:r>
                                  </m:sup>
                                </m:sSup>
                              </m:num>
                              <m:den>
                                <m:r>
                                  <a:rPr lang="en-US" i="1">
                                    <a:latin typeface="Cambria Math" panose="02040503050406030204" pitchFamily="18" charset="0"/>
                                  </a:rPr>
                                  <m:t>.04−.03</m:t>
                                </m:r>
                              </m:den>
                            </m:f>
                          </m:e>
                        </m:d>
                      </m:e>
                    </m:d>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m:t>
                          </m:r>
                        </m:e>
                      </m:mr>
                      <m:mr>
                        <m:e>
                          <m:r>
                            <a:rPr lang="en-US" i="1">
                              <a:latin typeface="Cambria Math" panose="02040503050406030204" pitchFamily="18" charset="0"/>
                            </a:rPr>
                            <m:t> </m:t>
                          </m:r>
                        </m:e>
                      </m:mr>
                      <m:mr>
                        <m:e>
                          <m:r>
                            <a:rPr lang="en-US" i="1">
                              <a:latin typeface="Cambria Math" panose="02040503050406030204" pitchFamily="18" charset="0"/>
                            </a:rPr>
                            <m:t>0</m:t>
                          </m:r>
                        </m:e>
                      </m:mr>
                    </m:m>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$25,000</m:t>
                        </m:r>
                      </m:num>
                      <m:den>
                        <m:r>
                          <a:rPr lang="en-US" i="1">
                            <a:latin typeface="Cambria Math" panose="02040503050406030204" pitchFamily="18" charset="0"/>
                          </a:rPr>
                          <m:t>.01</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𝑒</m:t>
                            </m:r>
                          </m:e>
                          <m:sup>
                            <m:r>
                              <a:rPr lang="en-US" i="1">
                                <a:latin typeface="Cambria Math" panose="02040503050406030204" pitchFamily="18" charset="0"/>
                              </a:rPr>
                              <m:t>(.03−.04)×10</m:t>
                            </m:r>
                          </m:sup>
                        </m:sSup>
                      </m:e>
                    </m:d>
                    <m:r>
                      <a:rPr lang="en-US" i="1">
                        <a:latin typeface="Cambria Math" panose="02040503050406030204" pitchFamily="18" charset="0"/>
                      </a:rPr>
                      <m:t>=$237,906.50</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290"/>
                </a:stretch>
              </a:blipFill>
            </p:spPr>
            <p:txBody>
              <a:bodyPr/>
              <a:lstStyle/>
              <a:p>
                <a:r>
                  <a:rPr lang="en-US">
                    <a:noFill/>
                  </a:rPr>
                  <a:t> </a:t>
                </a:r>
              </a:p>
            </p:txBody>
          </p:sp>
        </mc:Fallback>
      </mc:AlternateContent>
    </p:spTree>
    <p:extLst>
      <p:ext uri="{BB962C8B-B14F-4D97-AF65-F5344CB8AC3E}">
        <p14:creationId xmlns:p14="http://schemas.microsoft.com/office/powerpoint/2010/main" xmlns="" val="2412121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Duration </a:t>
            </a:r>
            <a:r>
              <a:rPr lang="en-US" b="1" dirty="0" smtClean="0"/>
              <a:t>And </a:t>
            </a:r>
            <a:r>
              <a:rPr lang="en-US" b="1" dirty="0"/>
              <a:t>Convexity </a:t>
            </a:r>
            <a:r>
              <a:rPr lang="en-US" b="1" dirty="0" smtClean="0"/>
              <a:t>In </a:t>
            </a:r>
            <a:r>
              <a:rPr lang="en-US" b="1" dirty="0"/>
              <a:t>Continuous Time</a:t>
            </a:r>
          </a:p>
        </p:txBody>
      </p:sp>
      <p:sp>
        <p:nvSpPr>
          <p:cNvPr id="3" name="Content Placeholder 2"/>
          <p:cNvSpPr>
            <a:spLocks noGrp="1"/>
          </p:cNvSpPr>
          <p:nvPr>
            <p:ph sz="quarter" idx="1"/>
          </p:nvPr>
        </p:nvSpPr>
        <p:spPr/>
        <p:txBody>
          <a:bodyPr/>
          <a:lstStyle/>
          <a:p>
            <a:pPr marL="0" indent="0">
              <a:buNone/>
            </a:pPr>
            <a:r>
              <a:rPr lang="en-US" dirty="0"/>
              <a:t>Bonds are normally subject to three types of risk:</a:t>
            </a:r>
          </a:p>
          <a:p>
            <a:pPr marL="0" indent="0">
              <a:buNone/>
            </a:pPr>
            <a:r>
              <a:rPr lang="en-US" dirty="0"/>
              <a:t> </a:t>
            </a:r>
          </a:p>
          <a:p>
            <a:r>
              <a:rPr lang="en-US" sz="2500" i="1" dirty="0"/>
              <a:t>Default risk: </a:t>
            </a:r>
            <a:r>
              <a:rPr lang="en-US" sz="2500" dirty="0"/>
              <a:t>The risk that the issuer does not fulfill its obligations,</a:t>
            </a:r>
          </a:p>
          <a:p>
            <a:r>
              <a:rPr lang="en-US" sz="2500" i="1" dirty="0"/>
              <a:t>Transactions risk</a:t>
            </a:r>
            <a:r>
              <a:rPr lang="en-US" sz="2500" dirty="0"/>
              <a:t>: The risk that the bond cannot be quickly </a:t>
            </a:r>
            <a:r>
              <a:rPr lang="en-US" sz="2500" dirty="0" smtClean="0"/>
              <a:t>and inexpensively </a:t>
            </a:r>
            <a:r>
              <a:rPr lang="en-US" sz="2500" dirty="0"/>
              <a:t>sold in secondary markets and</a:t>
            </a:r>
          </a:p>
          <a:p>
            <a:r>
              <a:rPr lang="en-US" sz="2500" i="1" dirty="0"/>
              <a:t>Interest rate risk: </a:t>
            </a:r>
            <a:r>
              <a:rPr lang="en-US" sz="2500" dirty="0"/>
              <a:t>The risk that interest rate changes on new instruments affect existing bond values.</a:t>
            </a:r>
          </a:p>
          <a:p>
            <a:endParaRPr lang="en-US" dirty="0"/>
          </a:p>
        </p:txBody>
      </p:sp>
    </p:spTree>
    <p:extLst>
      <p:ext uri="{BB962C8B-B14F-4D97-AF65-F5344CB8AC3E}">
        <p14:creationId xmlns:p14="http://schemas.microsoft.com/office/powerpoint/2010/main" xmlns="" val="3352973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Duration And Convexity In Continuous Time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In order to estimate the change in the bond price resulting from a sudden change in the interest rate </a:t>
                </a:r>
                <a:r>
                  <a:rPr lang="en-US" i="1" dirty="0"/>
                  <a:t>r</a:t>
                </a:r>
                <a:r>
                  <a:rPr lang="en-US" dirty="0"/>
                  <a:t>, we can regard the bond price </a:t>
                </a:r>
                <a:r>
                  <a:rPr lang="en-US" i="1" dirty="0"/>
                  <a:t>B</a:t>
                </a:r>
                <a:r>
                  <a:rPr lang="en-US" baseline="-25000" dirty="0"/>
                  <a:t>0</a:t>
                </a:r>
                <a:r>
                  <a:rPr lang="en-US" dirty="0"/>
                  <a:t> (say, at time 0) as a function of the interest rate: </a:t>
                </a:r>
                <a:r>
                  <a:rPr lang="en-US" i="1" dirty="0"/>
                  <a:t>B</a:t>
                </a:r>
                <a:r>
                  <a:rPr lang="en-US" i="1" baseline="-25000" dirty="0"/>
                  <a:t>0</a:t>
                </a:r>
                <a:r>
                  <a:rPr lang="en-US" i="1" dirty="0"/>
                  <a:t>(r). </a:t>
                </a:r>
                <a:r>
                  <a:rPr lang="en-US" dirty="0"/>
                  <a:t>Suppose the interest rate were to instantaneously change from </a:t>
                </a:r>
                <a:r>
                  <a:rPr lang="en-US" i="1" dirty="0"/>
                  <a:t>r</a:t>
                </a:r>
                <a:r>
                  <a:rPr lang="en-US" dirty="0"/>
                  <a:t> to </a:t>
                </a:r>
                <a:r>
                  <a:rPr lang="en-US" i="1" dirty="0" err="1"/>
                  <a:t>r+dr</a:t>
                </a:r>
                <a:r>
                  <a:rPr lang="en-US" i="1" dirty="0"/>
                  <a:t>,</a:t>
                </a:r>
                <a:r>
                  <a:rPr lang="en-US" dirty="0"/>
                  <a:t> and that we are still at time 0. We can estimate the value of the resulting bond price at time 0 by its second degree Taylor polynomial</a:t>
                </a:r>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𝑑𝑟</m:t>
                          </m:r>
                        </m:den>
                      </m:f>
                      <m:r>
                        <a:rPr lang="en-US" i="1">
                          <a:latin typeface="Cambria Math" panose="02040503050406030204" pitchFamily="18" charset="0"/>
                        </a:rPr>
                        <m:t>𝑑𝑟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𝑟</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𝑑𝑟</m:t>
                              </m:r>
                            </m:e>
                          </m:d>
                        </m:e>
                        <m:sup>
                          <m:r>
                            <a:rPr lang="en-US" i="1">
                              <a:latin typeface="Cambria Math" panose="02040503050406030204" pitchFamily="18" charset="0"/>
                            </a:rPr>
                            <m:t>2</m:t>
                          </m:r>
                        </m:sup>
                      </m:sSup>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344"/>
                </a:stretch>
              </a:blipFill>
            </p:spPr>
            <p:txBody>
              <a:bodyPr/>
              <a:lstStyle/>
              <a:p>
                <a:r>
                  <a:rPr lang="en-US">
                    <a:noFill/>
                  </a:rPr>
                  <a:t> </a:t>
                </a:r>
              </a:p>
            </p:txBody>
          </p:sp>
        </mc:Fallback>
      </mc:AlternateContent>
    </p:spTree>
    <p:extLst>
      <p:ext uri="{BB962C8B-B14F-4D97-AF65-F5344CB8AC3E}">
        <p14:creationId xmlns:p14="http://schemas.microsoft.com/office/powerpoint/2010/main" xmlns="" val="3123129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Duration </a:t>
            </a:r>
            <a:r>
              <a:rPr lang="en-US" b="1" dirty="0" smtClean="0"/>
              <a:t>And </a:t>
            </a:r>
            <a:r>
              <a:rPr lang="en-US" b="1" dirty="0"/>
              <a:t>Convexity </a:t>
            </a:r>
            <a:r>
              <a:rPr lang="en-US" b="1" dirty="0" smtClean="0"/>
              <a:t>In </a:t>
            </a:r>
            <a:r>
              <a:rPr lang="en-US" b="1" dirty="0"/>
              <a:t>Continuous Time </a:t>
            </a:r>
            <a:r>
              <a:rPr lang="en-US" sz="2800" b="1" dirty="0" smtClean="0"/>
              <a:t>(Continued</a:t>
            </a:r>
            <a:r>
              <a:rPr lang="en-US" sz="2800" b="1" dirty="0"/>
              <a:t>)</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95094"/>
              </a:xfrm>
            </p:spPr>
            <p:txBody>
              <a:bodyPr>
                <a:normAutofit/>
              </a:bodyPr>
              <a:lstStyle/>
              <a:p>
                <a:pPr marL="0" indent="0">
                  <a:buNone/>
                </a:pPr>
                <a:r>
                  <a:rPr lang="en-US" dirty="0" smtClean="0"/>
                  <a:t> We </a:t>
                </a:r>
                <a:r>
                  <a:rPr lang="en-US" dirty="0"/>
                  <a:t>could also write the differential and divide both sides by </a:t>
                </a:r>
                <a:r>
                  <a:rPr lang="en-US" i="1" dirty="0"/>
                  <a:t>B</a:t>
                </a:r>
                <a:r>
                  <a:rPr lang="en-US" baseline="-25000" dirty="0"/>
                  <a:t>0</a:t>
                </a:r>
                <a:r>
                  <a:rPr lang="en-US" dirty="0"/>
                  <a:t> as follows: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𝑑𝐵</m:t>
                              </m:r>
                            </m:e>
                            <m:sub>
                              <m:r>
                                <a:rPr lang="en-US" i="1">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𝑑𝑟</m:t>
                          </m:r>
                        </m:den>
                      </m:f>
                      <m:r>
                        <a:rPr lang="en-US" i="1">
                          <a:latin typeface="Cambria Math" panose="02040503050406030204" pitchFamily="18" charset="0"/>
                        </a:rPr>
                        <m:t>𝑑𝑟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𝑟</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𝑑𝑟</m:t>
                              </m:r>
                            </m:e>
                          </m:d>
                        </m:e>
                        <m:sup>
                          <m:r>
                            <a:rPr lang="en-US" i="1">
                              <a:latin typeface="Cambria Math" panose="02040503050406030204" pitchFamily="18" charset="0"/>
                            </a:rPr>
                            <m:t>2</m:t>
                          </m:r>
                        </m:sup>
                      </m:sSup>
                    </m:oMath>
                  </m:oMathPara>
                </a14:m>
                <a:endParaRPr lang="en-US" dirty="0"/>
              </a:p>
              <a:p>
                <a:pPr marL="0" indent="0">
                  <a:buNone/>
                </a:pPr>
                <a:r>
                  <a:rPr lang="en-US" dirty="0"/>
                  <a:t> </a:t>
                </a:r>
              </a:p>
              <a:p>
                <a:pPr marL="0" indent="0">
                  <a:buNone/>
                </a:pPr>
                <a:r>
                  <a:rPr lang="en-US" dirty="0"/>
                  <a:t>	Duration can be defined at the proportional bond price sensitivity to changes in interest rates and convexity as one-half of the second derivative divided by </a:t>
                </a:r>
                <a:r>
                  <a:rPr lang="en-US" i="1" dirty="0"/>
                  <a:t>B</a:t>
                </a:r>
                <a:r>
                  <a:rPr lang="en-US" baseline="-25000" dirty="0"/>
                  <a:t>0</a:t>
                </a:r>
                <a:r>
                  <a:rPr lang="en-US" dirty="0"/>
                  <a:t> as follows:</a:t>
                </a:r>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𝐷𝑢𝑟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𝑑𝑟</m:t>
                        </m:r>
                      </m:den>
                    </m:f>
                    <m:r>
                      <a:rPr lang="en-US" b="0" i="0" smtClean="0">
                        <a:latin typeface="Cambria Math" panose="02040503050406030204" pitchFamily="18" charset="0"/>
                      </a:rPr>
                      <m:t>  </m:t>
                    </m:r>
                  </m:oMath>
                </a14:m>
                <a:r>
                  <a:rPr lang="en-US" dirty="0" smtClean="0"/>
                  <a:t>  and  </a:t>
                </a:r>
                <a14:m>
                  <m:oMath xmlns:m="http://schemas.openxmlformats.org/officeDocument/2006/math">
                    <m:r>
                      <a:rPr lang="en-US" i="1">
                        <a:latin typeface="Cambria Math" panose="02040503050406030204" pitchFamily="18" charset="0"/>
                      </a:rPr>
                      <m:t>𝐶𝑜𝑛𝑣</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95094"/>
              </a:xfrm>
              <a:blipFill rotWithShape="0">
                <a:blip r:embed="rId2" cstate="print"/>
                <a:stretch>
                  <a:fillRect l="-1022" t="-1272"/>
                </a:stretch>
              </a:blipFill>
            </p:spPr>
            <p:txBody>
              <a:bodyPr/>
              <a:lstStyle/>
              <a:p>
                <a:r>
                  <a:rPr lang="en-US">
                    <a:noFill/>
                  </a:rPr>
                  <a:t> </a:t>
                </a:r>
              </a:p>
            </p:txBody>
          </p:sp>
        </mc:Fallback>
      </mc:AlternateContent>
    </p:spTree>
    <p:extLst>
      <p:ext uri="{BB962C8B-B14F-4D97-AF65-F5344CB8AC3E}">
        <p14:creationId xmlns:p14="http://schemas.microsoft.com/office/powerpoint/2010/main" xmlns="" val="360858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Forward </a:t>
            </a:r>
            <a:r>
              <a:rPr lang="en-US" b="1" dirty="0" smtClean="0"/>
              <a:t>Contracts </a:t>
            </a:r>
            <a:r>
              <a:rPr lang="en-US" dirty="0" smtClean="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By convention, the price </a:t>
                </a:r>
                <a:r>
                  <a:rPr lang="en-US" i="1" dirty="0"/>
                  <a:t>f</a:t>
                </a:r>
                <a:r>
                  <a:rPr lang="en-US" dirty="0"/>
                  <a:t> of a forward contract is </a:t>
                </a:r>
                <a:r>
                  <a:rPr lang="en-US" dirty="0" smtClean="0"/>
                  <a:t>zero:</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=0= </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 </m:t>
                              </m:r>
                            </m:sub>
                          </m:sSub>
                          <m:r>
                            <a:rPr lang="en-US" i="1">
                              <a:latin typeface="Cambria Math" panose="02040503050406030204" pitchFamily="18" charset="0"/>
                            </a:rPr>
                            <m:t>𝑇</m:t>
                          </m:r>
                        </m:sup>
                      </m:sSup>
                    </m:oMath>
                  </m:oMathPara>
                </a14:m>
                <a:endParaRPr lang="en-US" dirty="0"/>
              </a:p>
              <a:p>
                <a:pPr marL="0" indent="0">
                  <a:buNone/>
                </a:pPr>
                <a:r>
                  <a:rPr lang="en-US" dirty="0"/>
                  <a:t> </a:t>
                </a:r>
              </a:p>
              <a:p>
                <a:pPr marL="0" indent="0">
                  <a:buNone/>
                </a:pPr>
                <a:r>
                  <a:rPr lang="en-US" dirty="0"/>
                  <a:t>In a risk-neutral environment, the price </a:t>
                </a:r>
                <a:r>
                  <a:rPr lang="en-US" i="1" dirty="0"/>
                  <a:t>f</a:t>
                </a:r>
                <a:r>
                  <a:rPr lang="en-US" dirty="0"/>
                  <a:t> of a forward contract is still zero, </a:t>
                </a:r>
                <a:r>
                  <a:rPr lang="en-US" dirty="0" smtClean="0"/>
                  <a:t>which, in our model above, will </a:t>
                </a:r>
                <a:r>
                  <a:rPr lang="en-US" dirty="0"/>
                  <a:t>equate the forward price of the asset to the time zero expected future value of the asset:</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=0= </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oMath>
                  </m:oMathPara>
                </a14:m>
                <a:endParaRPr lang="en-US" dirty="0"/>
              </a:p>
              <a:p>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129"/>
                </a:stretch>
              </a:blipFill>
            </p:spPr>
            <p:txBody>
              <a:bodyPr/>
              <a:lstStyle/>
              <a:p>
                <a:r>
                  <a:rPr lang="en-US">
                    <a:noFill/>
                  </a:rPr>
                  <a:t> </a:t>
                </a:r>
              </a:p>
            </p:txBody>
          </p:sp>
        </mc:Fallback>
      </mc:AlternateContent>
    </p:spTree>
    <p:extLst>
      <p:ext uri="{BB962C8B-B14F-4D97-AF65-F5344CB8AC3E}">
        <p14:creationId xmlns:p14="http://schemas.microsoft.com/office/powerpoint/2010/main" xmlns="" val="1690784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Duration And Convexity In Continuous Time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578784"/>
              </a:xfrm>
            </p:spPr>
            <p:txBody>
              <a:bodyPr>
                <a:normAutofit fontScale="92500" lnSpcReduction="20000"/>
              </a:bodyPr>
              <a:lstStyle/>
              <a:p>
                <a:pPr marL="0" indent="0">
                  <a:buNone/>
                </a:pPr>
                <a:r>
                  <a:rPr lang="en-US" dirty="0" smtClean="0"/>
                  <a:t>Bond </a:t>
                </a:r>
                <a:r>
                  <a:rPr lang="en-US" dirty="0"/>
                  <a:t>price at time 0</a:t>
                </a: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𝑑𝑟</m:t>
                        </m:r>
                      </m:den>
                    </m:f>
                    <m:r>
                      <a:rPr lang="en-US" i="1">
                        <a:latin typeface="Cambria Math" panose="02040503050406030204" pitchFamily="18" charset="0"/>
                      </a:rPr>
                      <m:t>𝑑𝑟</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𝑟</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𝑑𝑟</m:t>
                            </m:r>
                          </m:e>
                        </m:d>
                      </m:e>
                      <m:sup>
                        <m:r>
                          <a:rPr lang="en-US" i="1">
                            <a:latin typeface="Cambria Math" panose="02040503050406030204" pitchFamily="18" charset="0"/>
                          </a:rPr>
                          <m:t>2</m:t>
                        </m:r>
                      </m:sup>
                    </m:sSup>
                  </m:oMath>
                </a14:m>
                <a:endParaRPr lang="en-US" dirty="0" smtClean="0"/>
              </a:p>
              <a:p>
                <a:pPr marL="0" indent="0">
                  <a:buNone/>
                </a:pPr>
                <a:endParaRPr lang="en-US" dirty="0" smtClean="0"/>
              </a:p>
              <a:p>
                <a:pPr marL="0" indent="0">
                  <a:buNone/>
                </a:pPr>
                <a:r>
                  <a:rPr lang="en-US" dirty="0"/>
                  <a:t>T</a:t>
                </a:r>
                <a:r>
                  <a:rPr lang="en-US" dirty="0" smtClean="0"/>
                  <a:t>he </a:t>
                </a:r>
                <a:r>
                  <a:rPr lang="en-US" dirty="0"/>
                  <a:t>bond price after a change of </a:t>
                </a:r>
                <a:r>
                  <a:rPr lang="en-US" i="1" dirty="0" err="1"/>
                  <a:t>dr</a:t>
                </a:r>
                <a:r>
                  <a:rPr lang="en-US" dirty="0"/>
                  <a:t> in the interest rate can be approximated in terms of duration and convexity in the form:</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𝐷𝑢𝑟</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𝐶𝑜𝑛𝑣</m:t>
                      </m:r>
                      <m:r>
                        <a:rPr lang="en-US" i="1">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𝑑𝑟</m:t>
                          </m:r>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smtClean="0"/>
              </a:p>
              <a:p>
                <a:pPr marL="0" indent="0">
                  <a:buNone/>
                </a:pPr>
                <a:endParaRPr lang="en-US" dirty="0"/>
              </a:p>
              <a:p>
                <a:pPr marL="0" indent="0">
                  <a:buNone/>
                </a:pPr>
                <a:r>
                  <a:rPr lang="en-US" dirty="0" smtClean="0"/>
                  <a:t>If the bond price also varies with time, then </a:t>
                </a:r>
                <a:r>
                  <a:rPr lang="en-US" dirty="0"/>
                  <a:t>we can estimate the change in the bond price by: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𝑑𝐵</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𝐷𝑢𝑟</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𝑑𝑟</m:t>
                      </m:r>
                      <m:r>
                        <a:rPr lang="en-US" i="1">
                          <a:latin typeface="Cambria Math" panose="02040503050406030204" pitchFamily="18" charset="0"/>
                        </a:rPr>
                        <m:t>+</m:t>
                      </m:r>
                      <m:r>
                        <a:rPr lang="en-US" i="1">
                          <a:latin typeface="Cambria Math" panose="02040503050406030204" pitchFamily="18" charset="0"/>
                        </a:rPr>
                        <m:t>𝐶𝑜𝑛𝑣</m:t>
                      </m:r>
                      <m:r>
                        <a:rPr lang="en-US" i="1">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𝑑𝑟</m:t>
                              </m:r>
                            </m:e>
                          </m:d>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𝐵</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𝑑𝑡</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578784"/>
              </a:xfrm>
              <a:blipFill rotWithShape="0">
                <a:blip r:embed="rId2" cstate="print"/>
                <a:stretch>
                  <a:fillRect l="-857" t="-399"/>
                </a:stretch>
              </a:blipFill>
            </p:spPr>
            <p:txBody>
              <a:bodyPr/>
              <a:lstStyle/>
              <a:p>
                <a:r>
                  <a:rPr lang="en-US">
                    <a:noFill/>
                  </a:rPr>
                  <a:t> </a:t>
                </a:r>
              </a:p>
            </p:txBody>
          </p:sp>
        </mc:Fallback>
      </mc:AlternateContent>
    </p:spTree>
    <p:extLst>
      <p:ext uri="{BB962C8B-B14F-4D97-AF65-F5344CB8AC3E}">
        <p14:creationId xmlns:p14="http://schemas.microsoft.com/office/powerpoint/2010/main" xmlns="" val="3845012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Zero Coupon Instruments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36100"/>
              </a:xfrm>
            </p:spPr>
            <p:txBody>
              <a:bodyPr>
                <a:normAutofit fontScale="92500" lnSpcReduction="20000"/>
              </a:bodyPr>
              <a:lstStyle/>
              <a:p>
                <a:pPr marL="0" indent="0">
                  <a:buNone/>
                </a:pPr>
                <a:r>
                  <a:rPr lang="en-US" sz="2900" dirty="0" smtClean="0"/>
                  <a:t>Suppose that a </a:t>
                </a:r>
                <a:r>
                  <a:rPr lang="en-US" sz="2900" i="1" dirty="0"/>
                  <a:t>T</a:t>
                </a:r>
                <a:r>
                  <a:rPr lang="en-US" sz="2900" dirty="0"/>
                  <a:t>-year zero coupon bond with face value </a:t>
                </a:r>
                <a:r>
                  <a:rPr lang="en-US" sz="2900" i="1" dirty="0"/>
                  <a:t>F </a:t>
                </a:r>
                <a:r>
                  <a:rPr lang="en-US" sz="2900" dirty="0"/>
                  <a:t>= </a:t>
                </a:r>
                <a:r>
                  <a:rPr lang="en-US" sz="2900" i="1" dirty="0"/>
                  <a:t>B</a:t>
                </a:r>
                <a:r>
                  <a:rPr lang="en-US" sz="2900" baseline="-25000" dirty="0"/>
                  <a:t>T </a:t>
                </a:r>
                <a:r>
                  <a:rPr lang="en-US" sz="2900" dirty="0"/>
                  <a:t>has a price path, so that the price </a:t>
                </a:r>
                <a:r>
                  <a:rPr lang="en-US" sz="2900" i="1" dirty="0" err="1"/>
                  <a:t>B</a:t>
                </a:r>
                <a:r>
                  <a:rPr lang="en-US" sz="2900" baseline="-25000" dirty="0" err="1"/>
                  <a:t>t</a:t>
                </a:r>
                <a:r>
                  <a:rPr lang="en-US" sz="2900" dirty="0"/>
                  <a:t> at time </a:t>
                </a:r>
                <a:r>
                  <a:rPr lang="en-US" sz="2900" i="1" dirty="0"/>
                  <a:t>t</a:t>
                </a:r>
                <a:r>
                  <a:rPr lang="en-US" sz="2900" dirty="0"/>
                  <a:t> satisfies the following differential with a given current interest rate </a:t>
                </a:r>
                <a:r>
                  <a:rPr lang="en-US" sz="2900" i="1" dirty="0" smtClean="0"/>
                  <a:t>r</a:t>
                </a:r>
                <a:r>
                  <a:rPr lang="en-US" sz="2900" baseline="-25000" dirty="0" smtClean="0"/>
                  <a:t>0</a:t>
                </a:r>
                <a:r>
                  <a:rPr lang="en-US" sz="2900" dirty="0" smtClean="0"/>
                  <a:t>:</a:t>
                </a:r>
                <a:r>
                  <a:rPr lang="en-US" dirty="0"/>
                  <a:t>				</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𝑑𝑡</m:t>
                      </m:r>
                    </m:oMath>
                  </m:oMathPara>
                </a14:m>
                <a:endParaRPr lang="en-US" dirty="0"/>
              </a:p>
              <a:p>
                <a:pPr marL="0" indent="0">
                  <a:buNone/>
                </a:pPr>
                <a:r>
                  <a:rPr lang="en-US" dirty="0"/>
                  <a:t> </a:t>
                </a:r>
                <a:endParaRPr lang="en-US" sz="2900" dirty="0"/>
              </a:p>
              <a:p>
                <a:pPr marL="0" indent="0">
                  <a:buNone/>
                </a:pPr>
                <a:r>
                  <a:rPr lang="en-US" sz="2900" dirty="0" smtClean="0"/>
                  <a:t>We </a:t>
                </a:r>
                <a:r>
                  <a:rPr lang="en-US" sz="2900" dirty="0"/>
                  <a:t>obtain the following:</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𝑇</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up>
                      </m:sSup>
                    </m:oMath>
                  </m:oMathPara>
                </a14:m>
                <a:endParaRPr lang="en-US" dirty="0"/>
              </a:p>
              <a:p>
                <a:pPr marL="0" indent="0">
                  <a:buNone/>
                </a:pPr>
                <a:r>
                  <a:rPr lang="en-US" dirty="0"/>
                  <a:t> </a:t>
                </a:r>
                <a:endParaRPr lang="en-US" sz="2900" dirty="0"/>
              </a:p>
              <a:p>
                <a:pPr marL="0" indent="0">
                  <a:buNone/>
                </a:pPr>
                <a:r>
                  <a:rPr lang="en-US" sz="2900" dirty="0"/>
                  <a:t>At time 0, we have: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𝑇</m:t>
                          </m:r>
                        </m:sup>
                      </m:sSup>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1022" t="-2964" r="-1667"/>
                </a:stretch>
              </a:blipFill>
            </p:spPr>
            <p:txBody>
              <a:bodyPr/>
              <a:lstStyle/>
              <a:p>
                <a:r>
                  <a:rPr lang="en-US">
                    <a:noFill/>
                  </a:rPr>
                  <a:t> </a:t>
                </a:r>
              </a:p>
            </p:txBody>
          </p:sp>
        </mc:Fallback>
      </mc:AlternateContent>
    </p:spTree>
    <p:extLst>
      <p:ext uri="{BB962C8B-B14F-4D97-AF65-F5344CB8AC3E}">
        <p14:creationId xmlns:p14="http://schemas.microsoft.com/office/powerpoint/2010/main" xmlns="" val="1683743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Zero Coupon </a:t>
            </a:r>
            <a:r>
              <a:rPr lang="en-US" b="1" dirty="0" smtClean="0"/>
              <a:t>Instruments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73753"/>
              </a:xfrm>
            </p:spPr>
            <p:txBody>
              <a:bodyPr>
                <a:normAutofit fontScale="92500"/>
              </a:bodyPr>
              <a:lstStyle/>
              <a:p>
                <a:pPr marL="0" indent="0">
                  <a:buNone/>
                </a:pPr>
                <a:r>
                  <a:rPr lang="en-US" dirty="0" smtClean="0">
                    <a:solidFill>
                      <a:schemeClr val="tx1"/>
                    </a:solidFill>
                  </a:rPr>
                  <a:t>Assume that the current rate </a:t>
                </a:r>
                <a:r>
                  <a:rPr lang="en-US" i="1" dirty="0">
                    <a:solidFill>
                      <a:schemeClr val="tx1"/>
                    </a:solidFill>
                  </a:rPr>
                  <a:t>r</a:t>
                </a:r>
                <a:r>
                  <a:rPr lang="en-US" baseline="-25000" dirty="0">
                    <a:solidFill>
                      <a:schemeClr val="tx1"/>
                    </a:solidFill>
                  </a:rPr>
                  <a:t>0</a:t>
                </a:r>
                <a:r>
                  <a:rPr lang="en-US" dirty="0">
                    <a:solidFill>
                      <a:schemeClr val="tx1"/>
                    </a:solidFill>
                  </a:rPr>
                  <a:t> applies to all time periods before </a:t>
                </a:r>
                <a:r>
                  <a:rPr lang="en-US" i="1" dirty="0">
                    <a:solidFill>
                      <a:schemeClr val="tx1"/>
                    </a:solidFill>
                  </a:rPr>
                  <a:t>T</a:t>
                </a:r>
                <a:r>
                  <a:rPr lang="en-US" dirty="0">
                    <a:solidFill>
                      <a:schemeClr val="tx1"/>
                    </a:solidFill>
                  </a:rPr>
                  <a:t> (flat yield curve). Suppose the interest rate (or continuous yield to maturity) </a:t>
                </a:r>
                <a:r>
                  <a:rPr lang="en-US" i="1" dirty="0">
                    <a:solidFill>
                      <a:schemeClr val="tx1"/>
                    </a:solidFill>
                  </a:rPr>
                  <a:t>r</a:t>
                </a:r>
                <a:r>
                  <a:rPr lang="en-US" baseline="-25000" dirty="0">
                    <a:solidFill>
                      <a:schemeClr val="tx1"/>
                    </a:solidFill>
                  </a:rPr>
                  <a:t>0 </a:t>
                </a:r>
                <a:r>
                  <a:rPr lang="en-US" dirty="0">
                    <a:solidFill>
                      <a:schemeClr val="tx1"/>
                    </a:solidFill>
                  </a:rPr>
                  <a:t>applicable to all time periods (parallel yield curve shift) prior to </a:t>
                </a:r>
                <a:r>
                  <a:rPr lang="en-US" i="1" dirty="0">
                    <a:solidFill>
                      <a:schemeClr val="tx1"/>
                    </a:solidFill>
                  </a:rPr>
                  <a:t>T </a:t>
                </a:r>
                <a:r>
                  <a:rPr lang="en-US" dirty="0">
                    <a:solidFill>
                      <a:schemeClr val="tx1"/>
                    </a:solidFill>
                  </a:rPr>
                  <a:t>were to suddenly shift by </a:t>
                </a:r>
                <a:r>
                  <a:rPr lang="en-US" i="1" dirty="0" err="1">
                    <a:solidFill>
                      <a:schemeClr val="tx1"/>
                    </a:solidFill>
                  </a:rPr>
                  <a:t>dr</a:t>
                </a:r>
                <a:r>
                  <a:rPr lang="en-US" dirty="0">
                    <a:solidFill>
                      <a:schemeClr val="tx1"/>
                    </a:solidFill>
                  </a:rPr>
                  <a:t> at time </a:t>
                </a:r>
                <a:r>
                  <a:rPr lang="en-US" i="1" dirty="0">
                    <a:solidFill>
                      <a:schemeClr val="tx1"/>
                    </a:solidFill>
                  </a:rPr>
                  <a:t>0</a:t>
                </a:r>
                <a:r>
                  <a:rPr lang="en-US" dirty="0">
                    <a:solidFill>
                      <a:schemeClr val="tx1"/>
                    </a:solidFill>
                  </a:rPr>
                  <a:t>. Let </a:t>
                </a:r>
                <a:r>
                  <a:rPr lang="en-US" i="1" dirty="0">
                    <a:solidFill>
                      <a:schemeClr val="tx1"/>
                    </a:solidFill>
                  </a:rPr>
                  <a:t>B</a:t>
                </a:r>
                <a:r>
                  <a:rPr lang="en-US" baseline="-25000" dirty="0">
                    <a:solidFill>
                      <a:schemeClr val="tx1"/>
                    </a:solidFill>
                  </a:rPr>
                  <a:t>0</a:t>
                </a:r>
                <a:r>
                  <a:rPr lang="en-US" dirty="0">
                    <a:solidFill>
                      <a:schemeClr val="tx1"/>
                    </a:solidFill>
                  </a:rPr>
                  <a:t>(</a:t>
                </a:r>
                <a:r>
                  <a:rPr lang="en-US" i="1" dirty="0">
                    <a:solidFill>
                      <a:schemeClr val="tx1"/>
                    </a:solidFill>
                  </a:rPr>
                  <a:t>r</a:t>
                </a:r>
                <a:r>
                  <a:rPr lang="en-US" i="1" baseline="-25000" dirty="0">
                    <a:solidFill>
                      <a:schemeClr val="tx1"/>
                    </a:solidFill>
                  </a:rPr>
                  <a:t>0</a:t>
                </a:r>
                <a:r>
                  <a:rPr lang="en-US" dirty="0">
                    <a:solidFill>
                      <a:schemeClr val="tx1"/>
                    </a:solidFill>
                  </a:rPr>
                  <a:t>) denote the price of the bond at time </a:t>
                </a:r>
                <a:r>
                  <a:rPr lang="en-US" i="1" dirty="0">
                    <a:solidFill>
                      <a:schemeClr val="tx1"/>
                    </a:solidFill>
                  </a:rPr>
                  <a:t>0</a:t>
                </a:r>
                <a:r>
                  <a:rPr lang="en-US" dirty="0">
                    <a:solidFill>
                      <a:schemeClr val="tx1"/>
                    </a:solidFill>
                  </a:rPr>
                  <a:t> with interest rate </a:t>
                </a:r>
                <a:r>
                  <a:rPr lang="en-US" i="1" dirty="0">
                    <a:solidFill>
                      <a:schemeClr val="tx1"/>
                    </a:solidFill>
                  </a:rPr>
                  <a:t>r</a:t>
                </a:r>
                <a:r>
                  <a:rPr lang="en-US" baseline="-25000" dirty="0">
                    <a:solidFill>
                      <a:schemeClr val="tx1"/>
                    </a:solidFill>
                  </a:rPr>
                  <a:t>0</a:t>
                </a:r>
                <a:r>
                  <a:rPr lang="en-US" dirty="0">
                    <a:solidFill>
                      <a:schemeClr val="tx1"/>
                    </a:solidFill>
                  </a:rPr>
                  <a:t>.  </a:t>
                </a:r>
                <a:r>
                  <a:rPr lang="en-US" dirty="0" smtClean="0">
                    <a:solidFill>
                      <a:schemeClr val="tx1"/>
                    </a:solidFill>
                  </a:rPr>
                  <a:t>We have </a:t>
                </a:r>
                <a:endParaRPr lang="en-US" i="1"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𝐷𝑢𝑟</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en>
                      </m:f>
                      <m:r>
                        <a:rPr lang="en-US" i="1">
                          <a:solidFill>
                            <a:schemeClr val="tx1"/>
                          </a:solidFill>
                          <a:latin typeface="Cambria Math" panose="02040503050406030204" pitchFamily="18" charset="0"/>
                        </a:rPr>
                        <m:t>𝐹</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𝑇</m:t>
                          </m:r>
                        </m:sup>
                      </m:s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and</m:t>
                      </m:r>
                      <m:r>
                        <a:rPr lang="en-US" b="0" i="0"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𝐶𝑜𝑛𝑣</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en>
                      </m:f>
                      <m:r>
                        <a:rPr lang="en-US" i="1">
                          <a:solidFill>
                            <a:schemeClr val="tx1"/>
                          </a:solidFill>
                          <a:latin typeface="Cambria Math" panose="02040503050406030204" pitchFamily="18" charset="0"/>
                        </a:rPr>
                        <m:t>𝐹</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𝑇</m:t>
                          </m:r>
                        </m:sup>
                      </m:s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e>
                      </m:d>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𝑇</m:t>
                          </m:r>
                        </m:e>
                      </m:d>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𝑇</m:t>
                          </m:r>
                        </m:e>
                        <m:sup>
                          <m:r>
                            <a:rPr lang="en-US" i="1">
                              <a:solidFill>
                                <a:schemeClr val="tx1"/>
                              </a:solidFill>
                              <a:latin typeface="Cambria Math" panose="02040503050406030204" pitchFamily="18" charset="0"/>
                            </a:rPr>
                            <m:t>2</m:t>
                          </m:r>
                        </m:sup>
                      </m:sSup>
                    </m:oMath>
                  </m:oMathPara>
                </a14:m>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𝑑𝑟</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𝐷𝑢𝑟</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𝑑𝑟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𝐶𝑜𝑛𝑣</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𝑑𝑟</m:t>
                        </m:r>
                        <m:r>
                          <a:rPr lang="en-US" i="1">
                            <a:solidFill>
                              <a:schemeClr val="tx1"/>
                            </a:solidFill>
                            <a:latin typeface="Cambria Math" panose="02040503050406030204" pitchFamily="18" charset="0"/>
                          </a:rPr>
                          <m:t>)</m:t>
                        </m:r>
                      </m:e>
                      <m:sup>
                        <m:r>
                          <a:rPr lang="en-US" i="1">
                            <a:solidFill>
                              <a:schemeClr val="tx1"/>
                            </a:solidFill>
                            <a:latin typeface="Cambria Math" panose="02040503050406030204" pitchFamily="18" charset="0"/>
                          </a:rPr>
                          <m:t>2</m:t>
                        </m:r>
                      </m:sup>
                    </m:sSup>
                  </m:oMath>
                </a14:m>
                <a:endParaRPr lang="en-US" dirty="0" smtClean="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Then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𝑑𝑟</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𝑇𝑑𝑟</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𝑇</m:t>
                        </m:r>
                      </m:e>
                      <m:sup>
                        <m:r>
                          <a:rPr lang="en-US" i="1">
                            <a:solidFill>
                              <a:schemeClr val="tx1"/>
                            </a:solidFill>
                            <a:latin typeface="Cambria Math" panose="02040503050406030204" pitchFamily="18" charset="0"/>
                          </a:rPr>
                          <m:t>2</m:t>
                        </m:r>
                      </m:sup>
                    </m:sSup>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𝑑𝑟</m:t>
                            </m:r>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oMath>
                </a14:m>
                <a:endParaRPr lang="en-US"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73753"/>
              </a:xfrm>
              <a:blipFill rotWithShape="0">
                <a:blip r:embed="rId2" cstate="print"/>
                <a:stretch>
                  <a:fillRect l="-860" t="-1000" r="-538"/>
                </a:stretch>
              </a:blipFill>
            </p:spPr>
            <p:txBody>
              <a:bodyPr/>
              <a:lstStyle/>
              <a:p>
                <a:r>
                  <a:rPr lang="en-US">
                    <a:noFill/>
                  </a:rPr>
                  <a:t> </a:t>
                </a:r>
              </a:p>
            </p:txBody>
          </p:sp>
        </mc:Fallback>
      </mc:AlternateContent>
    </p:spTree>
    <p:extLst>
      <p:ext uri="{BB962C8B-B14F-4D97-AF65-F5344CB8AC3E}">
        <p14:creationId xmlns:p14="http://schemas.microsoft.com/office/powerpoint/2010/main" xmlns="" val="1832736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Coupon </a:t>
            </a:r>
            <a:r>
              <a:rPr lang="en-US" b="1" dirty="0" smtClean="0"/>
              <a:t>Instruments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Coupon bonds make payments at regular intervals in addition to a balloon payment when the bond matures at time </a:t>
                </a:r>
                <a:r>
                  <a:rPr lang="en-US" i="1" dirty="0"/>
                  <a:t>T</a:t>
                </a:r>
                <a:r>
                  <a:rPr lang="en-US" dirty="0"/>
                  <a:t>. When yields are continuously compounded, the time zero value of a bond paying interest at rate </a:t>
                </a:r>
                <a:r>
                  <a:rPr lang="en-US" i="1" dirty="0"/>
                  <a:t>c</a:t>
                </a:r>
                <a:r>
                  <a:rPr lang="en-US" dirty="0"/>
                  <a:t> (not to be confused with the constant of integration that we discussed earlier) on face value </a:t>
                </a:r>
                <a:r>
                  <a:rPr lang="en-US" i="1" dirty="0"/>
                  <a:t>F</a:t>
                </a:r>
                <a:r>
                  <a:rPr lang="en-US" dirty="0"/>
                  <a:t> is given by: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𝑇</m:t>
                          </m:r>
                        </m:sup>
                      </m:sSup>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𝑐𝐹</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𝑡</m:t>
                              </m:r>
                            </m:sup>
                          </m:sSup>
                        </m:e>
                      </m:nary>
                      <m:r>
                        <a:rPr lang="en-US" i="1">
                          <a:latin typeface="Cambria Math" panose="02040503050406030204" pitchFamily="18" charset="0"/>
                        </a:rPr>
                        <m:t>   </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964729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Coupon </a:t>
            </a:r>
            <a:r>
              <a:rPr lang="en-US" b="1" dirty="0" smtClean="0"/>
              <a:t>Instruments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25000" lnSpcReduction="20000"/>
              </a:bodyPr>
              <a:lstStyle/>
              <a:p>
                <a:pPr marL="0" indent="0">
                  <a:buNone/>
                </a:pPr>
                <a:r>
                  <a:rPr lang="en-US" sz="8300" dirty="0" smtClean="0"/>
                  <a:t>The </a:t>
                </a:r>
                <a:r>
                  <a:rPr lang="en-US" sz="8300" dirty="0"/>
                  <a:t>duration of a bond reflects the proportional change in the value of a bond given a unit change in the interest rate:</a:t>
                </a:r>
              </a:p>
              <a:p>
                <a:pPr marL="0" indent="0">
                  <a:buNone/>
                </a:pPr>
                <a:r>
                  <a:rPr lang="en-US" sz="4900" dirty="0"/>
                  <a:t> </a:t>
                </a:r>
              </a:p>
              <a:p>
                <a:pPr marL="0" indent="0">
                  <a:buNone/>
                </a:pPr>
                <a14:m>
                  <m:oMathPara xmlns:m="http://schemas.openxmlformats.org/officeDocument/2006/math">
                    <m:oMathParaPr>
                      <m:jc m:val="centerGroup"/>
                    </m:oMathParaPr>
                    <m:oMath xmlns:m="http://schemas.openxmlformats.org/officeDocument/2006/math">
                      <m:r>
                        <a:rPr lang="en-US" sz="10800" i="1">
                          <a:latin typeface="Cambria Math" panose="02040503050406030204" pitchFamily="18" charset="0"/>
                        </a:rPr>
                        <m:t>𝐷𝑢𝑟</m:t>
                      </m:r>
                      <m:r>
                        <a:rPr lang="en-US" sz="10800" i="1">
                          <a:latin typeface="Cambria Math" panose="02040503050406030204" pitchFamily="18" charset="0"/>
                        </a:rPr>
                        <m:t>=</m:t>
                      </m:r>
                      <m:f>
                        <m:fPr>
                          <m:ctrlPr>
                            <a:rPr lang="en-US" sz="10800" i="1">
                              <a:latin typeface="Cambria Math" panose="02040503050406030204" pitchFamily="18" charset="0"/>
                            </a:rPr>
                          </m:ctrlPr>
                        </m:fPr>
                        <m:num>
                          <m:r>
                            <a:rPr lang="en-US" sz="10800" i="1">
                              <a:latin typeface="Cambria Math" panose="02040503050406030204" pitchFamily="18" charset="0"/>
                            </a:rPr>
                            <m:t>1</m:t>
                          </m:r>
                        </m:num>
                        <m:den>
                          <m:sSub>
                            <m:sSubPr>
                              <m:ctrlPr>
                                <a:rPr lang="en-US" sz="10800" i="1">
                                  <a:latin typeface="Cambria Math" panose="02040503050406030204" pitchFamily="18" charset="0"/>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den>
                      </m:f>
                      <m:r>
                        <a:rPr lang="en-US" sz="10800" i="1">
                          <a:latin typeface="Cambria Math" panose="02040503050406030204" pitchFamily="18" charset="0"/>
                        </a:rPr>
                        <m:t> </m:t>
                      </m:r>
                      <m:f>
                        <m:fPr>
                          <m:ctrlPr>
                            <a:rPr lang="en-US" sz="10800" i="1">
                              <a:latin typeface="Cambria Math" panose="02040503050406030204" pitchFamily="18" charset="0"/>
                            </a:rPr>
                          </m:ctrlPr>
                        </m:fPr>
                        <m:num>
                          <m:r>
                            <a:rPr lang="en-US" sz="10800" i="1">
                              <a:latin typeface="Cambria Math" panose="02040503050406030204" pitchFamily="18" charset="0"/>
                            </a:rPr>
                            <m:t>𝑑</m:t>
                          </m:r>
                          <m:sSub>
                            <m:sSubPr>
                              <m:ctrlPr>
                                <a:rPr lang="en-US" sz="10800" i="1">
                                  <a:latin typeface="Cambria Math" panose="02040503050406030204" pitchFamily="18" charset="0"/>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num>
                        <m:den>
                          <m:r>
                            <a:rPr lang="en-US" sz="10800" i="1">
                              <a:latin typeface="Cambria Math" panose="02040503050406030204" pitchFamily="18" charset="0"/>
                            </a:rPr>
                            <m:t>𝑑𝑟</m:t>
                          </m:r>
                        </m:den>
                      </m:f>
                    </m:oMath>
                  </m:oMathPara>
                </a14:m>
                <a:endParaRPr lang="en-US" sz="10800" dirty="0"/>
              </a:p>
              <a:p>
                <a:pPr marL="0" indent="0">
                  <a:buNone/>
                </a:pPr>
                <a:r>
                  <a:rPr lang="en-US" sz="4900" dirty="0"/>
                  <a:t> </a:t>
                </a:r>
              </a:p>
              <a:p>
                <a:pPr marL="0" indent="0">
                  <a:buNone/>
                </a:pPr>
                <a:r>
                  <a:rPr lang="en-US" sz="7200" dirty="0"/>
                  <a:t>We find the derivative of the bond's value with respect to interest rates as follows</a:t>
                </a:r>
                <a:r>
                  <a:rPr lang="en-US" sz="7200" dirty="0" smtClean="0"/>
                  <a:t>:</a:t>
                </a:r>
              </a:p>
              <a:p>
                <a:pPr marL="0" indent="0">
                  <a:buNone/>
                </a:pPr>
                <a:endParaRPr lang="en-US" sz="8300" dirty="0"/>
              </a:p>
              <a:p>
                <a:pPr marL="0" indent="0">
                  <a:buNone/>
                </a:pPr>
                <a:r>
                  <a:rPr lang="en-US" sz="6000" dirty="0"/>
                  <a:t> </a:t>
                </a:r>
                <a14:m>
                  <m:oMath xmlns:m="http://schemas.openxmlformats.org/officeDocument/2006/math">
                    <m:sSub>
                      <m:sSubPr>
                        <m:ctrlPr>
                          <a:rPr lang="en-US" sz="10800" i="1">
                            <a:latin typeface="Cambria Math" panose="02040503050406030204" pitchFamily="18" charset="0"/>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r>
                      <a:rPr lang="en-US" sz="10800" i="1">
                        <a:latin typeface="Cambria Math" panose="02040503050406030204" pitchFamily="18" charset="0"/>
                      </a:rPr>
                      <m:t>=</m:t>
                    </m:r>
                    <m:r>
                      <a:rPr lang="en-US" sz="10800" i="1">
                        <a:latin typeface="Cambria Math" panose="02040503050406030204" pitchFamily="18" charset="0"/>
                      </a:rPr>
                      <m:t>𝐹</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𝑇</m:t>
                        </m:r>
                      </m:sup>
                    </m:sSup>
                    <m:r>
                      <a:rPr lang="en-US" sz="10800" i="1">
                        <a:latin typeface="Cambria Math" panose="02040503050406030204" pitchFamily="18" charset="0"/>
                      </a:rPr>
                      <m:t>+</m:t>
                    </m:r>
                    <m:nary>
                      <m:naryPr>
                        <m:chr m:val="∑"/>
                        <m:limLoc m:val="undOvr"/>
                        <m:ctrlPr>
                          <a:rPr lang="en-US" sz="10800" i="1">
                            <a:latin typeface="Cambria Math" panose="02040503050406030204" pitchFamily="18" charset="0"/>
                          </a:rPr>
                        </m:ctrlPr>
                      </m:naryPr>
                      <m:sub>
                        <m:r>
                          <a:rPr lang="en-US" sz="10800" i="1">
                            <a:latin typeface="Cambria Math" panose="02040503050406030204" pitchFamily="18" charset="0"/>
                          </a:rPr>
                          <m:t>𝑡</m:t>
                        </m:r>
                        <m:r>
                          <a:rPr lang="en-US" sz="10800" i="1">
                            <a:latin typeface="Cambria Math" panose="02040503050406030204" pitchFamily="18" charset="0"/>
                          </a:rPr>
                          <m:t>=1</m:t>
                        </m:r>
                      </m:sub>
                      <m:sup>
                        <m:r>
                          <a:rPr lang="en-US" sz="10800" i="1">
                            <a:latin typeface="Cambria Math" panose="02040503050406030204" pitchFamily="18" charset="0"/>
                          </a:rPr>
                          <m:t>𝑇</m:t>
                        </m:r>
                      </m:sup>
                      <m:e>
                        <m:r>
                          <a:rPr lang="en-US" sz="10800" i="1">
                            <a:latin typeface="Cambria Math" panose="02040503050406030204" pitchFamily="18" charset="0"/>
                          </a:rPr>
                          <m:t>𝑐𝐹</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𝑡</m:t>
                            </m:r>
                          </m:sup>
                        </m:sSup>
                      </m:e>
                    </m:nary>
                  </m:oMath>
                </a14:m>
                <a:r>
                  <a:rPr lang="en-US" sz="10800" dirty="0" smtClean="0"/>
                  <a:t>                 </a:t>
                </a:r>
                <a14:m>
                  <m:oMath xmlns:m="http://schemas.openxmlformats.org/officeDocument/2006/math">
                    <m:f>
                      <m:fPr>
                        <m:ctrlPr>
                          <a:rPr lang="en-US" sz="10800" i="1">
                            <a:latin typeface="Cambria Math" panose="02040503050406030204" pitchFamily="18" charset="0"/>
                          </a:rPr>
                        </m:ctrlPr>
                      </m:fPr>
                      <m:num>
                        <m:r>
                          <a:rPr lang="en-US" sz="10800" i="1">
                            <a:latin typeface="Cambria Math" panose="02040503050406030204" pitchFamily="18" charset="0"/>
                          </a:rPr>
                          <m:t>𝑑</m:t>
                        </m:r>
                        <m:sSub>
                          <m:sSubPr>
                            <m:ctrlPr>
                              <a:rPr lang="en-US" sz="10800" i="1">
                                <a:latin typeface="Cambria Math" panose="02040503050406030204" pitchFamily="18" charset="0"/>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num>
                      <m:den>
                        <m:r>
                          <a:rPr lang="en-US" sz="10800" i="1">
                            <a:latin typeface="Cambria Math" panose="02040503050406030204" pitchFamily="18" charset="0"/>
                          </a:rPr>
                          <m:t>𝑑𝑟</m:t>
                        </m:r>
                      </m:den>
                    </m:f>
                    <m:r>
                      <a:rPr lang="en-US" sz="10800" i="1">
                        <a:latin typeface="Cambria Math" panose="02040503050406030204" pitchFamily="18" charset="0"/>
                      </a:rPr>
                      <m:t>=−</m:t>
                    </m:r>
                    <m:r>
                      <a:rPr lang="en-US" sz="10800" i="1">
                        <a:latin typeface="Cambria Math" panose="02040503050406030204" pitchFamily="18" charset="0"/>
                      </a:rPr>
                      <m:t>𝑇𝐹𝑉</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𝑇</m:t>
                        </m:r>
                      </m:sup>
                    </m:sSup>
                    <m:r>
                      <a:rPr lang="en-US" sz="10800" i="1">
                        <a:latin typeface="Cambria Math" panose="02040503050406030204" pitchFamily="18" charset="0"/>
                      </a:rPr>
                      <m:t>−</m:t>
                    </m:r>
                    <m:nary>
                      <m:naryPr>
                        <m:chr m:val="∑"/>
                        <m:limLoc m:val="undOvr"/>
                        <m:ctrlPr>
                          <a:rPr lang="en-US" sz="10800" i="1">
                            <a:latin typeface="Cambria Math" panose="02040503050406030204" pitchFamily="18" charset="0"/>
                          </a:rPr>
                        </m:ctrlPr>
                      </m:naryPr>
                      <m:sub>
                        <m:r>
                          <a:rPr lang="en-US" sz="10800" i="1">
                            <a:latin typeface="Cambria Math" panose="02040503050406030204" pitchFamily="18" charset="0"/>
                          </a:rPr>
                          <m:t>𝑡</m:t>
                        </m:r>
                        <m:r>
                          <a:rPr lang="en-US" sz="10800" i="1">
                            <a:latin typeface="Cambria Math" panose="02040503050406030204" pitchFamily="18" charset="0"/>
                          </a:rPr>
                          <m:t>=1</m:t>
                        </m:r>
                      </m:sub>
                      <m:sup>
                        <m:r>
                          <a:rPr lang="en-US" sz="10800" i="1">
                            <a:latin typeface="Cambria Math" panose="02040503050406030204" pitchFamily="18" charset="0"/>
                          </a:rPr>
                          <m:t>𝑇</m:t>
                        </m:r>
                      </m:sup>
                      <m:e>
                        <m:r>
                          <a:rPr lang="en-US" sz="10800" i="1">
                            <a:latin typeface="Cambria Math" panose="02040503050406030204" pitchFamily="18" charset="0"/>
                          </a:rPr>
                          <m:t>𝑡𝑐𝐹𝑉</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𝑡</m:t>
                            </m:r>
                          </m:sup>
                        </m:sSup>
                      </m:e>
                    </m:nary>
                  </m:oMath>
                </a14:m>
                <a:endParaRPr lang="en-US" sz="10800" dirty="0"/>
              </a:p>
              <a:p>
                <a:pPr marL="0" indent="0">
                  <a:buNone/>
                </a:pPr>
                <a:r>
                  <a:rPr lang="en-US" sz="4900" dirty="0"/>
                  <a:t> </a:t>
                </a:r>
              </a:p>
              <a:p>
                <a:pPr marL="0" indent="0">
                  <a:buNone/>
                </a:pPr>
                <a:r>
                  <a:rPr lang="en-US" sz="8000" dirty="0"/>
                  <a:t>Now substitute the derivative and the current bond values into the duration formula to obtain:</a:t>
                </a:r>
              </a:p>
              <a:p>
                <a:pPr marL="0" indent="0">
                  <a:buNone/>
                </a:pPr>
                <a:r>
                  <a:rPr lang="en-US" sz="4900" dirty="0"/>
                  <a:t>  </a:t>
                </a:r>
                <a:br>
                  <a:rPr lang="en-US" sz="4900" dirty="0"/>
                </a:br>
                <a14:m>
                  <m:oMathPara xmlns:m="http://schemas.openxmlformats.org/officeDocument/2006/math">
                    <m:oMathParaPr>
                      <m:jc m:val="centerGroup"/>
                    </m:oMathParaPr>
                    <m:oMath xmlns:m="http://schemas.openxmlformats.org/officeDocument/2006/math">
                      <m:r>
                        <a:rPr lang="en-US" sz="10800" i="1">
                          <a:latin typeface="Cambria Math" panose="02040503050406030204" pitchFamily="18" charset="0"/>
                        </a:rPr>
                        <m:t>𝐷𝑢𝑟</m:t>
                      </m:r>
                      <m:r>
                        <a:rPr lang="en-US" sz="10800" i="1">
                          <a:latin typeface="Cambria Math" panose="02040503050406030204" pitchFamily="18" charset="0"/>
                        </a:rPr>
                        <m:t>=</m:t>
                      </m:r>
                      <m:f>
                        <m:fPr>
                          <m:ctrlPr>
                            <a:rPr lang="en-US" sz="10800" i="1">
                              <a:latin typeface="Cambria Math" panose="02040503050406030204" pitchFamily="18" charset="0"/>
                            </a:rPr>
                          </m:ctrlPr>
                        </m:fPr>
                        <m:num>
                          <m:r>
                            <a:rPr lang="en-US" sz="10800" i="1">
                              <a:latin typeface="Cambria Math" panose="02040503050406030204" pitchFamily="18" charset="0"/>
                            </a:rPr>
                            <m:t>1</m:t>
                          </m:r>
                        </m:num>
                        <m:den>
                          <m:sSub>
                            <m:sSubPr>
                              <m:ctrlPr>
                                <a:rPr lang="en-US" sz="10800" i="1">
                                  <a:latin typeface="Cambria Math" panose="02040503050406030204" pitchFamily="18" charset="0"/>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den>
                      </m:f>
                      <m:r>
                        <a:rPr lang="en-US" sz="10800" i="1">
                          <a:latin typeface="Cambria Math" panose="02040503050406030204" pitchFamily="18" charset="0"/>
                        </a:rPr>
                        <m:t> </m:t>
                      </m:r>
                      <m:f>
                        <m:fPr>
                          <m:ctrlPr>
                            <a:rPr lang="en-US" sz="10800" i="1">
                              <a:latin typeface="Cambria Math" panose="02040503050406030204" pitchFamily="18" charset="0"/>
                            </a:rPr>
                          </m:ctrlPr>
                        </m:fPr>
                        <m:num>
                          <m:r>
                            <a:rPr lang="en-US" sz="10800" i="1">
                              <a:latin typeface="Cambria Math" panose="02040503050406030204" pitchFamily="18" charset="0"/>
                            </a:rPr>
                            <m:t>𝑑</m:t>
                          </m:r>
                          <m:sSub>
                            <m:sSubPr>
                              <m:ctrlPr>
                                <a:rPr lang="en-US" sz="10800" i="1">
                                  <a:latin typeface="Cambria Math" panose="02040503050406030204" pitchFamily="18" charset="0"/>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num>
                        <m:den>
                          <m:r>
                            <a:rPr lang="en-US" sz="10800" i="1">
                              <a:latin typeface="Cambria Math" panose="02040503050406030204" pitchFamily="18" charset="0"/>
                            </a:rPr>
                            <m:t>𝑑𝑟</m:t>
                          </m:r>
                        </m:den>
                      </m:f>
                      <m:r>
                        <a:rPr lang="en-US" sz="10800" i="1">
                          <a:latin typeface="Cambria Math" panose="02040503050406030204" pitchFamily="18" charset="0"/>
                        </a:rPr>
                        <m:t>=</m:t>
                      </m:r>
                      <m:f>
                        <m:fPr>
                          <m:ctrlPr>
                            <a:rPr lang="en-US" sz="10800" i="1">
                              <a:latin typeface="Cambria Math" panose="02040503050406030204" pitchFamily="18" charset="0"/>
                            </a:rPr>
                          </m:ctrlPr>
                        </m:fPr>
                        <m:num>
                          <m:r>
                            <a:rPr lang="en-US" sz="10800" i="1">
                              <a:latin typeface="Cambria Math" panose="02040503050406030204" pitchFamily="18" charset="0"/>
                            </a:rPr>
                            <m:t>−</m:t>
                          </m:r>
                          <m:r>
                            <a:rPr lang="en-US" sz="10800" i="1">
                              <a:latin typeface="Cambria Math" panose="02040503050406030204" pitchFamily="18" charset="0"/>
                            </a:rPr>
                            <m:t>𝑇𝐹𝑉</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𝑇</m:t>
                              </m:r>
                            </m:sup>
                          </m:sSup>
                          <m:r>
                            <a:rPr lang="en-US" sz="10800" i="1">
                              <a:latin typeface="Cambria Math" panose="02040503050406030204" pitchFamily="18" charset="0"/>
                            </a:rPr>
                            <m:t>−</m:t>
                          </m:r>
                          <m:nary>
                            <m:naryPr>
                              <m:chr m:val="∑"/>
                              <m:limLoc m:val="undOvr"/>
                              <m:ctrlPr>
                                <a:rPr lang="en-US" sz="10800" i="1">
                                  <a:latin typeface="Cambria Math" panose="02040503050406030204" pitchFamily="18" charset="0"/>
                                </a:rPr>
                              </m:ctrlPr>
                            </m:naryPr>
                            <m:sub>
                              <m:r>
                                <a:rPr lang="en-US" sz="10800" i="1">
                                  <a:latin typeface="Cambria Math" panose="02040503050406030204" pitchFamily="18" charset="0"/>
                                </a:rPr>
                                <m:t>𝑡</m:t>
                              </m:r>
                              <m:r>
                                <a:rPr lang="en-US" sz="10800" i="1">
                                  <a:latin typeface="Cambria Math" panose="02040503050406030204" pitchFamily="18" charset="0"/>
                                </a:rPr>
                                <m:t>=1</m:t>
                              </m:r>
                            </m:sub>
                            <m:sup>
                              <m:r>
                                <a:rPr lang="en-US" sz="10800" i="1">
                                  <a:latin typeface="Cambria Math" panose="02040503050406030204" pitchFamily="18" charset="0"/>
                                </a:rPr>
                                <m:t>𝑇</m:t>
                              </m:r>
                            </m:sup>
                            <m:e>
                              <m:r>
                                <a:rPr lang="en-US" sz="10800" i="1">
                                  <a:latin typeface="Cambria Math" panose="02040503050406030204" pitchFamily="18" charset="0"/>
                                </a:rPr>
                                <m:t>𝑡𝑐𝐹𝑉</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𝑡</m:t>
                                  </m:r>
                                </m:sup>
                              </m:sSup>
                            </m:e>
                          </m:nary>
                        </m:num>
                        <m:den>
                          <m:r>
                            <a:rPr lang="en-US" sz="10800" i="1">
                              <a:latin typeface="Cambria Math" panose="02040503050406030204" pitchFamily="18" charset="0"/>
                            </a:rPr>
                            <m:t>𝐹𝑉</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𝑇</m:t>
                              </m:r>
                            </m:sup>
                          </m:sSup>
                          <m:r>
                            <a:rPr lang="en-US" sz="10800" i="1">
                              <a:latin typeface="Cambria Math" panose="02040503050406030204" pitchFamily="18" charset="0"/>
                            </a:rPr>
                            <m:t>+</m:t>
                          </m:r>
                          <m:nary>
                            <m:naryPr>
                              <m:chr m:val="∑"/>
                              <m:limLoc m:val="undOvr"/>
                              <m:ctrlPr>
                                <a:rPr lang="en-US" sz="10800" i="1">
                                  <a:latin typeface="Cambria Math" panose="02040503050406030204" pitchFamily="18" charset="0"/>
                                </a:rPr>
                              </m:ctrlPr>
                            </m:naryPr>
                            <m:sub>
                              <m:r>
                                <a:rPr lang="en-US" sz="10800" i="1">
                                  <a:latin typeface="Cambria Math" panose="02040503050406030204" pitchFamily="18" charset="0"/>
                                </a:rPr>
                                <m:t>𝑡</m:t>
                              </m:r>
                              <m:r>
                                <a:rPr lang="en-US" sz="10800" i="1">
                                  <a:latin typeface="Cambria Math" panose="02040503050406030204" pitchFamily="18" charset="0"/>
                                </a:rPr>
                                <m:t>=1</m:t>
                              </m:r>
                            </m:sub>
                            <m:sup>
                              <m:r>
                                <a:rPr lang="en-US" sz="10800" i="1">
                                  <a:latin typeface="Cambria Math" panose="02040503050406030204" pitchFamily="18" charset="0"/>
                                </a:rPr>
                                <m:t>𝑇</m:t>
                              </m:r>
                            </m:sup>
                            <m:e>
                              <m:r>
                                <a:rPr lang="en-US" sz="10800" i="1">
                                  <a:latin typeface="Cambria Math" panose="02040503050406030204" pitchFamily="18" charset="0"/>
                                </a:rPr>
                                <m:t>𝑐𝐹𝑉</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sub>
                                  </m:sSub>
                                  <m:r>
                                    <a:rPr lang="en-US" sz="10800" i="1">
                                      <a:latin typeface="Cambria Math" panose="02040503050406030204" pitchFamily="18" charset="0"/>
                                    </a:rPr>
                                    <m:t>𝑡</m:t>
                                  </m:r>
                                </m:sup>
                              </m:sSup>
                            </m:e>
                          </m:nary>
                        </m:den>
                      </m:f>
                    </m:oMath>
                  </m:oMathPara>
                </a14:m>
                <a:endParaRPr lang="en-US" sz="108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645" t="-2267"/>
                </a:stretch>
              </a:blipFill>
            </p:spPr>
            <p:txBody>
              <a:bodyPr/>
              <a:lstStyle/>
              <a:p>
                <a:r>
                  <a:rPr lang="en-US">
                    <a:noFill/>
                  </a:rPr>
                  <a:t> </a:t>
                </a:r>
              </a:p>
            </p:txBody>
          </p:sp>
        </mc:Fallback>
      </mc:AlternateContent>
      <p:sp>
        <p:nvSpPr>
          <p:cNvPr id="4" name="Right Arrow 3"/>
          <p:cNvSpPr/>
          <p:nvPr/>
        </p:nvSpPr>
        <p:spPr>
          <a:xfrm>
            <a:off x="5014451" y="4139381"/>
            <a:ext cx="688258" cy="226142"/>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02486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Coupon Instruments </a:t>
            </a:r>
            <a:r>
              <a:rPr lang="en-US" sz="2500" b="1" dirty="0" smtClean="0"/>
              <a:t>(Continued</a:t>
            </a:r>
            <a:r>
              <a:rPr lang="en-US" sz="2500" b="1" dirty="0"/>
              <a:t>)</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 </a:t>
                </a:r>
                <a:r>
                  <a:rPr lang="en-US" dirty="0" smtClean="0"/>
                  <a:t>We </a:t>
                </a:r>
                <a:r>
                  <a:rPr lang="en-US" dirty="0"/>
                  <a:t>observe here that duration can be interpreted as a weighted average maturity of payment obligations associated with the bond. Similarly, convexity is computed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𝐶𝑜𝑛𝑣</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2</m:t>
                              </m:r>
                            </m:sup>
                          </m:sSup>
                          <m:r>
                            <a:rPr lang="en-US" i="1">
                              <a:latin typeface="Cambria Math" panose="02040503050406030204" pitchFamily="18" charset="0"/>
                            </a:rPr>
                            <m:t>𝐹𝑉</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𝑇</m:t>
                              </m:r>
                            </m:sup>
                          </m:sSup>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a:latin typeface="Cambria Math" panose="02040503050406030204" pitchFamily="18" charset="0"/>
                                </a:rPr>
                                <m:t>𝑐𝐹𝑉</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𝑡</m:t>
                                  </m:r>
                                </m:sup>
                              </m:sSup>
                            </m:e>
                          </m:nary>
                        </m:num>
                        <m:den>
                          <m:r>
                            <a:rPr lang="en-US" i="1">
                              <a:latin typeface="Cambria Math" panose="02040503050406030204" pitchFamily="18" charset="0"/>
                            </a:rPr>
                            <m:t>𝐹𝑉</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𝑇</m:t>
                              </m:r>
                            </m:sup>
                          </m:sSup>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𝑐𝐹𝑉</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𝑡</m:t>
                                  </m:r>
                                </m:sup>
                              </m:sSup>
                            </m:e>
                          </m:nary>
                        </m:den>
                      </m:f>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588192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Duration </a:t>
            </a:r>
            <a:r>
              <a:rPr lang="en-US" b="1" dirty="0" smtClean="0"/>
              <a:t>And </a:t>
            </a:r>
            <a:r>
              <a:rPr lang="en-US" b="1" dirty="0"/>
              <a:t>Convexity: </a:t>
            </a:r>
            <a:r>
              <a:rPr lang="en-US" b="1" dirty="0" smtClean="0"/>
              <a:t>Illustration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618113"/>
              </a:xfrm>
            </p:spPr>
            <p:txBody>
              <a:bodyPr>
                <a:normAutofit fontScale="85000" lnSpcReduction="10000"/>
              </a:bodyPr>
              <a:lstStyle/>
              <a:p>
                <a:pPr marL="0" indent="0">
                  <a:buNone/>
                </a:pPr>
                <a:r>
                  <a:rPr lang="en-US" dirty="0"/>
                  <a:t>Consider a 3-year 10% coupon bond with face value equal to 1000. The current yield to maturity is 10%. Coupon payments are made at the end of each year. </a:t>
                </a:r>
                <a:r>
                  <a:rPr lang="en-US" dirty="0" smtClean="0"/>
                  <a:t> The </a:t>
                </a:r>
                <a:r>
                  <a:rPr lang="en-US" dirty="0"/>
                  <a:t>current market value, Duration and Convexity for this bond are computed as follows</a:t>
                </a:r>
                <a:r>
                  <a:rPr lang="en-US" dirty="0" smtClean="0"/>
                  <a:t>:</a:t>
                </a:r>
              </a:p>
              <a:p>
                <a:pPr marL="0" indent="0">
                  <a:buNone/>
                </a:pPr>
                <a:endParaRPr lang="en-US" dirty="0"/>
              </a:p>
              <a:p>
                <a:pPr marL="0" indent="0" algn="just">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=1000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−.1×2</m:t>
                        </m:r>
                      </m:sup>
                    </m:sSup>
                    <m:r>
                      <a:rPr lang="en-US" i="1">
                        <a:latin typeface="Cambria Math" panose="02040503050406030204" pitchFamily="18" charset="0"/>
                      </a:rPr>
                      <m:t>+100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−.1×1</m:t>
                        </m:r>
                      </m:sup>
                    </m:sSup>
                    <m:r>
                      <a:rPr lang="en-US">
                        <a:latin typeface="Cambria Math" panose="02040503050406030204" pitchFamily="18" charset="0"/>
                      </a:rPr>
                      <m:t>=987.2569</m:t>
                    </m:r>
                  </m:oMath>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𝐷𝑢𝑟</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−3×1000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−3×100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−2×100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−.1×2</m:t>
                              </m:r>
                            </m:sup>
                          </m:sSup>
                          <m:r>
                            <a:rPr lang="en-US" i="1">
                              <a:latin typeface="Cambria Math" panose="02040503050406030204" pitchFamily="18" charset="0"/>
                            </a:rPr>
                            <m:t>−1×100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−.1×1</m:t>
                              </m:r>
                            </m:sup>
                          </m:sSup>
                        </m:num>
                        <m:den>
                          <m:r>
                            <a:rPr lang="en-US">
                              <a:latin typeface="Cambria Math" panose="02040503050406030204" pitchFamily="18" charset="0"/>
                            </a:rPr>
                            <m:t>987.2569</m:t>
                          </m:r>
                        </m:den>
                      </m:f>
                      <m:r>
                        <a:rPr lang="en-US" i="1">
                          <a:latin typeface="Cambria Math" panose="02040503050406030204" pitchFamily="18" charset="0"/>
                        </a:rPr>
                        <m:t>=−2.733</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𝐶𝑜𝑛𝑣</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r>
                            <a:rPr lang="en-US" i="1">
                              <a:latin typeface="Cambria Math" panose="02040503050406030204" pitchFamily="18" charset="0"/>
                            </a:rPr>
                            <m:t>9×1000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+9×100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−.1×3</m:t>
                              </m:r>
                            </m:sup>
                          </m:sSup>
                          <m:r>
                            <a:rPr lang="en-US" i="1">
                              <a:latin typeface="Cambria Math" panose="02040503050406030204" pitchFamily="18" charset="0"/>
                            </a:rPr>
                            <m:t>+4×100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−.1×2</m:t>
                              </m:r>
                            </m:sup>
                          </m:sSup>
                          <m:r>
                            <a:rPr lang="en-US" i="1">
                              <a:latin typeface="Cambria Math" panose="02040503050406030204" pitchFamily="18" charset="0"/>
                            </a:rPr>
                            <m:t>+1×100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−.1×1</m:t>
                              </m:r>
                            </m:sup>
                          </m:sSup>
                        </m:num>
                        <m:den>
                          <m:r>
                            <a:rPr lang="en-US">
                              <a:latin typeface="Cambria Math" panose="02040503050406030204" pitchFamily="18" charset="0"/>
                            </a:rPr>
                            <m:t>987.2569</m:t>
                          </m:r>
                        </m:den>
                      </m:f>
                      <m:r>
                        <a:rPr lang="en-US" i="1">
                          <a:latin typeface="Cambria Math" panose="02040503050406030204" pitchFamily="18" charset="0"/>
                        </a:rPr>
                        <m:t>=3.926</m:t>
                      </m:r>
                    </m:oMath>
                  </m:oMathPara>
                </a14:m>
                <a:endParaRPr lang="en-US" dirty="0"/>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18113"/>
              </a:xfrm>
              <a:blipFill rotWithShape="0">
                <a:blip r:embed="rId2" cstate="print"/>
                <a:stretch>
                  <a:fillRect l="-750" t="-1583" r="-964"/>
                </a:stretch>
              </a:blipFill>
            </p:spPr>
            <p:txBody>
              <a:bodyPr/>
              <a:lstStyle/>
              <a:p>
                <a:r>
                  <a:rPr lang="en-US">
                    <a:noFill/>
                  </a:rPr>
                  <a:t> </a:t>
                </a:r>
              </a:p>
            </p:txBody>
          </p:sp>
        </mc:Fallback>
      </mc:AlternateContent>
    </p:spTree>
    <p:extLst>
      <p:ext uri="{BB962C8B-B14F-4D97-AF65-F5344CB8AC3E}">
        <p14:creationId xmlns:p14="http://schemas.microsoft.com/office/powerpoint/2010/main" xmlns="" val="3153397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Duration </a:t>
            </a:r>
            <a:r>
              <a:rPr lang="en-US" b="1" dirty="0" smtClean="0"/>
              <a:t>And </a:t>
            </a:r>
            <a:r>
              <a:rPr lang="en-US" b="1" dirty="0"/>
              <a:t>Convexity: </a:t>
            </a:r>
            <a:r>
              <a:rPr lang="en-US" b="1" dirty="0" smtClean="0"/>
              <a:t>Illustration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Now </a:t>
                </a:r>
                <a:r>
                  <a:rPr lang="en-US" dirty="0"/>
                  <a:t>suppose that interest rates increased by 2% to .12. We can use duration and convexity in first and second order Taylor expansions to approximate the resulting bond price. First and second order approximations are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m:t>
                          </m:r>
                        </m:sub>
                      </m:sSub>
                      <m:r>
                        <a:rPr lang="en-US" i="1">
                          <a:latin typeface="Cambria Math" panose="02040503050406030204" pitchFamily="18" charset="0"/>
                        </a:rPr>
                        <m:t>(.12)≈</m:t>
                      </m:r>
                      <m:r>
                        <a:rPr lang="en-US">
                          <a:latin typeface="Cambria Math" panose="02040503050406030204" pitchFamily="18" charset="0"/>
                        </a:rPr>
                        <m:t>987.2569×</m:t>
                      </m:r>
                      <m:d>
                        <m:dPr>
                          <m:begChr m:val="["/>
                          <m:endChr m:val="]"/>
                          <m:ctrlPr>
                            <a:rPr lang="en-US" i="1">
                              <a:latin typeface="Cambria Math" panose="02040503050406030204" pitchFamily="18" charset="0"/>
                            </a:rPr>
                          </m:ctrlPr>
                        </m:dPr>
                        <m:e>
                          <m:r>
                            <a:rPr lang="en-US" i="1">
                              <a:latin typeface="Cambria Math" panose="02040503050406030204" pitchFamily="18" charset="0"/>
                            </a:rPr>
                            <m:t>1−.02</m:t>
                          </m:r>
                          <m:d>
                            <m:dPr>
                              <m:ctrlPr>
                                <a:rPr lang="en-US" i="1">
                                  <a:latin typeface="Cambria Math" panose="02040503050406030204" pitchFamily="18" charset="0"/>
                                </a:rPr>
                              </m:ctrlPr>
                            </m:dPr>
                            <m:e>
                              <m:r>
                                <a:rPr lang="en-US" i="1">
                                  <a:latin typeface="Cambria Math" panose="02040503050406030204" pitchFamily="18" charset="0"/>
                                </a:rPr>
                                <m:t>2.733</m:t>
                              </m:r>
                            </m:e>
                          </m:d>
                        </m:e>
                      </m:d>
                      <m:r>
                        <a:rPr lang="en-US" i="1">
                          <a:latin typeface="Cambria Math" panose="02040503050406030204" pitchFamily="18" charset="0"/>
                        </a:rPr>
                        <m:t>=933.27</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3</m:t>
                          </m:r>
                        </m:sub>
                      </m:sSub>
                      <m:r>
                        <a:rPr lang="en-US" i="1">
                          <a:latin typeface="Cambria Math" panose="02040503050406030204" pitchFamily="18" charset="0"/>
                        </a:rPr>
                        <m:t>(.12)≈</m:t>
                      </m:r>
                      <m:r>
                        <a:rPr lang="en-US">
                          <a:latin typeface="Cambria Math" panose="02040503050406030204" pitchFamily="18" charset="0"/>
                        </a:rPr>
                        <m:t>987.2569×</m:t>
                      </m:r>
                      <m:d>
                        <m:dPr>
                          <m:begChr m:val="["/>
                          <m:endChr m:val="]"/>
                          <m:ctrlPr>
                            <a:rPr lang="en-US" i="1">
                              <a:latin typeface="Cambria Math" panose="02040503050406030204" pitchFamily="18" charset="0"/>
                            </a:rPr>
                          </m:ctrlPr>
                        </m:dPr>
                        <m:e>
                          <m:r>
                            <a:rPr lang="en-US" i="1">
                              <a:latin typeface="Cambria Math" panose="02040503050406030204" pitchFamily="18" charset="0"/>
                            </a:rPr>
                            <m:t>1−.02</m:t>
                          </m:r>
                          <m:d>
                            <m:dPr>
                              <m:ctrlPr>
                                <a:rPr lang="en-US" i="1">
                                  <a:latin typeface="Cambria Math" panose="02040503050406030204" pitchFamily="18" charset="0"/>
                                </a:rPr>
                              </m:ctrlPr>
                            </m:dPr>
                            <m:e>
                              <m:r>
                                <a:rPr lang="en-US" i="1">
                                  <a:latin typeface="Cambria Math" panose="02040503050406030204" pitchFamily="18" charset="0"/>
                                </a:rPr>
                                <m:t>2.733</m:t>
                              </m:r>
                            </m:e>
                          </m:d>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.02</m:t>
                                  </m:r>
                                </m:e>
                              </m:d>
                            </m:e>
                            <m:sup>
                              <m:r>
                                <a:rPr lang="en-US" i="1">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3.976</m:t>
                                  </m:r>
                                </m:e>
                              </m:d>
                            </m:e>
                            <m:sup>
                              <m:r>
                                <a:rPr lang="en-US" i="1">
                                  <a:latin typeface="Cambria Math" panose="02040503050406030204" pitchFamily="18" charset="0"/>
                                </a:rPr>
                                <m:t> </m:t>
                              </m:r>
                            </m:sup>
                          </m:sSup>
                        </m:e>
                      </m:d>
                      <m:r>
                        <a:rPr lang="en-US" i="1">
                          <a:latin typeface="Cambria Math" panose="02040503050406030204" pitchFamily="18" charset="0"/>
                        </a:rPr>
                        <m:t>=934.83</m:t>
                      </m:r>
                    </m:oMath>
                  </m:oMathPara>
                </a14:m>
                <a:endParaRPr lang="en-US" dirty="0"/>
              </a:p>
              <a:p>
                <a:pPr marL="0" indent="0">
                  <a:buNone/>
                </a:pPr>
                <a:r>
                  <a:rPr lang="en-US" dirty="0"/>
                  <a:t> </a:t>
                </a:r>
              </a:p>
              <a:p>
                <a:pPr marL="0" indent="0">
                  <a:buNone/>
                </a:pPr>
                <a:r>
                  <a:rPr lang="en-US" dirty="0"/>
                  <a:t>The actual bond value under the new interest rate at .12 is 934.7988. The second order Taylor Series approximation provides a reasonably good estimate of this value.</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000" r="-484"/>
                </a:stretch>
              </a:blipFill>
            </p:spPr>
            <p:txBody>
              <a:bodyPr/>
              <a:lstStyle/>
              <a:p>
                <a:r>
                  <a:rPr lang="en-US">
                    <a:noFill/>
                  </a:rPr>
                  <a:t> </a:t>
                </a:r>
              </a:p>
            </p:txBody>
          </p:sp>
        </mc:Fallback>
      </mc:AlternateContent>
    </p:spTree>
    <p:extLst>
      <p:ext uri="{BB962C8B-B14F-4D97-AF65-F5344CB8AC3E}">
        <p14:creationId xmlns:p14="http://schemas.microsoft.com/office/powerpoint/2010/main" xmlns="" val="816868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Yield Curve </a:t>
            </a:r>
            <a:r>
              <a:rPr lang="en-US" b="1" dirty="0" smtClean="0"/>
              <a:t>In </a:t>
            </a:r>
            <a:r>
              <a:rPr lang="en-US" b="1" dirty="0"/>
              <a:t>Continuous Time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657442"/>
              </a:xfrm>
            </p:spPr>
            <p:txBody>
              <a:bodyPr>
                <a:normAutofit fontScale="85000" lnSpcReduction="20000"/>
              </a:bodyPr>
              <a:lstStyle/>
              <a:p>
                <a:pPr marL="0" indent="0">
                  <a:buNone/>
                </a:pPr>
                <a:r>
                  <a:rPr lang="en-US" sz="3200" dirty="0" smtClean="0"/>
                  <a:t>Let r</a:t>
                </a:r>
                <a:r>
                  <a:rPr lang="en-US" sz="3200" baseline="-25000" dirty="0" smtClean="0"/>
                  <a:t>0,T </a:t>
                </a:r>
                <a:r>
                  <a:rPr lang="en-US" sz="3200" dirty="0" smtClean="0"/>
                  <a:t>be market </a:t>
                </a:r>
                <a:r>
                  <a:rPr lang="en-US" sz="3200" dirty="0"/>
                  <a:t>spot </a:t>
                </a:r>
                <a:r>
                  <a:rPr lang="en-US" sz="3200" dirty="0" smtClean="0"/>
                  <a:t>rate and </a:t>
                </a:r>
                <a:r>
                  <a:rPr lang="en-US" sz="3200" dirty="0"/>
                  <a:t>F </a:t>
                </a:r>
                <a:r>
                  <a:rPr lang="en-US" sz="3200" dirty="0" smtClean="0"/>
                  <a:t> be the face of </a:t>
                </a:r>
                <a:r>
                  <a:rPr lang="en-US" sz="3200" dirty="0"/>
                  <a:t>T-year </a:t>
                </a:r>
                <a:r>
                  <a:rPr lang="en-US" sz="3200" dirty="0" smtClean="0"/>
                  <a:t>zero-coupon bond (</a:t>
                </a:r>
                <a:r>
                  <a:rPr lang="en-US" sz="3200" dirty="0"/>
                  <a:t>F = B(T,T) = B</a:t>
                </a:r>
                <a:r>
                  <a:rPr lang="en-US" sz="3200" baseline="-25000" dirty="0"/>
                  <a:t>T</a:t>
                </a:r>
                <a:r>
                  <a:rPr lang="en-US" sz="3200" dirty="0"/>
                  <a:t> = </a:t>
                </a:r>
                <a:r>
                  <a:rPr lang="en-US" sz="3200" dirty="0" smtClean="0"/>
                  <a:t>1).   The </a:t>
                </a:r>
                <a:r>
                  <a:rPr lang="en-US" sz="3200" dirty="0"/>
                  <a:t>current market price of a T-year zero-coupon bond with face value </a:t>
                </a:r>
                <a:r>
                  <a:rPr lang="en-US" sz="3200" dirty="0" smtClean="0"/>
                  <a:t>is</a:t>
                </a:r>
                <a:r>
                  <a:rPr lang="en-US" sz="3200" dirty="0"/>
                  <a:t>:</a:t>
                </a:r>
              </a:p>
              <a:p>
                <a:pPr marL="0" indent="0">
                  <a:buNone/>
                </a:pPr>
                <a:endParaRPr lang="en-US" sz="3200" i="1" dirty="0" smtClean="0"/>
              </a:p>
              <a:p>
                <a:pPr marL="0" indent="0">
                  <a:buNone/>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𝐵</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𝐵</m:t>
                      </m:r>
                      <m:r>
                        <a:rPr lang="en-US" sz="3200" i="1">
                          <a:latin typeface="Cambria Math" panose="02040503050406030204" pitchFamily="18" charset="0"/>
                        </a:rPr>
                        <m:t>(0,</m:t>
                      </m:r>
                      <m:r>
                        <a:rPr lang="en-US" sz="3200" i="1">
                          <a:latin typeface="Cambria Math" panose="02040503050406030204" pitchFamily="18" charset="0"/>
                        </a:rPr>
                        <m:t>𝑇</m:t>
                      </m:r>
                      <m:r>
                        <a:rPr lang="en-US" sz="3200" i="1">
                          <a:latin typeface="Cambria Math" panose="02040503050406030204" pitchFamily="18" charset="0"/>
                        </a:rPr>
                        <m:t>)= </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sSub>
                            <m:sSubPr>
                              <m:ctrlPr>
                                <a:rPr lang="en-US" sz="3200" i="1">
                                  <a:latin typeface="Cambria Math" panose="02040503050406030204" pitchFamily="18" charset="0"/>
                                </a:rPr>
                              </m:ctrlPr>
                            </m:sSubPr>
                            <m:e>
                              <m:r>
                                <a:rPr lang="en-US" sz="3200" i="1">
                                  <a:latin typeface="Cambria Math" panose="02040503050406030204" pitchFamily="18" charset="0"/>
                                </a:rPr>
                                <m:t>−</m:t>
                              </m:r>
                              <m:r>
                                <a:rPr lang="en-US" sz="3200" i="1">
                                  <a:latin typeface="Cambria Math" panose="02040503050406030204" pitchFamily="18" charset="0"/>
                                </a:rPr>
                                <m:t>𝑟</m:t>
                              </m:r>
                            </m:e>
                            <m:sub>
                              <m:r>
                                <a:rPr lang="en-US" sz="3200" i="1">
                                  <a:latin typeface="Cambria Math" panose="02040503050406030204" pitchFamily="18" charset="0"/>
                                </a:rPr>
                                <m:t>0,</m:t>
                              </m:r>
                              <m:r>
                                <a:rPr lang="en-US" sz="3200" i="1">
                                  <a:latin typeface="Cambria Math" panose="02040503050406030204" pitchFamily="18" charset="0"/>
                                </a:rPr>
                                <m:t>𝑇</m:t>
                              </m:r>
                            </m:sub>
                          </m:sSub>
                          <m:r>
                            <a:rPr lang="en-US" sz="3200" i="1">
                              <a:latin typeface="Cambria Math" panose="02040503050406030204" pitchFamily="18" charset="0"/>
                            </a:rPr>
                            <m:t>𝑇</m:t>
                          </m:r>
                        </m:sup>
                      </m:sSup>
                    </m:oMath>
                  </m:oMathPara>
                </a14:m>
                <a:endParaRPr lang="en-US" sz="3200" dirty="0" smtClean="0"/>
              </a:p>
              <a:p>
                <a:pPr marL="0" indent="0">
                  <a:buNone/>
                </a:pPr>
                <a:endParaRPr lang="en-US" sz="3200" dirty="0" smtClean="0"/>
              </a:p>
              <a:p>
                <a:pPr marL="0" indent="0">
                  <a:buNone/>
                </a:pPr>
                <a:r>
                  <a:rPr lang="en-US" sz="3200" dirty="0" smtClean="0"/>
                  <a:t>Given </a:t>
                </a:r>
                <a:r>
                  <a:rPr lang="en-US" sz="3200" dirty="0"/>
                  <a:t>the absence of coupon payments and arbitrage opportunities, the yield to maturity </a:t>
                </a:r>
                <a:r>
                  <a:rPr lang="en-US" sz="3200" i="1" dirty="0"/>
                  <a:t>r</a:t>
                </a:r>
                <a:r>
                  <a:rPr lang="en-US" sz="3200" baseline="-25000" dirty="0"/>
                  <a:t>0,T</a:t>
                </a:r>
                <a:r>
                  <a:rPr lang="en-US" sz="3200" dirty="0"/>
                  <a:t> of the </a:t>
                </a:r>
                <a:r>
                  <a:rPr lang="en-US" sz="3200" i="1" dirty="0"/>
                  <a:t>T</a:t>
                </a:r>
                <a:r>
                  <a:rPr lang="en-US" sz="3200" dirty="0"/>
                  <a:t>-year zero-coupon bond described above equals the </a:t>
                </a:r>
                <a:r>
                  <a:rPr lang="en-US" sz="3200" i="1" dirty="0"/>
                  <a:t>T</a:t>
                </a:r>
                <a:r>
                  <a:rPr lang="en-US" sz="3200" dirty="0"/>
                  <a:t>-year spot rate: </a:t>
                </a:r>
              </a:p>
              <a:p>
                <a:pPr marL="0" indent="0">
                  <a:buNone/>
                </a:pPr>
                <a:r>
                  <a:rPr lang="en-US" sz="3200" dirty="0"/>
                  <a:t> </a:t>
                </a:r>
              </a:p>
              <a:p>
                <a:pPr marL="0" indent="0">
                  <a:buNone/>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𝑟</m:t>
                          </m:r>
                        </m:e>
                        <m:sub>
                          <m:r>
                            <a:rPr lang="en-US" sz="3200" i="1">
                              <a:latin typeface="Cambria Math" panose="02040503050406030204" pitchFamily="18" charset="0"/>
                            </a:rPr>
                            <m:t>0,</m:t>
                          </m:r>
                          <m:r>
                            <a:rPr lang="en-US" sz="3200" i="1">
                              <a:latin typeface="Cambria Math" panose="02040503050406030204" pitchFamily="18" charset="0"/>
                            </a:rPr>
                            <m:t>𝑇</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m:t>
                          </m:r>
                          <m:r>
                            <a:rPr lang="en-US" sz="3200" i="1">
                              <a:latin typeface="Cambria Math" panose="02040503050406030204" pitchFamily="18" charset="0"/>
                            </a:rPr>
                            <m:t>𝑙𝑛</m:t>
                          </m:r>
                          <m:d>
                            <m:dPr>
                              <m:ctrlPr>
                                <a:rPr lang="en-US" sz="3200" i="1">
                                  <a:latin typeface="Cambria Math" panose="02040503050406030204" pitchFamily="18" charset="0"/>
                                </a:rPr>
                              </m:ctrlPr>
                            </m:dPr>
                            <m:e>
                              <m:r>
                                <a:rPr lang="en-US" sz="3200" i="1">
                                  <a:latin typeface="Cambria Math" panose="02040503050406030204" pitchFamily="18" charset="0"/>
                                </a:rPr>
                                <m:t>𝐵</m:t>
                              </m:r>
                              <m:r>
                                <a:rPr lang="en-US" sz="3200" i="1">
                                  <a:latin typeface="Cambria Math" panose="02040503050406030204" pitchFamily="18" charset="0"/>
                                </a:rPr>
                                <m:t>(0,</m:t>
                              </m:r>
                              <m:r>
                                <a:rPr lang="en-US" sz="3200" i="1">
                                  <a:latin typeface="Cambria Math" panose="02040503050406030204" pitchFamily="18" charset="0"/>
                                </a:rPr>
                                <m:t>𝑇</m:t>
                              </m:r>
                              <m:r>
                                <a:rPr lang="en-US" sz="3200" i="1">
                                  <a:latin typeface="Cambria Math" panose="02040503050406030204" pitchFamily="18" charset="0"/>
                                </a:rPr>
                                <m:t>)</m:t>
                              </m:r>
                            </m:e>
                          </m:d>
                        </m:num>
                        <m:den>
                          <m:r>
                            <a:rPr lang="en-US" sz="3200" i="1">
                              <a:latin typeface="Cambria Math" panose="02040503050406030204" pitchFamily="18" charset="0"/>
                            </a:rPr>
                            <m:t>𝑇</m:t>
                          </m:r>
                        </m:den>
                      </m:f>
                    </m:oMath>
                  </m:oMathPara>
                </a14:m>
                <a:endParaRPr lang="en-US" sz="3200" dirty="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57442"/>
              </a:xfrm>
              <a:blipFill rotWithShape="0">
                <a:blip r:embed="rId2" cstate="print"/>
                <a:stretch>
                  <a:fillRect l="-1022" t="-3010" r="-699"/>
                </a:stretch>
              </a:blipFill>
            </p:spPr>
            <p:txBody>
              <a:bodyPr/>
              <a:lstStyle/>
              <a:p>
                <a:r>
                  <a:rPr lang="en-US">
                    <a:noFill/>
                  </a:rPr>
                  <a:t> </a:t>
                </a:r>
              </a:p>
            </p:txBody>
          </p:sp>
        </mc:Fallback>
      </mc:AlternateContent>
    </p:spTree>
    <p:extLst>
      <p:ext uri="{BB962C8B-B14F-4D97-AF65-F5344CB8AC3E}">
        <p14:creationId xmlns:p14="http://schemas.microsoft.com/office/powerpoint/2010/main" xmlns="" val="2120143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Yield Curve </a:t>
            </a:r>
            <a:r>
              <a:rPr lang="en-US" b="1" dirty="0" smtClean="0"/>
              <a:t>In </a:t>
            </a:r>
            <a:r>
              <a:rPr lang="en-US" b="1" dirty="0"/>
              <a:t>Continuous </a:t>
            </a:r>
            <a:r>
              <a:rPr lang="en-US" b="1" dirty="0" smtClean="0"/>
              <a:t>Time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Now</a:t>
                </a:r>
                <a:r>
                  <a:rPr lang="en-US" dirty="0"/>
                  <a:t>, we will divide the lifetime of the bond (</a:t>
                </a:r>
                <a:r>
                  <a:rPr lang="en-US" i="1" dirty="0"/>
                  <a:t>0, T</a:t>
                </a:r>
                <a:r>
                  <a:rPr lang="en-US" dirty="0"/>
                  <a:t>) into two periods, (</a:t>
                </a:r>
                <a:r>
                  <a:rPr lang="en-US" i="1" dirty="0"/>
                  <a:t>0, t</a:t>
                </a:r>
                <a:r>
                  <a:rPr lang="en-US" dirty="0"/>
                  <a:t>) and (</a:t>
                </a:r>
                <a:r>
                  <a:rPr lang="en-US" i="1" dirty="0"/>
                  <a:t>t, T</a:t>
                </a:r>
                <a:r>
                  <a:rPr lang="en-US" dirty="0"/>
                  <a:t>) so that we can distinguish between a short-term spot rate </a:t>
                </a:r>
                <a:r>
                  <a:rPr lang="en-US" i="1" dirty="0"/>
                  <a:t>r</a:t>
                </a:r>
                <a:r>
                  <a:rPr lang="en-US" baseline="-25000" dirty="0"/>
                  <a:t>0,t</a:t>
                </a:r>
                <a:r>
                  <a:rPr lang="en-US" dirty="0"/>
                  <a:t> , a long-term spot rate </a:t>
                </a:r>
                <a:r>
                  <a:rPr lang="en-US" i="1" dirty="0"/>
                  <a:t>r</a:t>
                </a:r>
                <a:r>
                  <a:rPr lang="en-US" baseline="-25000" dirty="0"/>
                  <a:t>0,T</a:t>
                </a:r>
                <a:r>
                  <a:rPr lang="en-US" dirty="0"/>
                  <a:t> and a forward rate </a:t>
                </a:r>
                <a:r>
                  <a:rPr lang="en-US" i="1" dirty="0" err="1"/>
                  <a:t>r</a:t>
                </a:r>
                <a:r>
                  <a:rPr lang="en-US" i="1" baseline="-25000" dirty="0" err="1"/>
                  <a:t>t,T</a:t>
                </a:r>
                <a:r>
                  <a:rPr lang="en-US" dirty="0"/>
                  <a:t>. </a:t>
                </a:r>
                <a:r>
                  <a:rPr lang="en-US" dirty="0" smtClean="0"/>
                  <a:t> The </a:t>
                </a:r>
                <a:r>
                  <a:rPr lang="en-US" dirty="0"/>
                  <a:t>market price </a:t>
                </a:r>
                <a:r>
                  <a:rPr lang="en-US" i="1" dirty="0"/>
                  <a:t>B</a:t>
                </a:r>
                <a:r>
                  <a:rPr lang="en-US" dirty="0"/>
                  <a:t>(0, </a:t>
                </a:r>
                <a:r>
                  <a:rPr lang="en-US" i="1" dirty="0"/>
                  <a:t>T</a:t>
                </a:r>
                <a:r>
                  <a:rPr lang="en-US" dirty="0"/>
                  <a:t>) of the </a:t>
                </a:r>
                <a:r>
                  <a:rPr lang="en-US" i="1" dirty="0"/>
                  <a:t>T</a:t>
                </a:r>
                <a:r>
                  <a:rPr lang="en-US" dirty="0"/>
                  <a:t>-year one dollar face value zero-coupon bond</a:t>
                </a:r>
                <a:r>
                  <a:rPr lang="en-US" dirty="0" smtClean="0"/>
                  <a:t>, (Assume </a:t>
                </a:r>
                <a:r>
                  <a:rPr lang="en-US" dirty="0"/>
                  <a:t>that </a:t>
                </a:r>
                <a:r>
                  <a:rPr lang="en-US" i="1" dirty="0"/>
                  <a:t>r</a:t>
                </a:r>
                <a:r>
                  <a:rPr lang="en-US" baseline="-25000" dirty="0"/>
                  <a:t>0,T</a:t>
                </a:r>
                <a:r>
                  <a:rPr lang="en-US" dirty="0"/>
                  <a:t> </a:t>
                </a:r>
                <a:r>
                  <a:rPr lang="en-US" dirty="0">
                    <a:sym typeface="Symbol" panose="05050102010706020507" pitchFamily="18" charset="2"/>
                  </a:rPr>
                  <a:t></a:t>
                </a:r>
                <a:r>
                  <a:rPr lang="en-US" dirty="0"/>
                  <a:t> </a:t>
                </a:r>
                <a:r>
                  <a:rPr lang="en-US" i="1" dirty="0"/>
                  <a:t>T</a:t>
                </a:r>
                <a:r>
                  <a:rPr lang="en-US" dirty="0"/>
                  <a:t> = (</a:t>
                </a:r>
                <a:r>
                  <a:rPr lang="en-US" i="1" dirty="0"/>
                  <a:t>r</a:t>
                </a:r>
                <a:r>
                  <a:rPr lang="en-US" i="1" baseline="-25000" dirty="0"/>
                  <a:t>0,t</a:t>
                </a:r>
                <a:r>
                  <a:rPr lang="en-US" dirty="0"/>
                  <a:t> </a:t>
                </a:r>
                <a:r>
                  <a:rPr lang="en-US" dirty="0">
                    <a:sym typeface="Symbol" panose="05050102010706020507" pitchFamily="18" charset="2"/>
                  </a:rPr>
                  <a:t></a:t>
                </a:r>
                <a:r>
                  <a:rPr lang="en-US" dirty="0"/>
                  <a:t> </a:t>
                </a:r>
                <a:r>
                  <a:rPr lang="en-US" i="1" dirty="0"/>
                  <a:t>t</a:t>
                </a:r>
                <a:r>
                  <a:rPr lang="en-US" dirty="0"/>
                  <a:t>) + (</a:t>
                </a:r>
                <a:r>
                  <a:rPr lang="en-US" i="1" dirty="0" err="1"/>
                  <a:t>r</a:t>
                </a:r>
                <a:r>
                  <a:rPr lang="en-US" i="1" baseline="-25000" dirty="0" err="1"/>
                  <a:t>t,T</a:t>
                </a:r>
                <a:r>
                  <a:rPr lang="en-US" dirty="0"/>
                  <a:t> </a:t>
                </a:r>
                <a:r>
                  <a:rPr lang="en-US" dirty="0">
                    <a:sym typeface="Symbol" panose="05050102010706020507" pitchFamily="18" charset="2"/>
                  </a:rPr>
                  <a:t></a:t>
                </a:r>
                <a:r>
                  <a:rPr lang="en-US" dirty="0"/>
                  <a:t> (</a:t>
                </a:r>
                <a:r>
                  <a:rPr lang="en-US" i="1" dirty="0"/>
                  <a:t>T</a:t>
                </a:r>
                <a:r>
                  <a:rPr lang="en-US" dirty="0"/>
                  <a:t>-</a:t>
                </a:r>
                <a:r>
                  <a:rPr lang="en-US" i="1" dirty="0"/>
                  <a:t>t</a:t>
                </a:r>
                <a:r>
                  <a:rPr lang="en-US" dirty="0" smtClean="0"/>
                  <a:t>))) </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𝑇</m:t>
                          </m:r>
                        </m:e>
                      </m:d>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𝑇</m:t>
                              </m:r>
                            </m:sub>
                          </m:sSub>
                          <m:r>
                            <a:rPr lang="en-US" i="1">
                              <a:latin typeface="Cambria Math" panose="02040503050406030204" pitchFamily="18" charset="0"/>
                            </a:rPr>
                            <m:t>𝑇</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𝑡</m:t>
                              </m:r>
                            </m:sub>
                          </m:sSub>
                          <m:r>
                            <a:rPr lang="en-US" i="1">
                              <a:latin typeface="Cambria Math" panose="02040503050406030204" pitchFamily="18" charset="0"/>
                            </a:rPr>
                            <m:t>𝑡</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oMath>
                  </m:oMathPara>
                </a14:m>
                <a:endParaRPr lang="en-US" dirty="0" smtClean="0"/>
              </a:p>
              <a:p>
                <a:pPr marL="0" indent="0">
                  <a:buNone/>
                </a:pPr>
                <a:endParaRPr lang="en-US" dirty="0"/>
              </a:p>
              <a:p>
                <a:pPr marL="0" indent="0">
                  <a:buNone/>
                </a:pPr>
                <a:r>
                  <a:rPr lang="en-US" dirty="0"/>
                  <a:t>A forward rate </a:t>
                </a:r>
                <a:r>
                  <a:rPr lang="en-US" i="1" dirty="0"/>
                  <a:t>f(t, T</a:t>
                </a:r>
                <a:r>
                  <a:rPr lang="en-US" dirty="0"/>
                  <a:t>) = </a:t>
                </a:r>
                <a:r>
                  <a:rPr lang="en-US" i="1" dirty="0" err="1"/>
                  <a:t>r</a:t>
                </a:r>
                <a:r>
                  <a:rPr lang="en-US" i="1" baseline="-25000" dirty="0" err="1"/>
                  <a:t>t,T</a:t>
                </a:r>
                <a:r>
                  <a:rPr lang="en-US" dirty="0"/>
                  <a:t> is the rate agreed to </a:t>
                </a:r>
                <a:r>
                  <a:rPr lang="en-US" dirty="0" smtClean="0"/>
                  <a:t>at </a:t>
                </a:r>
                <a:r>
                  <a:rPr lang="en-US" dirty="0"/>
                  <a:t>time 0 on a zero coupon bond originating at time </a:t>
                </a:r>
                <a:r>
                  <a:rPr lang="en-US" i="1" dirty="0"/>
                  <a:t>t</a:t>
                </a:r>
                <a:r>
                  <a:rPr lang="en-US" dirty="0"/>
                  <a:t> and maturing at time </a:t>
                </a:r>
                <a:r>
                  <a:rPr lang="en-US" i="1" dirty="0" smtClean="0"/>
                  <a:t>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𝑁𝑜𝑡𝑒</m:t>
                        </m:r>
                        <m:r>
                          <a:rPr lang="en-US" b="0" i="1" smtClean="0">
                            <a:latin typeface="Cambria Math" panose="02040503050406030204" pitchFamily="18" charset="0"/>
                          </a:rPr>
                          <m:t>: </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𝑡</m:t>
                            </m:r>
                          </m:sub>
                        </m:sSub>
                        <m:r>
                          <a:rPr lang="en-US" i="1">
                            <a:latin typeface="Cambria Math" panose="02040503050406030204" pitchFamily="18" charset="0"/>
                          </a:rPr>
                          <m:t>𝑡</m:t>
                        </m:r>
                      </m:sup>
                    </m:sSup>
                  </m:oMath>
                </a14:m>
                <a:r>
                  <a:rPr lang="en-US" dirty="0" smtClean="0"/>
                  <a:t>):</a:t>
                </a:r>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𝑡</m:t>
                                  </m:r>
                                </m:e>
                              </m:d>
                            </m:e>
                          </m:d>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𝑇</m:t>
                                  </m:r>
                                </m:e>
                              </m:d>
                            </m:e>
                          </m:d>
                        </m:num>
                        <m:den>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𝑇</m:t>
                          </m:r>
                        </m:sub>
                      </m:sSub>
                    </m:oMath>
                  </m:oMathPara>
                </a14:m>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800" r="-1505"/>
                </a:stretch>
              </a:blipFill>
            </p:spPr>
            <p:txBody>
              <a:bodyPr/>
              <a:lstStyle/>
              <a:p>
                <a:r>
                  <a:rPr lang="en-US">
                    <a:noFill/>
                  </a:rPr>
                  <a:t> </a:t>
                </a:r>
              </a:p>
            </p:txBody>
          </p:sp>
        </mc:Fallback>
      </mc:AlternateContent>
    </p:spTree>
    <p:extLst>
      <p:ext uri="{BB962C8B-B14F-4D97-AF65-F5344CB8AC3E}">
        <p14:creationId xmlns:p14="http://schemas.microsoft.com/office/powerpoint/2010/main" xmlns="" val="60584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Illustration</a:t>
            </a:r>
            <a:r>
              <a:rPr lang="en-US" b="1" dirty="0"/>
              <a:t>: Forward </a:t>
            </a:r>
            <a:r>
              <a:rPr lang="en-US" b="1" dirty="0" smtClean="0"/>
              <a:t>Contract</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Suppose, for example, that the spot price for one ounce of gold is </a:t>
                </a:r>
                <a:r>
                  <a:rPr lang="en-US" i="1" dirty="0"/>
                  <a:t>S</a:t>
                </a:r>
                <a:r>
                  <a:rPr lang="en-US" baseline="-25000" dirty="0"/>
                  <a:t>0</a:t>
                </a:r>
                <a:r>
                  <a:rPr lang="en-US" dirty="0"/>
                  <a:t> = $1,152.95. If the 2-year interest rate is 2%, </a:t>
                </a:r>
                <a:r>
                  <a:rPr lang="en-US" dirty="0" smtClean="0"/>
                  <a:t>What is the </a:t>
                </a:r>
                <a:r>
                  <a:rPr lang="en-US" dirty="0"/>
                  <a:t>2-year forward price for </a:t>
                </a:r>
                <a:r>
                  <a:rPr lang="en-US" dirty="0" smtClean="0"/>
                  <a:t>gold?  </a:t>
                </a:r>
              </a:p>
              <a:p>
                <a:pPr marL="0" indent="0">
                  <a:buNone/>
                </a:pPr>
                <a:r>
                  <a:rPr lang="en-US" dirty="0" smtClean="0"/>
                  <a:t>Solution: </a:t>
                </a:r>
              </a:p>
              <a:p>
                <a:pPr marL="0" indent="0">
                  <a:buNone/>
                </a:pPr>
                <a:r>
                  <a:rPr lang="en-US" dirty="0" smtClean="0"/>
                  <a:t>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𝑟𝑇</m:t>
                        </m:r>
                      </m:sup>
                    </m:sSup>
                  </m:oMath>
                </a14:m>
                <a:r>
                  <a:rPr lang="en-US" dirty="0" smtClean="0"/>
                  <a:t> =</a:t>
                </a:r>
                <a14:m>
                  <m:oMath xmlns:m="http://schemas.openxmlformats.org/officeDocument/2006/math">
                    <m:r>
                      <a:rPr lang="en-US" i="1">
                        <a:latin typeface="Cambria Math" panose="02040503050406030204" pitchFamily="18" charset="0"/>
                      </a:rPr>
                      <m:t>$1,152.95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.02×2</m:t>
                        </m:r>
                      </m:sup>
                    </m:sSup>
                  </m:oMath>
                </a14:m>
                <a:r>
                  <a:rPr lang="en-US" dirty="0" smtClean="0"/>
                  <a:t> =$1200</a:t>
                </a:r>
              </a:p>
              <a:p>
                <a:pPr marL="0" indent="0">
                  <a:buNone/>
                </a:pPr>
                <a:r>
                  <a:rPr lang="en-US" i="1" dirty="0" smtClean="0"/>
                  <a:t>Remarks: </a:t>
                </a:r>
              </a:p>
              <a:p>
                <a:pPr marL="0" indent="0">
                  <a:buNone/>
                </a:pPr>
                <a:r>
                  <a:rPr lang="en-US" sz="2200" i="1" dirty="0"/>
                  <a:t>T</a:t>
                </a:r>
                <a:r>
                  <a:rPr lang="en-US" sz="2200" i="1" dirty="0" smtClean="0"/>
                  <a:t>he </a:t>
                </a:r>
                <a:r>
                  <a:rPr lang="en-US" sz="2200" i="1" dirty="0"/>
                  <a:t>counterparty taking the long position in gold agrees to purchase one ounce for $1,200 at time T from the counterparty taking the short position in gold. If the counterparty with the short position in gold currently owns one ounce of gold, the forward contract provides her the riskless opportunity (and obligation) to sell her gold for $1,200 in one year, consistent with the absence of arbitrage opportunities given the spot price of $1,152.95 and the riskless rate equal to .02.</a:t>
                </a:r>
              </a:p>
              <a:p>
                <a:pPr marL="0" indent="0">
                  <a:buNone/>
                </a:pPr>
                <a:endParaRPr lang="en-US" dirty="0"/>
              </a:p>
              <a:p>
                <a:pPr marL="0" indent="0">
                  <a:buNone/>
                </a:pPr>
                <a:endParaRPr lang="en-US" dirty="0" smtClean="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932500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Yield Curve </a:t>
            </a:r>
            <a:r>
              <a:rPr lang="en-US" b="1" dirty="0" smtClean="0"/>
              <a:t>In </a:t>
            </a:r>
            <a:r>
              <a:rPr lang="en-US" b="1" dirty="0"/>
              <a:t>Continuous Time </a:t>
            </a:r>
            <a:r>
              <a:rPr lang="en-US" sz="2500" b="1" dirty="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804926"/>
              </a:xfrm>
            </p:spPr>
            <p:txBody>
              <a:bodyPr>
                <a:normAutofit fontScale="25000" lnSpcReduction="20000"/>
              </a:bodyPr>
              <a:lstStyle/>
              <a:p>
                <a:r>
                  <a:rPr lang="en-US" sz="10000" dirty="0" smtClean="0"/>
                  <a:t>We </a:t>
                </a:r>
                <a:r>
                  <a:rPr lang="en-US" sz="10000" dirty="0"/>
                  <a:t>can state that the time 0 instantaneous forward rate at time </a:t>
                </a:r>
                <a:r>
                  <a:rPr lang="en-US" sz="10000" i="1" dirty="0"/>
                  <a:t>t</a:t>
                </a:r>
                <a:r>
                  <a:rPr lang="en-US" sz="10000" dirty="0"/>
                  <a:t> for the bond </a:t>
                </a:r>
                <a:r>
                  <a:rPr lang="en-US" sz="10000" dirty="0" smtClean="0"/>
                  <a:t>is</a:t>
                </a:r>
                <a:r>
                  <a:rPr lang="en-US" sz="10000" dirty="0"/>
                  <a:t>:</a:t>
                </a:r>
              </a:p>
              <a:p>
                <a:pPr marL="0" indent="0">
                  <a:buNone/>
                </a:pPr>
                <a:r>
                  <a:rPr lang="en-US" sz="10800" dirty="0"/>
                  <a:t> </a:t>
                </a:r>
                <a14:m>
                  <m:oMath xmlns:m="http://schemas.openxmlformats.org/officeDocument/2006/math">
                    <m:r>
                      <a:rPr lang="en-US" sz="10800" i="1">
                        <a:latin typeface="Cambria Math" panose="02040503050406030204" pitchFamily="18" charset="0"/>
                      </a:rPr>
                      <m:t>𝑓</m:t>
                    </m:r>
                    <m:d>
                      <m:dPr>
                        <m:ctrlPr>
                          <a:rPr lang="en-US" sz="10800" i="1">
                            <a:latin typeface="Cambria Math" panose="02040503050406030204" pitchFamily="18" charset="0"/>
                          </a:rPr>
                        </m:ctrlPr>
                      </m:dPr>
                      <m:e>
                        <m:r>
                          <a:rPr lang="en-US" sz="10800" i="1">
                            <a:latin typeface="Cambria Math" panose="02040503050406030204" pitchFamily="18" charset="0"/>
                          </a:rPr>
                          <m:t>𝑡</m:t>
                        </m:r>
                        <m:r>
                          <a:rPr lang="en-US" sz="10800" i="1">
                            <a:latin typeface="Cambria Math" panose="02040503050406030204" pitchFamily="18" charset="0"/>
                          </a:rPr>
                          <m:t>,</m:t>
                        </m:r>
                        <m:r>
                          <a:rPr lang="en-US" sz="10800" i="1">
                            <a:latin typeface="Cambria Math" panose="02040503050406030204" pitchFamily="18" charset="0"/>
                          </a:rPr>
                          <m:t>𝑡</m:t>
                        </m:r>
                      </m:e>
                    </m:d>
                    <m:r>
                      <a:rPr lang="en-US" sz="10800" i="1">
                        <a:latin typeface="Cambria Math" panose="02040503050406030204" pitchFamily="18" charset="0"/>
                      </a:rPr>
                      <m:t>=</m:t>
                    </m:r>
                    <m:func>
                      <m:funcPr>
                        <m:ctrlPr>
                          <a:rPr lang="en-US" sz="10800" i="1">
                            <a:latin typeface="Cambria Math" panose="02040503050406030204" pitchFamily="18" charset="0"/>
                          </a:rPr>
                        </m:ctrlPr>
                      </m:funcPr>
                      <m:fName>
                        <m:limLow>
                          <m:limLowPr>
                            <m:ctrlPr>
                              <a:rPr lang="en-US" sz="10800" i="1">
                                <a:latin typeface="Cambria Math" panose="02040503050406030204" pitchFamily="18" charset="0"/>
                              </a:rPr>
                            </m:ctrlPr>
                          </m:limLowPr>
                          <m:e>
                            <m:r>
                              <m:rPr>
                                <m:sty m:val="p"/>
                              </m:rPr>
                              <a:rPr lang="en-US" sz="10800">
                                <a:latin typeface="Cambria Math" panose="02040503050406030204" pitchFamily="18" charset="0"/>
                              </a:rPr>
                              <m:t>lim</m:t>
                            </m:r>
                          </m:e>
                          <m:lim>
                            <m:r>
                              <a:rPr lang="en-US" sz="10800" i="1">
                                <a:latin typeface="Cambria Math" panose="02040503050406030204" pitchFamily="18" charset="0"/>
                              </a:rPr>
                              <m:t>𝑑𝑡</m:t>
                            </m:r>
                            <m:r>
                              <a:rPr lang="en-US" sz="10800" i="1">
                                <a:latin typeface="Cambria Math" panose="02040503050406030204" pitchFamily="18" charset="0"/>
                              </a:rPr>
                              <m:t>→0</m:t>
                            </m:r>
                          </m:lim>
                        </m:limLow>
                      </m:fName>
                      <m:e>
                        <m:f>
                          <m:fPr>
                            <m:ctrlPr>
                              <a:rPr lang="en-US" sz="10800" i="1">
                                <a:latin typeface="Cambria Math" panose="02040503050406030204" pitchFamily="18" charset="0"/>
                              </a:rPr>
                            </m:ctrlPr>
                          </m:fPr>
                          <m:num>
                            <m:r>
                              <a:rPr lang="en-US" sz="10800" i="1">
                                <a:latin typeface="Cambria Math" panose="02040503050406030204" pitchFamily="18" charset="0"/>
                              </a:rPr>
                              <m:t>𝑙𝑛</m:t>
                            </m:r>
                            <m:d>
                              <m:dPr>
                                <m:ctrlPr>
                                  <a:rPr lang="en-US" sz="10800" i="1">
                                    <a:latin typeface="Cambria Math" panose="02040503050406030204" pitchFamily="18" charset="0"/>
                                  </a:rPr>
                                </m:ctrlPr>
                              </m:dPr>
                              <m:e>
                                <m:r>
                                  <a:rPr lang="en-US" sz="10800" i="1">
                                    <a:latin typeface="Cambria Math" panose="02040503050406030204" pitchFamily="18" charset="0"/>
                                  </a:rPr>
                                  <m:t>𝐵</m:t>
                                </m:r>
                                <m:d>
                                  <m:dPr>
                                    <m:ctrlPr>
                                      <a:rPr lang="en-US" sz="10800" i="1">
                                        <a:latin typeface="Cambria Math" panose="02040503050406030204" pitchFamily="18" charset="0"/>
                                      </a:rPr>
                                    </m:ctrlPr>
                                  </m:dPr>
                                  <m:e>
                                    <m:r>
                                      <a:rPr lang="en-US" sz="10800" i="1">
                                        <a:latin typeface="Cambria Math" panose="02040503050406030204" pitchFamily="18" charset="0"/>
                                      </a:rPr>
                                      <m:t>0,</m:t>
                                    </m:r>
                                    <m:r>
                                      <a:rPr lang="en-US" sz="10800" i="1">
                                        <a:latin typeface="Cambria Math" panose="02040503050406030204" pitchFamily="18" charset="0"/>
                                      </a:rPr>
                                      <m:t>𝑡</m:t>
                                    </m:r>
                                  </m:e>
                                </m:d>
                              </m:e>
                            </m:d>
                            <m:r>
                              <a:rPr lang="en-US" sz="10800" i="1">
                                <a:latin typeface="Cambria Math" panose="02040503050406030204" pitchFamily="18" charset="0"/>
                              </a:rPr>
                              <m:t>−</m:t>
                            </m:r>
                            <m:r>
                              <a:rPr lang="en-US" sz="10800" i="1">
                                <a:latin typeface="Cambria Math" panose="02040503050406030204" pitchFamily="18" charset="0"/>
                              </a:rPr>
                              <m:t>𝑙𝑛</m:t>
                            </m:r>
                            <m:d>
                              <m:dPr>
                                <m:ctrlPr>
                                  <a:rPr lang="en-US" sz="10800" i="1">
                                    <a:latin typeface="Cambria Math" panose="02040503050406030204" pitchFamily="18" charset="0"/>
                                  </a:rPr>
                                </m:ctrlPr>
                              </m:dPr>
                              <m:e>
                                <m:r>
                                  <a:rPr lang="en-US" sz="10800" i="1">
                                    <a:latin typeface="Cambria Math" panose="02040503050406030204" pitchFamily="18" charset="0"/>
                                  </a:rPr>
                                  <m:t>𝐵</m:t>
                                </m:r>
                                <m:d>
                                  <m:dPr>
                                    <m:ctrlPr>
                                      <a:rPr lang="en-US" sz="10800" i="1">
                                        <a:latin typeface="Cambria Math" panose="02040503050406030204" pitchFamily="18" charset="0"/>
                                      </a:rPr>
                                    </m:ctrlPr>
                                  </m:dPr>
                                  <m:e>
                                    <m:r>
                                      <a:rPr lang="en-US" sz="10800" i="1">
                                        <a:latin typeface="Cambria Math" panose="02040503050406030204" pitchFamily="18" charset="0"/>
                                      </a:rPr>
                                      <m:t>0,</m:t>
                                    </m:r>
                                    <m:r>
                                      <a:rPr lang="en-US" sz="10800" i="1">
                                        <a:latin typeface="Cambria Math" panose="02040503050406030204" pitchFamily="18" charset="0"/>
                                      </a:rPr>
                                      <m:t>𝑡</m:t>
                                    </m:r>
                                    <m:r>
                                      <a:rPr lang="en-US" sz="10800" i="1">
                                        <a:latin typeface="Cambria Math" panose="02040503050406030204" pitchFamily="18" charset="0"/>
                                      </a:rPr>
                                      <m:t>+</m:t>
                                    </m:r>
                                    <m:r>
                                      <a:rPr lang="en-US" sz="10800" i="1">
                                        <a:latin typeface="Cambria Math" panose="02040503050406030204" pitchFamily="18" charset="0"/>
                                      </a:rPr>
                                      <m:t>𝑑𝑡</m:t>
                                    </m:r>
                                  </m:e>
                                </m:d>
                              </m:e>
                            </m:d>
                          </m:num>
                          <m:den>
                            <m:r>
                              <a:rPr lang="en-US" sz="10800" i="1">
                                <a:latin typeface="Cambria Math" panose="02040503050406030204" pitchFamily="18" charset="0"/>
                              </a:rPr>
                              <m:t>𝑑𝑡</m:t>
                            </m:r>
                          </m:den>
                        </m:f>
                      </m:e>
                    </m:func>
                  </m:oMath>
                </a14:m>
                <a:r>
                  <a:rPr lang="en-US" sz="10800" dirty="0" smtClean="0"/>
                  <a:t>  , 	</a:t>
                </a:r>
                <a:r>
                  <a:rPr lang="en-US" sz="8000" dirty="0" smtClean="0"/>
                  <a:t>where </a:t>
                </a:r>
                <a:r>
                  <a:rPr lang="en-US" sz="8000" i="1" dirty="0"/>
                  <a:t>T</a:t>
                </a:r>
                <a:r>
                  <a:rPr lang="en-US" sz="8000" dirty="0"/>
                  <a:t> = </a:t>
                </a:r>
                <a:r>
                  <a:rPr lang="en-US" sz="8000" i="1" dirty="0"/>
                  <a:t>t</a:t>
                </a:r>
                <a:r>
                  <a:rPr lang="en-US" sz="8000" dirty="0"/>
                  <a:t> + </a:t>
                </a:r>
                <a:r>
                  <a:rPr lang="en-US" sz="8000" i="1" dirty="0" err="1"/>
                  <a:t>dt</a:t>
                </a:r>
                <a:r>
                  <a:rPr lang="en-US" sz="8000" i="1" dirty="0" err="1" smtClean="0"/>
                  <a:t>→t</a:t>
                </a:r>
                <a:r>
                  <a:rPr lang="en-US" sz="8000" i="1" dirty="0" smtClean="0"/>
                  <a:t> </a:t>
                </a:r>
                <a:r>
                  <a:rPr lang="en-US" sz="8000" dirty="0" smtClean="0"/>
                  <a:t>in </a:t>
                </a:r>
                <a:r>
                  <a:rPr lang="en-US" sz="8000" dirty="0"/>
                  <a:t>forward rate</a:t>
                </a:r>
                <a:r>
                  <a:rPr lang="en-US" sz="8000" dirty="0" smtClean="0"/>
                  <a:t> equation. </a:t>
                </a:r>
              </a:p>
              <a:p>
                <a:pPr marL="0" indent="0">
                  <a:buNone/>
                </a:pPr>
                <a:endParaRPr lang="en-US" sz="10800" dirty="0" smtClean="0"/>
              </a:p>
              <a:p>
                <a:r>
                  <a:rPr lang="en-US" sz="10000" dirty="0" smtClean="0"/>
                  <a:t>In </a:t>
                </a:r>
                <a:r>
                  <a:rPr lang="en-US" sz="10000" dirty="0"/>
                  <a:t>this same framework, we rewrite our bond pricing </a:t>
                </a:r>
                <a:r>
                  <a:rPr lang="en-US" sz="10000" dirty="0" smtClean="0"/>
                  <a:t>equation in </a:t>
                </a:r>
                <a:r>
                  <a:rPr lang="en-US" sz="10000" dirty="0"/>
                  <a:t>a continuous market with instantaneous spot rate </a:t>
                </a:r>
                <a:r>
                  <a:rPr lang="en-US" sz="10000" i="1" dirty="0"/>
                  <a:t>r</a:t>
                </a:r>
                <a:r>
                  <a:rPr lang="en-US" sz="10000" baseline="-25000" dirty="0"/>
                  <a:t>0</a:t>
                </a:r>
                <a:r>
                  <a:rPr lang="en-US" sz="10000" dirty="0"/>
                  <a:t> and instantaneous forward rates </a:t>
                </a:r>
                <a:r>
                  <a:rPr lang="en-US" sz="10000" i="1" dirty="0"/>
                  <a:t>f(</a:t>
                </a:r>
                <a:r>
                  <a:rPr lang="en-US" sz="10000" i="1" dirty="0" err="1"/>
                  <a:t>s,s</a:t>
                </a:r>
                <a:r>
                  <a:rPr lang="en-US" sz="10000" i="1" dirty="0"/>
                  <a:t>)</a:t>
                </a:r>
                <a:r>
                  <a:rPr lang="en-US" sz="10000" dirty="0"/>
                  <a:t> for all periods 0 &lt; </a:t>
                </a:r>
                <a:r>
                  <a:rPr lang="en-US" sz="10000" i="1" dirty="0"/>
                  <a:t>s</a:t>
                </a:r>
                <a:r>
                  <a:rPr lang="en-US" sz="10000" dirty="0"/>
                  <a:t> </a:t>
                </a:r>
                <a:r>
                  <a:rPr lang="en-US" sz="10000" dirty="0">
                    <a:sym typeface="Symbol" panose="05050102010706020507" pitchFamily="18" charset="2"/>
                  </a:rPr>
                  <a:t></a:t>
                </a:r>
                <a:r>
                  <a:rPr lang="en-US" sz="10000" dirty="0"/>
                  <a:t> </a:t>
                </a:r>
                <a:r>
                  <a:rPr lang="en-US" sz="10000" i="1" dirty="0"/>
                  <a:t>T</a:t>
                </a:r>
                <a:r>
                  <a:rPr lang="en-US" sz="10000" dirty="0"/>
                  <a:t> in continuous time</a:t>
                </a:r>
                <a:r>
                  <a:rPr lang="en-US" sz="10000" dirty="0" smtClean="0"/>
                  <a:t>:</a:t>
                </a:r>
              </a:p>
              <a:p>
                <a:pPr marL="0" indent="0">
                  <a:buNone/>
                </a:pPr>
                <a:endParaRPr lang="en-US" sz="10000" dirty="0" smtClean="0"/>
              </a:p>
              <a:p>
                <a:pPr marL="0" indent="0">
                  <a:buNone/>
                </a:pPr>
                <a14:m>
                  <m:oMath xmlns:m="http://schemas.openxmlformats.org/officeDocument/2006/math">
                    <m:sSub>
                      <m:sSubPr>
                        <m:ctrlPr>
                          <a:rPr lang="en-US" sz="10800" i="1">
                            <a:latin typeface="Cambria Math" panose="02040503050406030204" pitchFamily="18" charset="0"/>
                          </a:rPr>
                        </m:ctrlPr>
                      </m:sSubPr>
                      <m:e>
                        <m:r>
                          <a:rPr lang="en-US" sz="10800" i="1">
                            <a:latin typeface="Cambria Math" panose="02040503050406030204" pitchFamily="18" charset="0"/>
                          </a:rPr>
                          <m:t>𝐵</m:t>
                        </m:r>
                      </m:e>
                      <m:sub>
                        <m:r>
                          <a:rPr lang="en-US" sz="10800" i="1">
                            <a:latin typeface="Cambria Math" panose="02040503050406030204" pitchFamily="18" charset="0"/>
                          </a:rPr>
                          <m:t>0</m:t>
                        </m:r>
                      </m:sub>
                    </m:sSub>
                    <m:r>
                      <a:rPr lang="en-US" sz="10800" i="1">
                        <a:latin typeface="Cambria Math" panose="02040503050406030204" pitchFamily="18" charset="0"/>
                      </a:rPr>
                      <m:t>=</m:t>
                    </m:r>
                    <m:r>
                      <a:rPr lang="en-US" sz="10800" i="1">
                        <a:latin typeface="Cambria Math" panose="02040503050406030204" pitchFamily="18" charset="0"/>
                      </a:rPr>
                      <m:t>𝐵</m:t>
                    </m:r>
                    <m:d>
                      <m:dPr>
                        <m:ctrlPr>
                          <a:rPr lang="en-US" sz="10800" i="1">
                            <a:latin typeface="Cambria Math" panose="02040503050406030204" pitchFamily="18" charset="0"/>
                          </a:rPr>
                        </m:ctrlPr>
                      </m:dPr>
                      <m:e>
                        <m:r>
                          <a:rPr lang="en-US" sz="10800" i="1">
                            <a:latin typeface="Cambria Math" panose="02040503050406030204" pitchFamily="18" charset="0"/>
                          </a:rPr>
                          <m:t>0,</m:t>
                        </m:r>
                        <m:r>
                          <a:rPr lang="en-US" sz="10800" i="1">
                            <a:latin typeface="Cambria Math" panose="02040503050406030204" pitchFamily="18" charset="0"/>
                          </a:rPr>
                          <m:t>𝑇</m:t>
                        </m:r>
                      </m:e>
                    </m:d>
                    <m:r>
                      <a:rPr lang="en-US" sz="10800" i="1">
                        <a:latin typeface="Cambria Math" panose="02040503050406030204" pitchFamily="18" charset="0"/>
                      </a:rPr>
                      <m:t>= </m:t>
                    </m:r>
                    <m:sSup>
                      <m:sSupPr>
                        <m:ctrlPr>
                          <a:rPr lang="en-US" sz="10800" i="1" smtClean="0">
                            <a:latin typeface="Cambria Math" panose="02040503050406030204" pitchFamily="18" charset="0"/>
                          </a:rPr>
                        </m:ctrlPr>
                      </m:sSupPr>
                      <m:e>
                        <m:r>
                          <a:rPr lang="en-US" sz="10800" i="1">
                            <a:latin typeface="Cambria Math" panose="02040503050406030204" pitchFamily="18" charset="0"/>
                          </a:rPr>
                          <m:t>𝑒</m:t>
                        </m:r>
                      </m:e>
                      <m:sup>
                        <m:sSub>
                          <m:sSubPr>
                            <m:ctrlPr>
                              <a:rPr lang="en-US" sz="10800" i="1">
                                <a:latin typeface="Cambria Math" panose="02040503050406030204" pitchFamily="18" charset="0"/>
                              </a:rPr>
                            </m:ctrlPr>
                          </m:sSubPr>
                          <m:e>
                            <m:r>
                              <a:rPr lang="en-US" sz="10800" i="1">
                                <a:latin typeface="Cambria Math" panose="02040503050406030204" pitchFamily="18" charset="0"/>
                              </a:rPr>
                              <m:t>−</m:t>
                            </m:r>
                            <m:r>
                              <a:rPr lang="en-US" sz="10800" i="1">
                                <a:latin typeface="Cambria Math" panose="02040503050406030204" pitchFamily="18" charset="0"/>
                              </a:rPr>
                              <m:t>𝑟</m:t>
                            </m:r>
                          </m:e>
                          <m:sub>
                            <m:r>
                              <a:rPr lang="en-US" sz="10800" i="1">
                                <a:latin typeface="Cambria Math" panose="02040503050406030204" pitchFamily="18" charset="0"/>
                              </a:rPr>
                              <m:t>0,</m:t>
                            </m:r>
                            <m:r>
                              <a:rPr lang="en-US" sz="10800" i="1">
                                <a:latin typeface="Cambria Math" panose="02040503050406030204" pitchFamily="18" charset="0"/>
                              </a:rPr>
                              <m:t>𝑇</m:t>
                            </m:r>
                          </m:sub>
                        </m:sSub>
                        <m:r>
                          <a:rPr lang="en-US" sz="10800" i="1">
                            <a:latin typeface="Cambria Math" panose="02040503050406030204" pitchFamily="18" charset="0"/>
                          </a:rPr>
                          <m:t>𝑇</m:t>
                        </m:r>
                      </m:sup>
                    </m:sSup>
                    <m:r>
                      <a:rPr lang="en-US" sz="10800" i="1">
                        <a:latin typeface="Cambria Math" panose="02040503050406030204" pitchFamily="18" charset="0"/>
                      </a:rPr>
                      <m:t>= </m:t>
                    </m:r>
                    <m:sSup>
                      <m:sSupPr>
                        <m:ctrlPr>
                          <a:rPr lang="en-US" sz="10800" i="1">
                            <a:latin typeface="Cambria Math" panose="02040503050406030204" pitchFamily="18" charset="0"/>
                          </a:rPr>
                        </m:ctrlPr>
                      </m:sSupPr>
                      <m:e>
                        <m:r>
                          <a:rPr lang="en-US" sz="10800" i="1">
                            <a:latin typeface="Cambria Math" panose="02040503050406030204" pitchFamily="18" charset="0"/>
                          </a:rPr>
                          <m:t>𝑒</m:t>
                        </m:r>
                      </m:e>
                      <m:sup>
                        <m:r>
                          <a:rPr lang="en-US" sz="10800" i="1">
                            <a:latin typeface="Cambria Math" panose="02040503050406030204" pitchFamily="18" charset="0"/>
                          </a:rPr>
                          <m:t>−</m:t>
                        </m:r>
                        <m:nary>
                          <m:naryPr>
                            <m:limLoc m:val="subSup"/>
                            <m:ctrlPr>
                              <a:rPr lang="en-US" sz="10800" i="1">
                                <a:latin typeface="Cambria Math" panose="02040503050406030204" pitchFamily="18" charset="0"/>
                              </a:rPr>
                            </m:ctrlPr>
                          </m:naryPr>
                          <m:sub>
                            <m:r>
                              <a:rPr lang="en-US" sz="10800" i="1">
                                <a:latin typeface="Cambria Math" panose="02040503050406030204" pitchFamily="18" charset="0"/>
                              </a:rPr>
                              <m:t>0</m:t>
                            </m:r>
                          </m:sub>
                          <m:sup>
                            <m:r>
                              <a:rPr lang="en-US" sz="10800" i="1">
                                <a:latin typeface="Cambria Math" panose="02040503050406030204" pitchFamily="18" charset="0"/>
                              </a:rPr>
                              <m:t>𝑇</m:t>
                            </m:r>
                          </m:sup>
                          <m:e>
                            <m:r>
                              <a:rPr lang="en-US" sz="10800" i="1">
                                <a:latin typeface="Cambria Math" panose="02040503050406030204" pitchFamily="18" charset="0"/>
                              </a:rPr>
                              <m:t>𝑓</m:t>
                            </m:r>
                            <m:d>
                              <m:dPr>
                                <m:ctrlPr>
                                  <a:rPr lang="en-US" sz="10800" i="1">
                                    <a:latin typeface="Cambria Math" panose="02040503050406030204" pitchFamily="18" charset="0"/>
                                  </a:rPr>
                                </m:ctrlPr>
                              </m:dPr>
                              <m:e>
                                <m:r>
                                  <a:rPr lang="en-US" sz="10800" i="1">
                                    <a:latin typeface="Cambria Math" panose="02040503050406030204" pitchFamily="18" charset="0"/>
                                  </a:rPr>
                                  <m:t>𝑠</m:t>
                                </m:r>
                                <m:r>
                                  <a:rPr lang="en-US" sz="10800" i="1">
                                    <a:latin typeface="Cambria Math" panose="02040503050406030204" pitchFamily="18" charset="0"/>
                                  </a:rPr>
                                  <m:t>,</m:t>
                                </m:r>
                                <m:r>
                                  <a:rPr lang="en-US" sz="10800" i="1">
                                    <a:latin typeface="Cambria Math" panose="02040503050406030204" pitchFamily="18" charset="0"/>
                                  </a:rPr>
                                  <m:t>𝑠</m:t>
                                </m:r>
                              </m:e>
                            </m:d>
                            <m:r>
                              <a:rPr lang="en-US" sz="10800" i="1">
                                <a:latin typeface="Cambria Math" panose="02040503050406030204" pitchFamily="18" charset="0"/>
                              </a:rPr>
                              <m:t>𝑑𝑠</m:t>
                            </m:r>
                          </m:e>
                        </m:nary>
                      </m:sup>
                    </m:sSup>
                    <m:r>
                      <a:rPr lang="en-US" sz="10800" b="0" i="1" smtClean="0">
                        <a:latin typeface="Cambria Math" panose="02040503050406030204" pitchFamily="18" charset="0"/>
                      </a:rPr>
                      <m:t> </m:t>
                    </m:r>
                  </m:oMath>
                </a14:m>
                <a:r>
                  <a:rPr lang="en-US" sz="10800" b="0" i="1" dirty="0" smtClean="0">
                    <a:latin typeface="Cambria Math" panose="02040503050406030204" pitchFamily="18" charset="0"/>
                  </a:rPr>
                  <a:t>  </a:t>
                </a:r>
                <a14:m>
                  <m:oMath xmlns:m="http://schemas.openxmlformats.org/officeDocument/2006/math">
                    <m:r>
                      <a:rPr lang="en-US" sz="10800" b="0" i="1" smtClean="0">
                        <a:latin typeface="Cambria Math" panose="02040503050406030204" pitchFamily="18" charset="0"/>
                      </a:rPr>
                      <m:t>            </m:t>
                    </m:r>
                    <m:sSub>
                      <m:sSubPr>
                        <m:ctrlPr>
                          <a:rPr lang="en-US" sz="10800" i="1">
                            <a:latin typeface="Cambria Math" panose="02040503050406030204" pitchFamily="18" charset="0"/>
                          </a:rPr>
                        </m:ctrlPr>
                      </m:sSubPr>
                      <m:e>
                        <m:r>
                          <a:rPr lang="en-US" sz="10800" i="1">
                            <a:latin typeface="Cambria Math" panose="02040503050406030204" pitchFamily="18" charset="0"/>
                          </a:rPr>
                          <m:t>𝑟</m:t>
                        </m:r>
                      </m:e>
                      <m:sub>
                        <m:r>
                          <a:rPr lang="en-US" sz="10800" i="1">
                            <a:latin typeface="Cambria Math" panose="02040503050406030204" pitchFamily="18" charset="0"/>
                          </a:rPr>
                          <m:t>0,</m:t>
                        </m:r>
                        <m:r>
                          <a:rPr lang="en-US" sz="10800" i="1">
                            <a:latin typeface="Cambria Math" panose="02040503050406030204" pitchFamily="18" charset="0"/>
                          </a:rPr>
                          <m:t>𝑇</m:t>
                        </m:r>
                      </m:sub>
                    </m:sSub>
                    <m:r>
                      <a:rPr lang="en-US" sz="10800" i="1">
                        <a:latin typeface="Cambria Math" panose="02040503050406030204" pitchFamily="18" charset="0"/>
                      </a:rPr>
                      <m:t>=</m:t>
                    </m:r>
                    <m:f>
                      <m:fPr>
                        <m:ctrlPr>
                          <a:rPr lang="en-US" sz="10800" i="1">
                            <a:latin typeface="Cambria Math" panose="02040503050406030204" pitchFamily="18" charset="0"/>
                          </a:rPr>
                        </m:ctrlPr>
                      </m:fPr>
                      <m:num>
                        <m:nary>
                          <m:naryPr>
                            <m:limLoc m:val="subSup"/>
                            <m:ctrlPr>
                              <a:rPr lang="en-US" sz="10800" i="1">
                                <a:latin typeface="Cambria Math" panose="02040503050406030204" pitchFamily="18" charset="0"/>
                              </a:rPr>
                            </m:ctrlPr>
                          </m:naryPr>
                          <m:sub>
                            <m:r>
                              <a:rPr lang="en-US" sz="10800" i="1">
                                <a:latin typeface="Cambria Math" panose="02040503050406030204" pitchFamily="18" charset="0"/>
                              </a:rPr>
                              <m:t>0</m:t>
                            </m:r>
                          </m:sub>
                          <m:sup>
                            <m:r>
                              <a:rPr lang="en-US" sz="10800" i="1">
                                <a:latin typeface="Cambria Math" panose="02040503050406030204" pitchFamily="18" charset="0"/>
                              </a:rPr>
                              <m:t>𝑇</m:t>
                            </m:r>
                          </m:sup>
                          <m:e>
                            <m:r>
                              <a:rPr lang="en-US" sz="10800" i="1">
                                <a:latin typeface="Cambria Math" panose="02040503050406030204" pitchFamily="18" charset="0"/>
                              </a:rPr>
                              <m:t>𝑓</m:t>
                            </m:r>
                            <m:r>
                              <a:rPr lang="en-US" sz="10800" i="1">
                                <a:latin typeface="Cambria Math" panose="02040503050406030204" pitchFamily="18" charset="0"/>
                              </a:rPr>
                              <m:t>(</m:t>
                            </m:r>
                            <m:r>
                              <a:rPr lang="en-US" sz="10800" i="1">
                                <a:latin typeface="Cambria Math" panose="02040503050406030204" pitchFamily="18" charset="0"/>
                              </a:rPr>
                              <m:t>𝑠</m:t>
                            </m:r>
                            <m:r>
                              <a:rPr lang="en-US" sz="10800" i="1">
                                <a:latin typeface="Cambria Math" panose="02040503050406030204" pitchFamily="18" charset="0"/>
                              </a:rPr>
                              <m:t>,</m:t>
                            </m:r>
                            <m:r>
                              <a:rPr lang="en-US" sz="10800" i="1">
                                <a:latin typeface="Cambria Math" panose="02040503050406030204" pitchFamily="18" charset="0"/>
                              </a:rPr>
                              <m:t>𝑠</m:t>
                            </m:r>
                            <m:r>
                              <a:rPr lang="en-US" sz="10800" i="1">
                                <a:latin typeface="Cambria Math" panose="02040503050406030204" pitchFamily="18" charset="0"/>
                              </a:rPr>
                              <m:t>)</m:t>
                            </m:r>
                            <m:r>
                              <a:rPr lang="en-US" sz="10800" i="1">
                                <a:latin typeface="Cambria Math" panose="02040503050406030204" pitchFamily="18" charset="0"/>
                              </a:rPr>
                              <m:t>𝑑𝑠</m:t>
                            </m:r>
                          </m:e>
                        </m:nary>
                      </m:num>
                      <m:den>
                        <m:r>
                          <a:rPr lang="en-US" sz="10800" i="1">
                            <a:latin typeface="Cambria Math" panose="02040503050406030204" pitchFamily="18" charset="0"/>
                          </a:rPr>
                          <m:t>𝑇</m:t>
                        </m:r>
                      </m:den>
                    </m:f>
                    <m:r>
                      <a:rPr lang="en-US" sz="10800" i="1">
                        <a:latin typeface="Cambria Math" panose="02040503050406030204" pitchFamily="18" charset="0"/>
                      </a:rPr>
                      <m:t>=</m:t>
                    </m:r>
                    <m:f>
                      <m:fPr>
                        <m:ctrlPr>
                          <a:rPr lang="en-US" sz="10800" i="1">
                            <a:latin typeface="Cambria Math" panose="02040503050406030204" pitchFamily="18" charset="0"/>
                          </a:rPr>
                        </m:ctrlPr>
                      </m:fPr>
                      <m:num>
                        <m:r>
                          <a:rPr lang="en-US" sz="10800" i="1">
                            <a:latin typeface="Cambria Math" panose="02040503050406030204" pitchFamily="18" charset="0"/>
                          </a:rPr>
                          <m:t>−</m:t>
                        </m:r>
                        <m:r>
                          <a:rPr lang="en-US" sz="10800" i="1">
                            <a:latin typeface="Cambria Math" panose="02040503050406030204" pitchFamily="18" charset="0"/>
                          </a:rPr>
                          <m:t>𝑙𝑛</m:t>
                        </m:r>
                        <m:d>
                          <m:dPr>
                            <m:ctrlPr>
                              <a:rPr lang="en-US" sz="10800" i="1">
                                <a:latin typeface="Cambria Math" panose="02040503050406030204" pitchFamily="18" charset="0"/>
                              </a:rPr>
                            </m:ctrlPr>
                          </m:dPr>
                          <m:e>
                            <m:r>
                              <a:rPr lang="en-US" sz="10800" i="1">
                                <a:latin typeface="Cambria Math" panose="02040503050406030204" pitchFamily="18" charset="0"/>
                              </a:rPr>
                              <m:t>𝐵</m:t>
                            </m:r>
                            <m:r>
                              <a:rPr lang="en-US" sz="10800" i="1">
                                <a:latin typeface="Cambria Math" panose="02040503050406030204" pitchFamily="18" charset="0"/>
                              </a:rPr>
                              <m:t>(0,</m:t>
                            </m:r>
                            <m:r>
                              <a:rPr lang="en-US" sz="10800" i="1">
                                <a:latin typeface="Cambria Math" panose="02040503050406030204" pitchFamily="18" charset="0"/>
                              </a:rPr>
                              <m:t>𝑇</m:t>
                            </m:r>
                            <m:r>
                              <a:rPr lang="en-US" sz="10800" i="1">
                                <a:latin typeface="Cambria Math" panose="02040503050406030204" pitchFamily="18" charset="0"/>
                              </a:rPr>
                              <m:t>)</m:t>
                            </m:r>
                          </m:e>
                        </m:d>
                      </m:num>
                      <m:den>
                        <m:r>
                          <a:rPr lang="en-US" sz="10800" i="1">
                            <a:latin typeface="Cambria Math" panose="02040503050406030204" pitchFamily="18" charset="0"/>
                          </a:rPr>
                          <m:t>𝑇</m:t>
                        </m:r>
                      </m:den>
                    </m:f>
                    <m:r>
                      <a:rPr lang="en-US" sz="10800" b="0" i="1">
                        <a:latin typeface="Cambria Math" panose="02040503050406030204" pitchFamily="18" charset="0"/>
                      </a:rPr>
                      <m:t> </m:t>
                    </m:r>
                  </m:oMath>
                </a14:m>
                <a:endParaRPr lang="en-US" sz="10800" dirty="0"/>
              </a:p>
              <a:p>
                <a:pPr marL="0" indent="0">
                  <a:buNone/>
                </a:pPr>
                <a:r>
                  <a:rPr lang="en-US" sz="4300" dirty="0"/>
                  <a:t> </a:t>
                </a:r>
                <a:endParaRPr lang="en-US" sz="4300"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sz="7600" dirty="0" smtClean="0"/>
                  <a:t>Note:  The </a:t>
                </a:r>
                <a:r>
                  <a:rPr lang="en-US" sz="7600" i="1" dirty="0"/>
                  <a:t>T</a:t>
                </a:r>
                <a:r>
                  <a:rPr lang="en-US" sz="7600" dirty="0"/>
                  <a:t>- year spot rate is the average (mean) of the instantaneous forward rates from time 0 to </a:t>
                </a:r>
                <a:r>
                  <a:rPr lang="en-US" sz="7600" i="1" dirty="0"/>
                  <a:t>T</a:t>
                </a:r>
                <a:r>
                  <a:rPr lang="en-US" sz="7600" i="1" dirty="0" smtClean="0"/>
                  <a:t>.</a:t>
                </a:r>
                <a:endParaRPr lang="en-US" sz="76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804926"/>
              </a:xfrm>
              <a:blipFill rotWithShape="0">
                <a:blip r:embed="rId2" cstate="print"/>
                <a:stretch>
                  <a:fillRect l="-482" t="-2665" r="-1339"/>
                </a:stretch>
              </a:blipFill>
            </p:spPr>
            <p:txBody>
              <a:bodyPr/>
              <a:lstStyle/>
              <a:p>
                <a:r>
                  <a:rPr lang="en-US">
                    <a:noFill/>
                  </a:rPr>
                  <a:t> </a:t>
                </a:r>
              </a:p>
            </p:txBody>
          </p:sp>
        </mc:Fallback>
      </mc:AlternateContent>
      <p:sp>
        <p:nvSpPr>
          <p:cNvPr id="5" name="Right Arrow 4"/>
          <p:cNvSpPr/>
          <p:nvPr/>
        </p:nvSpPr>
        <p:spPr>
          <a:xfrm>
            <a:off x="6361471" y="5024283"/>
            <a:ext cx="619433" cy="2753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16281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Term Structure Theories</a:t>
            </a:r>
            <a:endParaRPr lang="en-US" dirty="0"/>
          </a:p>
        </p:txBody>
      </p:sp>
      <p:sp>
        <p:nvSpPr>
          <p:cNvPr id="3" name="Content Placeholder 2"/>
          <p:cNvSpPr>
            <a:spLocks noGrp="1"/>
          </p:cNvSpPr>
          <p:nvPr>
            <p:ph sz="quarter" idx="1"/>
          </p:nvPr>
        </p:nvSpPr>
        <p:spPr/>
        <p:txBody>
          <a:bodyPr/>
          <a:lstStyle/>
          <a:p>
            <a:pPr marL="0" indent="0">
              <a:buNone/>
            </a:pPr>
            <a:r>
              <a:rPr lang="en-US" dirty="0"/>
              <a:t>Term structure theories are concerned with how and why these term structure shifts occur. Why does the yield curve take one particular shape at one point in time and a very different shape a year later</a:t>
            </a:r>
            <a:r>
              <a:rPr lang="en-US" dirty="0" smtClean="0"/>
              <a:t>?</a:t>
            </a:r>
          </a:p>
          <a:p>
            <a:pPr marL="0" indent="0">
              <a:buNone/>
            </a:pPr>
            <a:endParaRPr lang="en-US" dirty="0"/>
          </a:p>
          <a:p>
            <a:pPr marL="514350" indent="-514350">
              <a:buFont typeface="+mj-lt"/>
              <a:buAutoNum type="arabicPeriod"/>
            </a:pPr>
            <a:r>
              <a:rPr lang="en-US" b="1" dirty="0" smtClean="0">
                <a:solidFill>
                  <a:schemeClr val="tx1">
                    <a:lumMod val="75000"/>
                    <a:lumOff val="25000"/>
                  </a:schemeClr>
                </a:solidFill>
              </a:rPr>
              <a:t>The </a:t>
            </a:r>
            <a:r>
              <a:rPr lang="en-US" b="1" dirty="0">
                <a:solidFill>
                  <a:schemeClr val="tx1">
                    <a:lumMod val="75000"/>
                    <a:lumOff val="25000"/>
                  </a:schemeClr>
                </a:solidFill>
              </a:rPr>
              <a:t>e</a:t>
            </a:r>
            <a:r>
              <a:rPr lang="en-US" b="1" dirty="0" smtClean="0">
                <a:solidFill>
                  <a:schemeClr val="tx1">
                    <a:lumMod val="75000"/>
                    <a:lumOff val="25000"/>
                  </a:schemeClr>
                </a:solidFill>
              </a:rPr>
              <a:t>xpectations theory</a:t>
            </a:r>
          </a:p>
          <a:p>
            <a:pPr marL="514350" indent="-514350">
              <a:buFont typeface="+mj-lt"/>
              <a:buAutoNum type="arabicPeriod"/>
            </a:pPr>
            <a:r>
              <a:rPr lang="en-US" b="1" dirty="0">
                <a:solidFill>
                  <a:schemeClr val="tx1">
                    <a:lumMod val="75000"/>
                    <a:lumOff val="25000"/>
                  </a:schemeClr>
                </a:solidFill>
              </a:rPr>
              <a:t>The preferred habitat </a:t>
            </a:r>
            <a:r>
              <a:rPr lang="en-US" b="1" dirty="0" smtClean="0">
                <a:solidFill>
                  <a:schemeClr val="tx1">
                    <a:lumMod val="75000"/>
                    <a:lumOff val="25000"/>
                  </a:schemeClr>
                </a:solidFill>
              </a:rPr>
              <a:t>theory</a:t>
            </a:r>
          </a:p>
          <a:p>
            <a:pPr marL="514350" indent="-514350">
              <a:buFont typeface="+mj-lt"/>
              <a:buAutoNum type="arabicPeriod"/>
            </a:pPr>
            <a:r>
              <a:rPr lang="en-US" b="1" dirty="0">
                <a:solidFill>
                  <a:schemeClr val="tx1">
                    <a:lumMod val="75000"/>
                    <a:lumOff val="25000"/>
                  </a:schemeClr>
                </a:solidFill>
              </a:rPr>
              <a:t>The </a:t>
            </a:r>
            <a:r>
              <a:rPr lang="en-US" b="1" dirty="0" smtClean="0">
                <a:solidFill>
                  <a:schemeClr val="tx1">
                    <a:lumMod val="75000"/>
                    <a:lumOff val="25000"/>
                  </a:schemeClr>
                </a:solidFill>
              </a:rPr>
              <a:t>liquidity </a:t>
            </a:r>
            <a:r>
              <a:rPr lang="en-US" b="1" dirty="0">
                <a:solidFill>
                  <a:schemeClr val="tx1">
                    <a:lumMod val="75000"/>
                    <a:lumOff val="25000"/>
                  </a:schemeClr>
                </a:solidFill>
              </a:rPr>
              <a:t>preference </a:t>
            </a:r>
            <a:r>
              <a:rPr lang="en-US" b="1" dirty="0" smtClean="0">
                <a:solidFill>
                  <a:schemeClr val="tx1">
                    <a:lumMod val="75000"/>
                    <a:lumOff val="25000"/>
                  </a:schemeClr>
                </a:solidFill>
              </a:rPr>
              <a:t>theory</a:t>
            </a:r>
            <a:endParaRPr lang="en-US" b="1" dirty="0">
              <a:solidFill>
                <a:schemeClr val="tx1">
                  <a:lumMod val="75000"/>
                  <a:lumOff val="25000"/>
                </a:schemeClr>
              </a:solidFill>
            </a:endParaRPr>
          </a:p>
          <a:p>
            <a:pPr marL="514350" indent="-514350">
              <a:buFont typeface="+mj-lt"/>
              <a:buAutoNum type="arabicPeriod"/>
            </a:pPr>
            <a:r>
              <a:rPr lang="en-US" b="1" dirty="0">
                <a:solidFill>
                  <a:schemeClr val="tx1">
                    <a:lumMod val="75000"/>
                    <a:lumOff val="25000"/>
                  </a:schemeClr>
                </a:solidFill>
              </a:rPr>
              <a:t>The market segmentation theory</a:t>
            </a:r>
          </a:p>
        </p:txBody>
      </p:sp>
    </p:spTree>
    <p:extLst>
      <p:ext uri="{BB962C8B-B14F-4D97-AF65-F5344CB8AC3E}">
        <p14:creationId xmlns:p14="http://schemas.microsoft.com/office/powerpoint/2010/main" xmlns="" val="4199838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a:t>
            </a:r>
            <a:r>
              <a:rPr lang="en-US" b="1" dirty="0" smtClean="0"/>
              <a:t>Expectations Theory </a:t>
            </a:r>
            <a:endParaRPr lang="en-US" dirty="0">
              <a:solidFill>
                <a:schemeClr val="tx1"/>
              </a:solidFill>
            </a:endParaRP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598449"/>
              </a:xfrm>
            </p:spPr>
            <p:txBody>
              <a:bodyPr>
                <a:normAutofit lnSpcReduction="10000"/>
              </a:bodyPr>
              <a:lstStyle/>
              <a:p>
                <a:pPr marL="0" indent="0">
                  <a:buNone/>
                </a:pPr>
                <a:r>
                  <a:rPr lang="en-US" dirty="0"/>
                  <a:t>The theories that we focus on in the book are largely based on or derived from the </a:t>
                </a:r>
                <a:r>
                  <a:rPr lang="en-US" i="1" dirty="0"/>
                  <a:t>expectations </a:t>
                </a:r>
                <a:r>
                  <a:rPr lang="en-US" i="1" dirty="0" smtClean="0"/>
                  <a:t>theory.  The pure </a:t>
                </a:r>
                <a:r>
                  <a:rPr lang="en-US" i="1" dirty="0"/>
                  <a:t>expectations theory</a:t>
                </a:r>
                <a:r>
                  <a:rPr lang="en-US" dirty="0"/>
                  <a:t> states that forward rates of interest are equal to expected future short-term spot rates, implying that spot rates are the average of expected instantaneous spot and forward interest rates </a:t>
                </a:r>
                <a:r>
                  <a:rPr lang="en-US" i="1" dirty="0" err="1"/>
                  <a:t>r</a:t>
                </a:r>
                <a:r>
                  <a:rPr lang="en-US" i="1" baseline="-25000" dirty="0" err="1"/>
                  <a:t>s</a:t>
                </a:r>
                <a:r>
                  <a:rPr lang="en-US" dirty="0"/>
                  <a:t> prevailing over time 0 to </a:t>
                </a:r>
                <a:r>
                  <a:rPr lang="en-US" i="1" dirty="0"/>
                  <a:t>T</a:t>
                </a:r>
                <a:r>
                  <a:rPr lang="en-US" dirty="0"/>
                  <a:t> </a:t>
                </a:r>
                <a:r>
                  <a:rPr lang="en-US" dirty="0" smtClean="0"/>
                  <a:t>as:</a:t>
                </a:r>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𝑇</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(0,</m:t>
                              </m:r>
                              <m:r>
                                <a:rPr lang="en-US" i="1">
                                  <a:latin typeface="Cambria Math" panose="02040503050406030204" pitchFamily="18" charset="0"/>
                                </a:rPr>
                                <m:t>𝑇</m:t>
                              </m:r>
                              <m:r>
                                <a:rPr lang="en-US" i="1">
                                  <a:latin typeface="Cambria Math" panose="02040503050406030204" pitchFamily="18" charset="0"/>
                                </a:rPr>
                                <m:t>)</m:t>
                              </m:r>
                            </m:e>
                          </m:d>
                        </m:num>
                        <m:den>
                          <m:r>
                            <a:rPr lang="en-US" i="1">
                              <a:latin typeface="Cambria Math" panose="02040503050406030204" pitchFamily="18" charset="0"/>
                            </a:rPr>
                            <m:t>𝑇</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𝑙𝑛</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e>
                              </m:d>
                            </m:e>
                          </m:d>
                        </m:num>
                        <m:den>
                          <m:r>
                            <a:rPr lang="en-US" i="1">
                              <a:latin typeface="Cambria Math" panose="02040503050406030204" pitchFamily="18" charset="0"/>
                            </a:rPr>
                            <m:t>𝑇</m:t>
                          </m:r>
                        </m:den>
                      </m:f>
                    </m:oMath>
                  </m:oMathPara>
                </a14:m>
                <a:endParaRPr lang="en-US" dirty="0"/>
              </a:p>
              <a:p>
                <a:pPr marL="0" indent="0">
                  <a:buNone/>
                </a:pPr>
                <a:r>
                  <a:rPr lang="en-US" dirty="0"/>
                  <a:t> </a:t>
                </a:r>
                <a:endParaRPr lang="en-US" sz="2400" dirty="0"/>
              </a:p>
              <a:p>
                <a:pPr marL="0" indent="0">
                  <a:buNone/>
                </a:pPr>
                <a:r>
                  <a:rPr lang="en-US" sz="2400" dirty="0"/>
                  <a:t>where the face value of the </a:t>
                </a:r>
                <a:r>
                  <a:rPr lang="en-US" sz="2400" i="1" dirty="0"/>
                  <a:t>T</a:t>
                </a:r>
                <a:r>
                  <a:rPr lang="en-US" sz="2400" dirty="0"/>
                  <a:t>-year zero coupon bond is </a:t>
                </a:r>
                <a:r>
                  <a:rPr lang="en-US" sz="2400" i="1" dirty="0"/>
                  <a:t>F</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598449"/>
              </a:xfrm>
              <a:blipFill rotWithShape="0">
                <a:blip r:embed="rId2" cstate="print"/>
                <a:stretch>
                  <a:fillRect l="-1018" t="-1987"/>
                </a:stretch>
              </a:blipFill>
            </p:spPr>
            <p:txBody>
              <a:bodyPr/>
              <a:lstStyle/>
              <a:p>
                <a:r>
                  <a:rPr lang="en-US">
                    <a:noFill/>
                  </a:rPr>
                  <a:t> </a:t>
                </a:r>
              </a:p>
            </p:txBody>
          </p:sp>
        </mc:Fallback>
      </mc:AlternateContent>
    </p:spTree>
    <p:extLst>
      <p:ext uri="{BB962C8B-B14F-4D97-AF65-F5344CB8AC3E}">
        <p14:creationId xmlns:p14="http://schemas.microsoft.com/office/powerpoint/2010/main" xmlns="" val="2896152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Expectations Theory </a:t>
            </a:r>
            <a:r>
              <a:rPr lang="en-US" sz="2500" b="1" dirty="0" smtClean="0"/>
              <a:t>(Continued)</a:t>
            </a:r>
            <a:endParaRPr lang="en-US" sz="2500"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We generally observe that yield curves are upward sloping (“normal” yield curves) far more often than downward sloping (when yield curves are said to be inverted)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1500" b="1" dirty="0" smtClean="0"/>
          </a:p>
          <a:p>
            <a:pPr marL="0" indent="0">
              <a:buNone/>
            </a:pPr>
            <a:endParaRPr lang="en-US" sz="1500" b="1" dirty="0"/>
          </a:p>
          <a:p>
            <a:pPr marL="0" indent="0">
              <a:buNone/>
            </a:pPr>
            <a:r>
              <a:rPr lang="en-US" sz="1600" baseline="-25000" dirty="0" smtClean="0"/>
              <a:t>                                                                                                                                                                                                                                                      </a:t>
            </a:r>
            <a:r>
              <a:rPr lang="en-US" sz="2200" baseline="-25000" dirty="0" smtClean="0"/>
              <a:t>T</a:t>
            </a:r>
            <a:endParaRPr lang="en-US" sz="2200" dirty="0"/>
          </a:p>
          <a:p>
            <a:pPr marL="0" indent="0">
              <a:buNone/>
            </a:pPr>
            <a:endParaRPr lang="en-US" sz="1500" b="1" dirty="0" smtClean="0"/>
          </a:p>
          <a:p>
            <a:pPr marL="0" indent="0">
              <a:buNone/>
            </a:pPr>
            <a:r>
              <a:rPr lang="en-US" sz="1500" b="1" dirty="0" smtClean="0"/>
              <a:t>                                                                              Upward </a:t>
            </a:r>
            <a:r>
              <a:rPr lang="en-US" sz="1500" b="1" dirty="0"/>
              <a:t>Sloping (Normal) Yield Curve</a:t>
            </a:r>
            <a:endParaRPr lang="en-US" sz="1500" dirty="0" smtClean="0"/>
          </a:p>
          <a:p>
            <a:pPr marL="0" indent="0">
              <a:buNone/>
            </a:pPr>
            <a:endParaRPr lang="en-US" dirty="0"/>
          </a:p>
        </p:txBody>
      </p:sp>
      <p:graphicFrame>
        <p:nvGraphicFramePr>
          <p:cNvPr id="4" name="Chart 3"/>
          <p:cNvGraphicFramePr/>
          <p:nvPr>
            <p:extLst>
              <p:ext uri="{D42A27DB-BD31-4B8C-83A1-F6EECF244321}">
                <p14:modId xmlns:p14="http://schemas.microsoft.com/office/powerpoint/2010/main" xmlns="" val="2944517286"/>
              </p:ext>
            </p:extLst>
          </p:nvPr>
        </p:nvGraphicFramePr>
        <p:xfrm>
          <a:off x="3499187" y="2922639"/>
          <a:ext cx="4544695" cy="27432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a14="http://schemas.microsoft.com/office/drawing/2010/main" xmlns="" Requires="a14">
          <p:sp>
            <p:nvSpPr>
              <p:cNvPr id="5" name="Rectangle 4"/>
              <p:cNvSpPr/>
              <p:nvPr/>
            </p:nvSpPr>
            <p:spPr>
              <a:xfrm>
                <a:off x="3379308" y="3208746"/>
                <a:ext cx="504433" cy="381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0">
                              <a:latin typeface="Cambria Math" panose="02040503050406030204" pitchFamily="18" charset="0"/>
                            </a:rPr>
                            <m:t>0,</m:t>
                          </m:r>
                          <m:r>
                            <a:rPr lang="en-US" i="1">
                              <a:latin typeface="Cambria Math" panose="02040503050406030204" pitchFamily="18" charset="0"/>
                            </a:rPr>
                            <m:t>𝑇</m:t>
                          </m:r>
                        </m:sub>
                      </m:sSub>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3379308" y="3208746"/>
                <a:ext cx="504433" cy="381515"/>
              </a:xfrm>
              <a:prstGeom prst="rect">
                <a:avLst/>
              </a:prstGeom>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3870880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Biased Expectations Theory</a:t>
            </a:r>
            <a:endParaRPr lang="en-US" dirty="0">
              <a:solidFill>
                <a:schemeClr val="tx1"/>
              </a:solidFill>
            </a:endParaRPr>
          </a:p>
        </p:txBody>
      </p:sp>
      <p:sp>
        <p:nvSpPr>
          <p:cNvPr id="3" name="Content Placeholder 2"/>
          <p:cNvSpPr>
            <a:spLocks noGrp="1"/>
          </p:cNvSpPr>
          <p:nvPr>
            <p:ph sz="quarter" idx="1"/>
          </p:nvPr>
        </p:nvSpPr>
        <p:spPr/>
        <p:txBody>
          <a:bodyPr/>
          <a:lstStyle/>
          <a:p>
            <a:r>
              <a:rPr lang="en-US" dirty="0"/>
              <a:t>Taken to an extreme, the pure expectations theory would imply that in the long-run, interest rates tend towards infinity since the yield curve tends to be upward sloping. But, we know that spot interest rates do not approach infinity over time. Alternatively, this upward bias in the yield curve might be explained by risk aversion; risk premiums in longer loans lead to a </a:t>
            </a:r>
            <a:r>
              <a:rPr lang="en-US" i="1" dirty="0"/>
              <a:t>biased expectations theory</a:t>
            </a:r>
            <a:r>
              <a:rPr lang="en-US" dirty="0"/>
              <a:t>. These risk premiums result from unknown selling prices for bonds sold prior to their maturities and from associated reinvestment risks (unknown returns from selling bonds prior to maturity then reinvesting the proceeds). </a:t>
            </a:r>
          </a:p>
        </p:txBody>
      </p:sp>
    </p:spTree>
    <p:extLst>
      <p:ext uri="{BB962C8B-B14F-4D97-AF65-F5344CB8AC3E}">
        <p14:creationId xmlns:p14="http://schemas.microsoft.com/office/powerpoint/2010/main" xmlns="" val="2112905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Preferred Habitat </a:t>
            </a:r>
            <a:r>
              <a:rPr lang="en-US" b="1" dirty="0"/>
              <a:t>T</a:t>
            </a:r>
            <a:r>
              <a:rPr lang="en-US" b="1" dirty="0" smtClean="0"/>
              <a:t>heory </a:t>
            </a:r>
            <a:endParaRPr lang="en-US" b="1" dirty="0"/>
          </a:p>
        </p:txBody>
      </p:sp>
      <p:sp>
        <p:nvSpPr>
          <p:cNvPr id="3" name="Content Placeholder 2"/>
          <p:cNvSpPr>
            <a:spLocks noGrp="1"/>
          </p:cNvSpPr>
          <p:nvPr>
            <p:ph sz="quarter" idx="1"/>
          </p:nvPr>
        </p:nvSpPr>
        <p:spPr/>
        <p:txBody>
          <a:bodyPr/>
          <a:lstStyle/>
          <a:p>
            <a:pPr marL="0" indent="0">
              <a:buNone/>
            </a:pPr>
            <a:r>
              <a:rPr lang="en-US" dirty="0"/>
              <a:t>The </a:t>
            </a:r>
            <a:r>
              <a:rPr lang="en-US" i="1" dirty="0"/>
              <a:t>preferred habitat theory</a:t>
            </a:r>
            <a:r>
              <a:rPr lang="en-US" dirty="0"/>
              <a:t> </a:t>
            </a:r>
            <a:r>
              <a:rPr lang="en-US" dirty="0" smtClean="0"/>
              <a:t>is </a:t>
            </a:r>
            <a:r>
              <a:rPr lang="en-US" dirty="0"/>
              <a:t>a generalization of the biased expectations theory and shares similarities to other theories, allowing borrowers and lenders to have any combinations of preferred time horizons, which, in turn could allow the market price of risk to be either positive or negative. Essentially, the preferred habitat theory maintains that some borrowers and lenders prefer to hold or issue long-term instruments while others prefer to hold or issue short-term instruments. The balance of these two types of participants determines the shape of the yield curve</a:t>
            </a:r>
            <a:r>
              <a:rPr lang="en-US" dirty="0" smtClean="0"/>
              <a:t>.</a:t>
            </a:r>
            <a:endParaRPr lang="en-US" dirty="0"/>
          </a:p>
          <a:p>
            <a:endParaRPr lang="en-US" dirty="0"/>
          </a:p>
        </p:txBody>
      </p:sp>
    </p:spTree>
    <p:extLst>
      <p:ext uri="{BB962C8B-B14F-4D97-AF65-F5344CB8AC3E}">
        <p14:creationId xmlns:p14="http://schemas.microsoft.com/office/powerpoint/2010/main" xmlns="" val="615505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Liquidity </a:t>
            </a:r>
            <a:r>
              <a:rPr lang="en-US" b="1" dirty="0"/>
              <a:t>P</a:t>
            </a:r>
            <a:r>
              <a:rPr lang="en-US" b="1" dirty="0" smtClean="0"/>
              <a:t>reference </a:t>
            </a:r>
            <a:r>
              <a:rPr lang="en-US" b="1" dirty="0"/>
              <a:t>T</a:t>
            </a:r>
            <a:r>
              <a:rPr lang="en-US" b="1" dirty="0" smtClean="0"/>
              <a:t>heory </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36100"/>
              </a:xfrm>
            </p:spPr>
            <p:txBody>
              <a:bodyPr>
                <a:normAutofit fontScale="85000" lnSpcReduction="20000"/>
              </a:bodyPr>
              <a:lstStyle/>
              <a:p>
                <a:pPr marL="0" indent="0">
                  <a:buNone/>
                </a:pPr>
                <a:r>
                  <a:rPr lang="en-US" sz="2900" dirty="0"/>
                  <a:t>The </a:t>
                </a:r>
                <a:r>
                  <a:rPr lang="en-US" sz="2900" i="1" dirty="0"/>
                  <a:t>liquidity preference theory</a:t>
                </a:r>
                <a:r>
                  <a:rPr lang="en-US" sz="2900" dirty="0"/>
                  <a:t> </a:t>
                </a:r>
                <a:r>
                  <a:rPr lang="en-US" sz="2900" dirty="0" smtClean="0"/>
                  <a:t>can </a:t>
                </a:r>
                <a:r>
                  <a:rPr lang="en-US" sz="2900" dirty="0"/>
                  <a:t>also explain the upward bias in the yield curve. This theory maintains that lenders generally prefer to make loans for short periods and borrowers prefer to borrow for longer periods at fixed rates (consider, for example, commercial bank customers). This leads to an excess of supply for long term instruments, raising their rates, and excess demand for short-term instruments, decreasing their rates. </a:t>
                </a:r>
                <a:r>
                  <a:rPr lang="en-US" sz="2900" dirty="0" smtClean="0"/>
                  <a:t> As </a:t>
                </a:r>
                <a:r>
                  <a:rPr lang="en-US" sz="2900" dirty="0"/>
                  <a:t>with the biased expectation theory, the liquidity preference theory can account for these risk premiums as follows</a:t>
                </a:r>
                <a:r>
                  <a:rPr lang="en-US" sz="2900" dirty="0" smtClean="0"/>
                  <a:t>:</a:t>
                </a:r>
              </a:p>
              <a:p>
                <a:pPr marL="0" indent="0">
                  <a:buNone/>
                </a:pPr>
                <a:endParaRPr lang="en-US" sz="2900"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r>
                            <a:rPr lang="en-US" i="1">
                              <a:latin typeface="Cambria Math" panose="02040503050406030204" pitchFamily="18" charset="0"/>
                            </a:rPr>
                            <m:t>𝑇</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(0,</m:t>
                              </m:r>
                              <m:r>
                                <a:rPr lang="en-US" i="1">
                                  <a:latin typeface="Cambria Math" panose="02040503050406030204" pitchFamily="18" charset="0"/>
                                </a:rPr>
                                <m:t>𝑇</m:t>
                              </m:r>
                              <m:r>
                                <a:rPr lang="en-US" i="1">
                                  <a:latin typeface="Cambria Math" panose="02040503050406030204" pitchFamily="18" charset="0"/>
                                </a:rPr>
                                <m:t>)</m:t>
                              </m:r>
                            </m:e>
                          </m:d>
                        </m:num>
                        <m:den>
                          <m:r>
                            <a:rPr lang="en-US" i="1">
                              <a:latin typeface="Cambria Math" panose="02040503050406030204" pitchFamily="18" charset="0"/>
                            </a:rPr>
                            <m:t>𝑇</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𝑙𝑛</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𝐿𝑃</m:t>
                                                  </m:r>
                                                </m:e>
                                                <m:sub>
                                                  <m:r>
                                                    <a:rPr lang="en-US" i="1">
                                                      <a:latin typeface="Cambria Math" panose="02040503050406030204" pitchFamily="18" charset="0"/>
                                                    </a:rPr>
                                                    <m:t>𝑇</m:t>
                                                  </m:r>
                                                </m:sub>
                                              </m:sSub>
                                            </m:e>
                                          </m:nary>
                                        </m:e>
                                      </m:d>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e>
                              </m:d>
                            </m:e>
                          </m:d>
                        </m:num>
                        <m:den>
                          <m:r>
                            <a:rPr lang="en-US" i="1">
                              <a:latin typeface="Cambria Math" panose="02040503050406030204" pitchFamily="18" charset="0"/>
                            </a:rPr>
                            <m:t>𝑇</m:t>
                          </m:r>
                        </m:den>
                      </m:f>
                    </m:oMath>
                  </m:oMathPara>
                </a14:m>
                <a:endParaRPr lang="en-US" dirty="0" smtClean="0"/>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 </a:t>
                </a:r>
                <a:r>
                  <a:rPr lang="en-US" sz="2400" dirty="0" smtClean="0"/>
                  <a:t>where </a:t>
                </a:r>
                <a:r>
                  <a:rPr lang="en-US" sz="2400" i="1" dirty="0"/>
                  <a:t>LP</a:t>
                </a:r>
                <a:r>
                  <a:rPr lang="en-US" sz="2400" baseline="-25000" dirty="0"/>
                  <a:t>T</a:t>
                </a:r>
                <a:r>
                  <a:rPr lang="en-US" sz="2400" dirty="0"/>
                  <a:t> is simply a liquidity premium.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860" t="-2706" r="-430"/>
                </a:stretch>
              </a:blipFill>
            </p:spPr>
            <p:txBody>
              <a:bodyPr/>
              <a:lstStyle/>
              <a:p>
                <a:r>
                  <a:rPr lang="en-US">
                    <a:noFill/>
                  </a:rPr>
                  <a:t> </a:t>
                </a:r>
              </a:p>
            </p:txBody>
          </p:sp>
        </mc:Fallback>
      </mc:AlternateContent>
    </p:spTree>
    <p:extLst>
      <p:ext uri="{BB962C8B-B14F-4D97-AF65-F5344CB8AC3E}">
        <p14:creationId xmlns:p14="http://schemas.microsoft.com/office/powerpoint/2010/main" xmlns="" val="3640263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a:t>
            </a:r>
            <a:r>
              <a:rPr lang="en-US" b="1" dirty="0" smtClean="0"/>
              <a:t>arket Segmentation </a:t>
            </a:r>
            <a:r>
              <a:rPr lang="en-US" b="1" dirty="0"/>
              <a:t>T</a:t>
            </a:r>
            <a:r>
              <a:rPr lang="en-US" b="1" dirty="0" smtClean="0"/>
              <a:t>heory </a:t>
            </a:r>
            <a:endParaRPr lang="en-US" b="1" dirty="0"/>
          </a:p>
        </p:txBody>
      </p:sp>
      <p:sp>
        <p:nvSpPr>
          <p:cNvPr id="3" name="Content Placeholder 2"/>
          <p:cNvSpPr>
            <a:spLocks noGrp="1"/>
          </p:cNvSpPr>
          <p:nvPr>
            <p:ph sz="quarter" idx="1"/>
          </p:nvPr>
        </p:nvSpPr>
        <p:spPr/>
        <p:txBody>
          <a:bodyPr/>
          <a:lstStyle/>
          <a:p>
            <a:pPr marL="0" indent="0">
              <a:buNone/>
            </a:pPr>
            <a:r>
              <a:rPr lang="en-US" dirty="0"/>
              <a:t>The </a:t>
            </a:r>
            <a:r>
              <a:rPr lang="en-US" i="1" dirty="0"/>
              <a:t>market segmentation theory</a:t>
            </a:r>
            <a:r>
              <a:rPr lang="en-US" dirty="0"/>
              <a:t> (Culbertson [1957] focuses on fundamental supply and demand factors underlying debt instruments. Macroeconomic variables, business cycle issues, government policy, liquidity needs and risk aversion all play roles in the supply and demand of debt instruments, where instruments of different terms are taken to be non-substitutable. It is not necessary for risk premiums to monotonically rise with terms to maturity. This theory is useful in explaining why segments of the yield curve fail to shift in unison, but fails to explain why they often move together.</a:t>
            </a:r>
          </a:p>
        </p:txBody>
      </p:sp>
    </p:spTree>
    <p:extLst>
      <p:ext uri="{BB962C8B-B14F-4D97-AF65-F5344CB8AC3E}">
        <p14:creationId xmlns:p14="http://schemas.microsoft.com/office/powerpoint/2010/main" xmlns="" val="1929194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Continuous State </a:t>
            </a:r>
            <a:r>
              <a:rPr lang="en-US" b="1" dirty="0" smtClean="0"/>
              <a:t>Models: </a:t>
            </a:r>
            <a:r>
              <a:rPr lang="en-US" b="1" dirty="0"/>
              <a:t>Option Pricing</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a:bodyPr>
              <a:lstStyle/>
              <a:p>
                <a:pPr marL="0" indent="0">
                  <a:buNone/>
                </a:pPr>
                <a:r>
                  <a:rPr lang="en-US" sz="2900" dirty="0"/>
                  <a:t>The expected future value of a European call is equal to its expected value conditional on its exercise at time </a:t>
                </a:r>
                <a:r>
                  <a:rPr lang="en-US" sz="2900" i="1" dirty="0"/>
                  <a:t>T</a:t>
                </a:r>
                <a:r>
                  <a:rPr lang="en-US" sz="2900" dirty="0"/>
                  <a:t>: (E[(</a:t>
                </a:r>
                <a:r>
                  <a:rPr lang="en-US" sz="2900" i="1" dirty="0"/>
                  <a:t>S</a:t>
                </a:r>
                <a:r>
                  <a:rPr lang="en-US" sz="2900" i="1" baseline="-25000" dirty="0"/>
                  <a:t>T</a:t>
                </a:r>
                <a:r>
                  <a:rPr lang="en-US" sz="2900" dirty="0"/>
                  <a:t> - </a:t>
                </a:r>
                <a:r>
                  <a:rPr lang="en-US" sz="2900" i="1" dirty="0"/>
                  <a:t>X</a:t>
                </a:r>
                <a:r>
                  <a:rPr lang="en-US" sz="2900" dirty="0"/>
                  <a:t>)</a:t>
                </a:r>
                <a:r>
                  <a:rPr lang="en-US" sz="2900" dirty="0">
                    <a:sym typeface="Symbol" panose="05050102010706020507" pitchFamily="18" charset="2"/>
                  </a:rPr>
                  <a:t></a:t>
                </a:r>
                <a:r>
                  <a:rPr lang="en-US" sz="2900" i="1" dirty="0"/>
                  <a:t>S</a:t>
                </a:r>
                <a:r>
                  <a:rPr lang="en-US" sz="2900" i="1" baseline="-25000" dirty="0"/>
                  <a:t>T</a:t>
                </a:r>
                <a:r>
                  <a:rPr lang="en-US" sz="2900" dirty="0"/>
                  <a:t>&gt;</a:t>
                </a:r>
                <a:r>
                  <a:rPr lang="en-US" sz="2900" i="1" dirty="0"/>
                  <a:t>X</a:t>
                </a:r>
                <a:r>
                  <a:rPr lang="en-US" sz="2900" dirty="0"/>
                  <a:t>]) multiplied by the probability that it will be exercised P[(</a:t>
                </a:r>
                <a:r>
                  <a:rPr lang="en-US" sz="2900" i="1" dirty="0"/>
                  <a:t>S</a:t>
                </a:r>
                <a:r>
                  <a:rPr lang="en-US" sz="2900" i="1" baseline="-25000" dirty="0"/>
                  <a:t>T</a:t>
                </a:r>
                <a:r>
                  <a:rPr lang="en-US" sz="2900" dirty="0"/>
                  <a:t>&gt;</a:t>
                </a:r>
                <a:r>
                  <a:rPr lang="en-US" sz="2900" i="1" dirty="0"/>
                  <a:t>X</a:t>
                </a:r>
                <a:r>
                  <a:rPr lang="en-US" sz="2900" dirty="0" smtClean="0"/>
                  <a:t>). </a:t>
                </a:r>
                <a:r>
                  <a:rPr lang="en-US" sz="2900" dirty="0"/>
                  <a:t>We will define </a:t>
                </a:r>
                <a:r>
                  <a:rPr lang="en-US" sz="2900" i="1" dirty="0"/>
                  <a:t>q</a:t>
                </a:r>
                <a:r>
                  <a:rPr lang="en-US" sz="2900" dirty="0"/>
                  <a:t>[</a:t>
                </a:r>
                <a:r>
                  <a:rPr lang="en-US" sz="2900" i="1" dirty="0"/>
                  <a:t>S</a:t>
                </a:r>
                <a:r>
                  <a:rPr lang="en-US" sz="2900" i="1" baseline="-25000" dirty="0"/>
                  <a:t>T</a:t>
                </a:r>
                <a:r>
                  <a:rPr lang="en-US" sz="2900" dirty="0"/>
                  <a:t>] to be the hedging probability that </a:t>
                </a:r>
                <a:r>
                  <a:rPr lang="en-US" sz="2900" i="1" dirty="0"/>
                  <a:t>S</a:t>
                </a:r>
                <a:r>
                  <a:rPr lang="en-US" sz="2900" i="1" baseline="-25000" dirty="0"/>
                  <a:t>T</a:t>
                </a:r>
                <a:r>
                  <a:rPr lang="en-US" sz="2900" dirty="0"/>
                  <a:t> = </a:t>
                </a:r>
                <a:r>
                  <a:rPr lang="en-US" sz="2900" i="1" dirty="0"/>
                  <a:t>S</a:t>
                </a:r>
                <a:r>
                  <a:rPr lang="en-US" sz="2900" dirty="0"/>
                  <a:t>. If the range of potential stock prices is continuous, this expected value is written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𝑇</m:t>
                              </m:r>
                            </m:sub>
                          </m:sSub>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𝑀𝐴𝑋</m:t>
                          </m:r>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,0]</m:t>
                          </m:r>
                        </m:e>
                      </m:d>
                      <m:r>
                        <a:rPr lang="en-US" i="1">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𝑋</m:t>
                          </m:r>
                        </m:sub>
                        <m:sup>
                          <m:r>
                            <a:rPr lang="en-US" i="1">
                              <a:latin typeface="Cambria Math" panose="02040503050406030204" pitchFamily="18" charset="0"/>
                            </a:rPr>
                            <m:t>∞</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e>
                          </m:d>
                          <m:r>
                            <a:rPr lang="en-US" i="1">
                              <a:latin typeface="Cambria Math" panose="02040503050406030204" pitchFamily="18" charset="0"/>
                            </a:rPr>
                            <m:t>𝑞</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oMath>
                  </m:oMathPara>
                </a14:m>
                <a:endParaRPr lang="en-US" dirty="0" smtClean="0"/>
              </a:p>
              <a:p>
                <a:pPr marL="0" indent="0">
                  <a:buNone/>
                </a:pPr>
                <a:endParaRPr lang="en-US" dirty="0" smtClean="0"/>
              </a:p>
              <a:p>
                <a:pPr marL="274320" lvl="1" indent="0">
                  <a:buNone/>
                </a:pPr>
                <a:r>
                  <a:rPr lang="en-US" sz="2000" dirty="0">
                    <a:solidFill>
                      <a:schemeClr val="tx1"/>
                    </a:solidFill>
                  </a:rPr>
                  <a:t>where </a:t>
                </a:r>
                <a:r>
                  <a:rPr lang="en-US" sz="2000" i="1" dirty="0">
                    <a:solidFill>
                      <a:schemeClr val="tx1"/>
                    </a:solidFill>
                  </a:rPr>
                  <a:t>q</a:t>
                </a:r>
                <a:r>
                  <a:rPr lang="en-US" sz="2000" dirty="0">
                    <a:solidFill>
                      <a:schemeClr val="tx1"/>
                    </a:solidFill>
                  </a:rPr>
                  <a:t>(</a:t>
                </a:r>
                <a:r>
                  <a:rPr lang="en-US" sz="2000" i="1" dirty="0">
                    <a:solidFill>
                      <a:schemeClr val="tx1"/>
                    </a:solidFill>
                  </a:rPr>
                  <a:t>S</a:t>
                </a:r>
                <a:r>
                  <a:rPr lang="en-US" sz="2000" i="1" baseline="-25000" dirty="0">
                    <a:solidFill>
                      <a:schemeClr val="tx1"/>
                    </a:solidFill>
                  </a:rPr>
                  <a:t>T</a:t>
                </a:r>
                <a:r>
                  <a:rPr lang="en-US" sz="2000" dirty="0">
                    <a:solidFill>
                      <a:schemeClr val="tx1"/>
                    </a:solidFill>
                  </a:rPr>
                  <a:t>) is the density associated with a stock priced at </a:t>
                </a:r>
                <a:r>
                  <a:rPr lang="en-US" sz="2000" i="1" dirty="0">
                    <a:solidFill>
                      <a:schemeClr val="tx1"/>
                    </a:solidFill>
                  </a:rPr>
                  <a:t>S</a:t>
                </a:r>
                <a:r>
                  <a:rPr lang="en-US" sz="2000" i="1" baseline="-25000" dirty="0">
                    <a:solidFill>
                      <a:schemeClr val="tx1"/>
                    </a:solidFill>
                  </a:rPr>
                  <a:t>T</a:t>
                </a:r>
                <a:r>
                  <a:rPr lang="en-US" sz="2000" dirty="0">
                    <a:solidFill>
                      <a:schemeClr val="tx1"/>
                    </a:solidFill>
                  </a:rPr>
                  <a:t> at time </a:t>
                </a:r>
                <a:r>
                  <a:rPr lang="en-US" sz="1500" i="1" dirty="0">
                    <a:solidFill>
                      <a:schemeClr val="tx1"/>
                    </a:solidFill>
                  </a:rPr>
                  <a:t>T</a:t>
                </a:r>
                <a:r>
                  <a:rPr lang="en-US" sz="1500" dirty="0">
                    <a:solidFill>
                      <a:schemeClr val="tx1"/>
                    </a:solidFill>
                  </a:rPr>
                  <a:t>.</a:t>
                </a:r>
                <a:r>
                  <a:rPr lang="en-US" dirty="0">
                    <a:solidFill>
                      <a:schemeClr val="tx1"/>
                    </a:solidFill>
                  </a:rPr>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a:noFill/>
                  </a:rPr>
                  <a:t> </a:t>
                </a:r>
              </a:p>
            </p:txBody>
          </p:sp>
        </mc:Fallback>
      </mc:AlternateContent>
    </p:spTree>
    <p:extLst>
      <p:ext uri="{BB962C8B-B14F-4D97-AF65-F5344CB8AC3E}">
        <p14:creationId xmlns:p14="http://schemas.microsoft.com/office/powerpoint/2010/main" xmlns="" val="1331210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Continuous State Models: Option </a:t>
            </a:r>
            <a:r>
              <a:rPr lang="en-US" b="1" dirty="0" smtClean="0"/>
              <a:t>Pricing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8"/>
                <a:ext cx="11465199" cy="4795094"/>
              </a:xfrm>
            </p:spPr>
            <p:txBody>
              <a:bodyPr>
                <a:normAutofit fontScale="70000" lnSpcReduction="20000"/>
              </a:bodyPr>
              <a:lstStyle/>
              <a:p>
                <a:pPr marL="0" indent="0">
                  <a:buNone/>
                </a:pPr>
                <a:r>
                  <a:rPr lang="en-US" sz="3300" dirty="0" smtClean="0"/>
                  <a:t>The probability that the call will be exercised is: </a:t>
                </a:r>
              </a:p>
              <a:p>
                <a:pPr marL="0" indent="0">
                  <a:buNone/>
                </a:pPr>
                <a:r>
                  <a:rPr lang="en-US" sz="3300" dirty="0"/>
                  <a:t> </a:t>
                </a:r>
              </a:p>
              <a:p>
                <a:pPr marL="0" indent="0">
                  <a:buNone/>
                </a:pPr>
                <a14:m>
                  <m:oMathPara xmlns:m="http://schemas.openxmlformats.org/officeDocument/2006/math">
                    <m:oMathParaPr>
                      <m:jc m:val="centerGroup"/>
                    </m:oMathParaPr>
                    <m:oMath xmlns:m="http://schemas.openxmlformats.org/officeDocument/2006/math">
                      <m:r>
                        <a:rPr lang="en-US" sz="3300" i="1">
                          <a:latin typeface="Cambria Math" panose="02040503050406030204" pitchFamily="18" charset="0"/>
                        </a:rPr>
                        <m:t>𝑃</m:t>
                      </m:r>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 </m:t>
                      </m:r>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oMath>
                  </m:oMathPara>
                </a14:m>
                <a:endParaRPr lang="en-US" sz="3300" dirty="0"/>
              </a:p>
              <a:p>
                <a:pPr marL="0" indent="0">
                  <a:buNone/>
                </a:pPr>
                <a:r>
                  <a:rPr lang="en-US" sz="3300" dirty="0"/>
                  <a:t> </a:t>
                </a:r>
              </a:p>
              <a:p>
                <a:pPr marL="0" indent="0">
                  <a:buNone/>
                </a:pPr>
                <a:r>
                  <a:rPr lang="en-US" sz="3300" dirty="0"/>
                  <a:t>The expected value of the stock and call given that the stock price exceeds the call exercise price are:</a:t>
                </a:r>
              </a:p>
              <a:p>
                <a:pPr marL="0" indent="0">
                  <a:buNone/>
                </a:pPr>
                <a:r>
                  <a:rPr lang="en-US" sz="3600" dirty="0"/>
                  <a:t> </a:t>
                </a:r>
              </a:p>
              <a:p>
                <a:pPr marL="0" indent="0">
                  <a:buNone/>
                </a:pPr>
                <a14:m>
                  <m:oMath xmlns:m="http://schemas.openxmlformats.org/officeDocument/2006/math">
                    <m:r>
                      <a:rPr lang="en-US" sz="3300" i="1">
                        <a:latin typeface="Cambria Math" panose="02040503050406030204" pitchFamily="18" charset="0"/>
                      </a:rPr>
                      <m:t>𝐸</m:t>
                    </m:r>
                    <m:d>
                      <m:dPr>
                        <m:begChr m:val="["/>
                        <m:endChr m:val="]"/>
                        <m:ctrlPr>
                          <a:rPr lang="en-US" sz="3300" i="1">
                            <a:latin typeface="Cambria Math" panose="02040503050406030204" pitchFamily="18" charset="0"/>
                          </a:rPr>
                        </m:ctrlPr>
                      </m:dPr>
                      <m:e>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d>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 </m:t>
                    </m:r>
                    <m:f>
                      <m:fPr>
                        <m:ctrlPr>
                          <a:rPr lang="en-US" sz="3300" i="1">
                            <a:latin typeface="Cambria Math" panose="02040503050406030204" pitchFamily="18" charset="0"/>
                          </a:rPr>
                        </m:ctrlPr>
                      </m:fPr>
                      <m:num>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num>
                      <m:den>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den>
                    </m:f>
                  </m:oMath>
                </a14:m>
                <a:r>
                  <a:rPr lang="en-US" sz="3300" dirty="0" smtClean="0"/>
                  <a:t>       and       </a:t>
                </a:r>
                <a14:m>
                  <m:oMath xmlns:m="http://schemas.openxmlformats.org/officeDocument/2006/math">
                    <m:r>
                      <a:rPr lang="en-US" sz="3300" i="1">
                        <a:latin typeface="Cambria Math" panose="02040503050406030204" pitchFamily="18" charset="0"/>
                      </a:rPr>
                      <m:t>𝐸</m:t>
                    </m:r>
                    <m:d>
                      <m:dPr>
                        <m:begChr m:val="["/>
                        <m:endChr m:val="]"/>
                        <m:ctrlPr>
                          <a:rPr lang="en-US" sz="3300" i="1">
                            <a:latin typeface="Cambria Math" panose="02040503050406030204" pitchFamily="18" charset="0"/>
                          </a:rPr>
                        </m:ctrlPr>
                      </m:dPr>
                      <m:e>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𝑐</m:t>
                                </m:r>
                              </m:e>
                              <m:sub>
                                <m:r>
                                  <a:rPr lang="en-US" sz="3300" i="1">
                                    <a:latin typeface="Cambria Math" panose="02040503050406030204" pitchFamily="18" charset="0"/>
                                  </a:rPr>
                                  <m:t>𝑇</m:t>
                                </m:r>
                              </m:sub>
                            </m:sSub>
                          </m:e>
                        </m:d>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r>
                      <a:rPr lang="en-US" sz="3300" i="1">
                        <a:latin typeface="Cambria Math" panose="02040503050406030204" pitchFamily="18" charset="0"/>
                      </a:rPr>
                      <m:t>=</m:t>
                    </m:r>
                    <m:f>
                      <m:fPr>
                        <m:ctrlPr>
                          <a:rPr lang="en-US" sz="3300" i="1">
                            <a:latin typeface="Cambria Math" panose="02040503050406030204" pitchFamily="18" charset="0"/>
                          </a:rPr>
                        </m:ctrlPr>
                      </m:fPr>
                      <m:num>
                        <m:r>
                          <a:rPr lang="en-US" sz="3300" i="1">
                            <a:latin typeface="Cambria Math" panose="02040503050406030204" pitchFamily="18" charset="0"/>
                          </a:rPr>
                          <m:t>𝐸</m:t>
                        </m:r>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𝑐</m:t>
                                </m:r>
                              </m:e>
                              <m:sub>
                                <m:r>
                                  <a:rPr lang="en-US" sz="3300" i="1">
                                    <a:latin typeface="Cambria Math" panose="02040503050406030204" pitchFamily="18" charset="0"/>
                                  </a:rPr>
                                  <m:t>𝑇</m:t>
                                </m:r>
                              </m:sub>
                            </m:sSub>
                          </m:e>
                        </m:d>
                      </m:num>
                      <m:den>
                        <m:r>
                          <a:rPr lang="en-US" sz="3300" i="1">
                            <a:latin typeface="Cambria Math" panose="02040503050406030204" pitchFamily="18" charset="0"/>
                          </a:rPr>
                          <m:t>𝑃</m:t>
                        </m:r>
                        <m:d>
                          <m:dPr>
                            <m:begChr m:val="["/>
                            <m:endChr m:val="]"/>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&gt;</m:t>
                            </m:r>
                            <m:r>
                              <a:rPr lang="en-US" sz="3300" i="1">
                                <a:latin typeface="Cambria Math" panose="02040503050406030204" pitchFamily="18" charset="0"/>
                              </a:rPr>
                              <m:t>𝑋</m:t>
                            </m:r>
                          </m:e>
                        </m:d>
                      </m:den>
                    </m:f>
                    <m:r>
                      <a:rPr lang="en-US" sz="3300" i="1">
                        <a:latin typeface="Cambria Math" panose="02040503050406030204" pitchFamily="18" charset="0"/>
                      </a:rPr>
                      <m:t>= </m:t>
                    </m:r>
                    <m:f>
                      <m:fPr>
                        <m:ctrlPr>
                          <a:rPr lang="en-US" sz="3300" i="1">
                            <a:latin typeface="Cambria Math" panose="02040503050406030204" pitchFamily="18" charset="0"/>
                          </a:rPr>
                        </m:ctrlPr>
                      </m:fPr>
                      <m:num>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d>
                              <m:dPr>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𝑋</m:t>
                                </m:r>
                              </m:e>
                            </m:d>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num>
                      <m:den>
                        <m:nary>
                          <m:naryPr>
                            <m:limLoc m:val="subSup"/>
                            <m:ctrlPr>
                              <a:rPr lang="en-US" sz="3300" i="1">
                                <a:latin typeface="Cambria Math" panose="02040503050406030204" pitchFamily="18" charset="0"/>
                              </a:rPr>
                            </m:ctrlPr>
                          </m:naryPr>
                          <m:sub>
                            <m:r>
                              <a:rPr lang="en-US" sz="3300" i="1">
                                <a:latin typeface="Cambria Math" panose="02040503050406030204" pitchFamily="18" charset="0"/>
                              </a:rPr>
                              <m:t>𝑋</m:t>
                            </m:r>
                          </m:sub>
                          <m:sup>
                            <m:r>
                              <a:rPr lang="en-US" sz="3300" i="1">
                                <a:latin typeface="Cambria Math" panose="02040503050406030204" pitchFamily="18" charset="0"/>
                              </a:rPr>
                              <m:t>∞</m:t>
                            </m:r>
                          </m:sup>
                          <m:e>
                            <m:r>
                              <a:rPr lang="en-US" sz="3300" i="1">
                                <a:latin typeface="Cambria Math" panose="02040503050406030204" pitchFamily="18" charset="0"/>
                              </a:rPr>
                              <m:t>𝑞</m:t>
                            </m:r>
                            <m:r>
                              <a:rPr lang="en-US" sz="3300" i="1">
                                <a:latin typeface="Cambria Math" panose="02040503050406030204" pitchFamily="18" charset="0"/>
                              </a:rPr>
                              <m:t>[</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r>
                              <a:rPr lang="en-US" sz="3300" i="1">
                                <a:latin typeface="Cambria Math" panose="02040503050406030204" pitchFamily="18" charset="0"/>
                              </a:rPr>
                              <m:t>]</m:t>
                            </m:r>
                            <m:r>
                              <a:rPr lang="en-US" sz="3300" i="1">
                                <a:latin typeface="Cambria Math" panose="02040503050406030204" pitchFamily="18" charset="0"/>
                              </a:rPr>
                              <m:t>𝑑</m:t>
                            </m:r>
                            <m:sSub>
                              <m:sSubPr>
                                <m:ctrlPr>
                                  <a:rPr lang="en-US" sz="3300" i="1">
                                    <a:latin typeface="Cambria Math" panose="02040503050406030204" pitchFamily="18" charset="0"/>
                                  </a:rPr>
                                </m:ctrlPr>
                              </m:sSubPr>
                              <m:e>
                                <m:r>
                                  <a:rPr lang="en-US" sz="3300" i="1">
                                    <a:latin typeface="Cambria Math" panose="02040503050406030204" pitchFamily="18" charset="0"/>
                                  </a:rPr>
                                  <m:t>𝑆</m:t>
                                </m:r>
                              </m:e>
                              <m:sub>
                                <m:r>
                                  <a:rPr lang="en-US" sz="3300" i="1">
                                    <a:latin typeface="Cambria Math" panose="02040503050406030204" pitchFamily="18" charset="0"/>
                                  </a:rPr>
                                  <m:t>𝑇</m:t>
                                </m:r>
                              </m:sub>
                            </m:sSub>
                          </m:e>
                        </m:nary>
                      </m:den>
                    </m:f>
                  </m:oMath>
                </a14:m>
                <a:endParaRPr lang="en-US" sz="3300" dirty="0"/>
              </a:p>
              <a:p>
                <a:pPr marL="0" indent="0">
                  <a:buNone/>
                </a:pPr>
                <a:r>
                  <a:rPr lang="en-US" sz="3200" dirty="0"/>
                  <a:t> </a:t>
                </a:r>
              </a:p>
              <a:p>
                <a:pPr marL="0" indent="0">
                  <a:buNone/>
                </a:pPr>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8"/>
                <a:ext cx="11465199" cy="4795094"/>
              </a:xfrm>
              <a:blipFill rotWithShape="0">
                <a:blip r:embed="rId2" cstate="print"/>
                <a:stretch>
                  <a:fillRect l="-744" t="-2417"/>
                </a:stretch>
              </a:blipFill>
            </p:spPr>
            <p:txBody>
              <a:bodyPr/>
              <a:lstStyle/>
              <a:p>
                <a:r>
                  <a:rPr lang="en-US">
                    <a:noFill/>
                  </a:rPr>
                  <a:t> </a:t>
                </a:r>
              </a:p>
            </p:txBody>
          </p:sp>
        </mc:Fallback>
      </mc:AlternateContent>
      <p:sp>
        <p:nvSpPr>
          <p:cNvPr id="5" name="Rectangle 4"/>
          <p:cNvSpPr/>
          <p:nvPr/>
        </p:nvSpPr>
        <p:spPr>
          <a:xfrm>
            <a:off x="402336" y="5643716"/>
            <a:ext cx="10845767" cy="678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r>
              <a:rPr lang="en-US" dirty="0">
                <a:solidFill>
                  <a:schemeClr val="tx1"/>
                </a:solidFill>
              </a:rPr>
              <a:t>Note: These conditional expected values do not account for stock prices when </a:t>
            </a:r>
            <a:r>
              <a:rPr lang="en-US" i="1" dirty="0">
                <a:solidFill>
                  <a:schemeClr val="tx1"/>
                </a:solidFill>
              </a:rPr>
              <a:t>S</a:t>
            </a:r>
            <a:r>
              <a:rPr lang="en-US" i="1" baseline="-25000" dirty="0">
                <a:solidFill>
                  <a:schemeClr val="tx1"/>
                </a:solidFill>
              </a:rPr>
              <a:t>T</a:t>
            </a:r>
            <a:r>
              <a:rPr lang="en-US" dirty="0">
                <a:solidFill>
                  <a:schemeClr val="tx1"/>
                </a:solidFill>
              </a:rPr>
              <a:t>&lt;</a:t>
            </a:r>
            <a:r>
              <a:rPr lang="en-US" i="1" dirty="0">
                <a:solidFill>
                  <a:schemeClr val="tx1"/>
                </a:solidFill>
              </a:rPr>
              <a:t>X</a:t>
            </a:r>
            <a:r>
              <a:rPr lang="en-US" dirty="0">
                <a:solidFill>
                  <a:schemeClr val="tx1"/>
                </a:solidFill>
              </a:rPr>
              <a:t>. The expected value of the call is simply the product of its conditional expected value and the probability that it is exercised.</a:t>
            </a:r>
          </a:p>
          <a:p>
            <a:pPr algn="ctr"/>
            <a:endParaRPr lang="en-US" dirty="0">
              <a:solidFill>
                <a:schemeClr val="tx1"/>
              </a:solidFill>
            </a:endParaRPr>
          </a:p>
        </p:txBody>
      </p:sp>
    </p:spTree>
    <p:extLst>
      <p:ext uri="{BB962C8B-B14F-4D97-AF65-F5344CB8AC3E}">
        <p14:creationId xmlns:p14="http://schemas.microsoft.com/office/powerpoint/2010/main" xmlns="" val="1749173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Forward Market Complications</a:t>
            </a:r>
          </a:p>
        </p:txBody>
      </p:sp>
      <p:sp>
        <p:nvSpPr>
          <p:cNvPr id="3" name="Content Placeholder 2"/>
          <p:cNvSpPr>
            <a:spLocks noGrp="1"/>
          </p:cNvSpPr>
          <p:nvPr>
            <p:ph sz="quarter" idx="1"/>
          </p:nvPr>
        </p:nvSpPr>
        <p:spPr/>
        <p:txBody>
          <a:bodyPr/>
          <a:lstStyle/>
          <a:p>
            <a:r>
              <a:rPr lang="en-US" i="1" dirty="0" smtClean="0"/>
              <a:t>Dividends</a:t>
            </a:r>
            <a:endParaRPr lang="en-US" dirty="0"/>
          </a:p>
          <a:p>
            <a:r>
              <a:rPr lang="en-US" i="1" dirty="0" smtClean="0"/>
              <a:t>Foreign Exchange</a:t>
            </a:r>
            <a:endParaRPr lang="en-US" dirty="0" smtClean="0"/>
          </a:p>
          <a:p>
            <a:r>
              <a:rPr lang="en-US" i="1" dirty="0" smtClean="0"/>
              <a:t>Carry Costs </a:t>
            </a:r>
            <a:endParaRPr lang="en-US" dirty="0" smtClean="0"/>
          </a:p>
          <a:p>
            <a:pPr marL="0" indent="0">
              <a:buNone/>
            </a:pPr>
            <a:endParaRPr lang="en-US" dirty="0"/>
          </a:p>
        </p:txBody>
      </p:sp>
    </p:spTree>
    <p:extLst>
      <p:ext uri="{BB962C8B-B14F-4D97-AF65-F5344CB8AC3E}">
        <p14:creationId xmlns:p14="http://schemas.microsoft.com/office/powerpoint/2010/main" xmlns="" val="3025050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Illustration: </a:t>
            </a:r>
            <a:r>
              <a:rPr lang="en-US" b="1" i="1" dirty="0" smtClean="0"/>
              <a:t>Call </a:t>
            </a:r>
            <a:r>
              <a:rPr lang="en-US" b="1" i="1" dirty="0"/>
              <a:t>Options and Uniformly Distributed Stock </a:t>
            </a:r>
            <a:r>
              <a:rPr lang="en-US" b="1" i="1" dirty="0" smtClean="0"/>
              <a:t>Prices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36100"/>
              </a:xfrm>
            </p:spPr>
            <p:txBody>
              <a:bodyPr>
                <a:normAutofit fontScale="77500" lnSpcReduction="20000"/>
              </a:bodyPr>
              <a:lstStyle/>
              <a:p>
                <a:pPr marL="0" indent="0">
                  <a:buNone/>
                </a:pPr>
                <a:r>
                  <a:rPr lang="en-US" sz="3200" dirty="0"/>
                  <a:t>Suppose that a stock's price at time </a:t>
                </a:r>
                <a:r>
                  <a:rPr lang="en-US" sz="3200" i="1" dirty="0"/>
                  <a:t>T </a:t>
                </a:r>
                <a:r>
                  <a:rPr lang="en-US" sz="3200" dirty="0"/>
                  <a:t>is expected to be uniformly distributed over the integer values that range from 1 to 100; that is:</a:t>
                </a:r>
              </a:p>
              <a:p>
                <a:pPr marL="0" indent="0">
                  <a:buNone/>
                </a:pPr>
                <a:r>
                  <a:rPr lang="en-US" sz="3200" dirty="0"/>
                  <a:t> </a:t>
                </a:r>
                <a14:m>
                  <m:oMath xmlns:m="http://schemas.openxmlformats.org/officeDocument/2006/math">
                    <m:r>
                      <a:rPr lang="en-US" sz="3200" i="1">
                        <a:latin typeface="Cambria Math" panose="02040503050406030204" pitchFamily="18" charset="0"/>
                      </a:rPr>
                      <m:t>𝑞</m:t>
                    </m:r>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 </m:t>
                    </m:r>
                    <m:d>
                      <m:dPr>
                        <m:begChr m:val="{"/>
                        <m:endChr m:val=""/>
                        <m:ctrlPr>
                          <a:rPr lang="en-US" sz="3200" i="1">
                            <a:latin typeface="Cambria Math" panose="02040503050406030204" pitchFamily="18" charset="0"/>
                          </a:rPr>
                        </m:ctrlPr>
                      </m:dPr>
                      <m:e>
                        <m:m>
                          <m:mPr>
                            <m:mcs>
                              <m:mc>
                                <m:mcPr>
                                  <m:count m:val="1"/>
                                  <m:mcJc m:val="center"/>
                                </m:mcPr>
                              </m:mc>
                            </m:mcs>
                            <m:ctrlPr>
                              <a:rPr lang="en-US" sz="3200" i="1">
                                <a:latin typeface="Cambria Math" panose="02040503050406030204" pitchFamily="18" charset="0"/>
                              </a:rPr>
                            </m:ctrlPr>
                          </m:mPr>
                          <m:mr>
                            <m:e>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100</m:t>
                                  </m:r>
                                </m:den>
                              </m:f>
                              <m:r>
                                <a:rPr lang="en-US" sz="3200" i="1">
                                  <a:latin typeface="Cambria Math" panose="02040503050406030204" pitchFamily="18" charset="0"/>
                                </a:rPr>
                                <m:t>,      1≤</m:t>
                              </m:r>
                              <m:r>
                                <a:rPr lang="en-US" sz="3200" i="1">
                                  <a:latin typeface="Cambria Math" panose="02040503050406030204" pitchFamily="18" charset="0"/>
                                </a:rPr>
                                <m:t>𝑥</m:t>
                              </m:r>
                              <m:r>
                                <a:rPr lang="en-US" sz="3200" i="1">
                                  <a:latin typeface="Cambria Math" panose="02040503050406030204" pitchFamily="18" charset="0"/>
                                </a:rPr>
                                <m:t>≤100</m:t>
                              </m:r>
                            </m:e>
                          </m:mr>
                          <m:mr>
                            <m:e>
                              <m:r>
                                <a:rPr lang="en-US" sz="3200" i="1">
                                  <a:latin typeface="Cambria Math" panose="02040503050406030204" pitchFamily="18" charset="0"/>
                                </a:rPr>
                                <m:t> </m:t>
                              </m:r>
                            </m:e>
                          </m:mr>
                          <m:mr>
                            <m:e>
                              <m:r>
                                <a:rPr lang="en-US" sz="3200" i="1">
                                  <a:latin typeface="Cambria Math" panose="02040503050406030204" pitchFamily="18" charset="0"/>
                                </a:rPr>
                                <m:t>0,           </m:t>
                              </m:r>
                              <m:r>
                                <a:rPr lang="en-US" sz="3200" i="1">
                                  <a:latin typeface="Cambria Math" panose="02040503050406030204" pitchFamily="18" charset="0"/>
                                </a:rPr>
                                <m:t>𝑒𝑙𝑠𝑒𝑤h𝑒𝑟𝑒</m:t>
                              </m:r>
                            </m:e>
                          </m:mr>
                        </m:m>
                      </m:e>
                    </m:d>
                  </m:oMath>
                </a14:m>
                <a:endParaRPr lang="en-US" sz="3200" dirty="0"/>
              </a:p>
              <a:p>
                <a:pPr marL="0" indent="0">
                  <a:buNone/>
                </a:pPr>
                <a:r>
                  <a:rPr lang="en-US" sz="3200" dirty="0" smtClean="0"/>
                  <a:t>Further </a:t>
                </a:r>
                <a:r>
                  <a:rPr lang="en-US" sz="3200" dirty="0"/>
                  <a:t>suppose that a call option with exercise price </a:t>
                </a:r>
                <a:r>
                  <a:rPr lang="en-US" sz="3200" i="1" dirty="0"/>
                  <a:t>X</a:t>
                </a:r>
                <a:r>
                  <a:rPr lang="en-US" sz="3200" dirty="0"/>
                  <a:t> = 60 trades on this stock with </a:t>
                </a:r>
                <a:r>
                  <a:rPr lang="en-US" sz="3200" dirty="0" smtClean="0"/>
                  <a:t>the terminal </a:t>
                </a:r>
                <a:r>
                  <a:rPr lang="en-US" sz="3200" dirty="0"/>
                  <a:t>payoff function</a:t>
                </a:r>
                <a:r>
                  <a:rPr lang="en-US" sz="3200" dirty="0" smtClean="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𝑐</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𝑀𝐴𝑋</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𝑆</m:t>
                        </m:r>
                      </m:e>
                      <m:sub>
                        <m:r>
                          <a:rPr lang="en-US" sz="3200" i="1">
                            <a:latin typeface="Cambria Math" panose="02040503050406030204" pitchFamily="18" charset="0"/>
                          </a:rPr>
                          <m:t>𝑇</m:t>
                        </m:r>
                      </m:sub>
                    </m:sSub>
                    <m:r>
                      <a:rPr lang="en-US" sz="3200" i="1">
                        <a:latin typeface="Cambria Math" panose="02040503050406030204" pitchFamily="18" charset="0"/>
                      </a:rPr>
                      <m:t>−</m:t>
                    </m:r>
                    <m:r>
                      <a:rPr lang="en-US" sz="3200" i="1">
                        <a:latin typeface="Cambria Math" panose="02040503050406030204" pitchFamily="18" charset="0"/>
                      </a:rPr>
                      <m:t>𝑋</m:t>
                    </m:r>
                    <m:r>
                      <a:rPr lang="en-US" sz="3200" i="1">
                        <a:latin typeface="Cambria Math" panose="02040503050406030204" pitchFamily="18" charset="0"/>
                      </a:rPr>
                      <m:t>, 0]</m:t>
                    </m:r>
                  </m:oMath>
                </a14:m>
                <a:endParaRPr lang="en-US" sz="3200" dirty="0" smtClean="0"/>
              </a:p>
              <a:p>
                <a:pPr marL="0" indent="0">
                  <a:buNone/>
                </a:pPr>
                <a:endParaRPr lang="en-US" dirty="0" smtClean="0"/>
              </a:p>
              <a:p>
                <a:pPr marL="0" indent="0">
                  <a:buNone/>
                </a:pPr>
                <a:r>
                  <a:rPr lang="en-US" dirty="0"/>
                  <a:t>The probability that the call will be exercised :    </a:t>
                </a:r>
                <a:endParaRPr lang="en-US" i="1" dirty="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𝑄</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&gt;60</m:t>
                        </m:r>
                      </m:e>
                    </m:d>
                    <m:r>
                      <a:rPr lang="en-US" i="1">
                        <a:latin typeface="Cambria Math" panose="02040503050406030204" pitchFamily="18" charset="0"/>
                      </a:rPr>
                      <m:t>= </m:t>
                    </m:r>
                    <m:nary>
                      <m:naryPr>
                        <m:limLoc m:val="subSup"/>
                        <m:ctrlPr>
                          <a:rPr lang="en-US" i="1">
                            <a:latin typeface="Cambria Math" panose="02040503050406030204" pitchFamily="18" charset="0"/>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100</m:t>
                        </m:r>
                      </m:den>
                    </m:f>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100</m:t>
                              </m:r>
                            </m:e>
                          </m:mr>
                          <m:mr>
                            <m:e>
                              <m:r>
                                <a:rPr lang="en-US" i="1">
                                  <a:latin typeface="Cambria Math" panose="02040503050406030204" pitchFamily="18" charset="0"/>
                                </a:rPr>
                                <m:t> </m:t>
                              </m:r>
                            </m:e>
                          </m:mr>
                          <m:mr>
                            <m:e>
                              <m:r>
                                <a:rPr lang="en-US" i="1">
                                  <a:latin typeface="Cambria Math" panose="02040503050406030204" pitchFamily="18" charset="0"/>
                                </a:rPr>
                                <m:t>60</m:t>
                              </m:r>
                            </m:e>
                          </m:mr>
                        </m:m>
                      </m:e>
                    </m:d>
                    <m:r>
                      <a:rPr lang="en-US" i="1">
                        <a:latin typeface="Cambria Math" panose="02040503050406030204" pitchFamily="18" charset="0"/>
                      </a:rPr>
                      <m:t>=1−.6=.4</m:t>
                    </m:r>
                  </m:oMath>
                </a14:m>
                <a:r>
                  <a:rPr lang="en-US" dirty="0" smtClean="0"/>
                  <a:t> </a:t>
                </a: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36100"/>
              </a:xfrm>
              <a:blipFill rotWithShape="0">
                <a:blip r:embed="rId2" cstate="print"/>
                <a:stretch>
                  <a:fillRect l="-860" t="-2706"/>
                </a:stretch>
              </a:blipFill>
            </p:spPr>
            <p:txBody>
              <a:bodyPr/>
              <a:lstStyle/>
              <a:p>
                <a:r>
                  <a:rPr lang="en-US">
                    <a:noFill/>
                  </a:rPr>
                  <a:t> </a:t>
                </a:r>
              </a:p>
            </p:txBody>
          </p:sp>
        </mc:Fallback>
      </mc:AlternateContent>
    </p:spTree>
    <p:extLst>
      <p:ext uri="{BB962C8B-B14F-4D97-AF65-F5344CB8AC3E}">
        <p14:creationId xmlns:p14="http://schemas.microsoft.com/office/powerpoint/2010/main" xmlns="" val="1912518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1000433"/>
          </a:xfrm>
        </p:spPr>
        <p:txBody>
          <a:bodyPr>
            <a:normAutofit fontScale="90000"/>
          </a:bodyPr>
          <a:lstStyle/>
          <a:p>
            <a:r>
              <a:rPr lang="en-US" b="1" dirty="0"/>
              <a:t>Illustration: </a:t>
            </a:r>
            <a:r>
              <a:rPr lang="en-US" b="1" i="1" dirty="0" smtClean="0"/>
              <a:t>Call </a:t>
            </a:r>
            <a:r>
              <a:rPr lang="en-US" b="1" i="1" dirty="0"/>
              <a:t>Options and Uniformly Distributed Stock </a:t>
            </a:r>
            <a:r>
              <a:rPr lang="en-US" b="1" i="1" dirty="0" smtClean="0"/>
              <a:t>Prices (Continued)</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255639" y="1543665"/>
                <a:ext cx="11641393" cy="4807974"/>
              </a:xfrm>
            </p:spPr>
            <p:txBody>
              <a:bodyPr>
                <a:normAutofit fontScale="85000" lnSpcReduction="20000"/>
              </a:bodyPr>
              <a:lstStyle/>
              <a:p>
                <a:pPr marL="0" indent="0">
                  <a:buNone/>
                </a:pPr>
                <a:r>
                  <a:rPr lang="en-US" sz="3200" dirty="0" smtClean="0"/>
                  <a:t>The </a:t>
                </a:r>
                <a:r>
                  <a:rPr lang="en-US" sz="3200" dirty="0"/>
                  <a:t>expected value of the </a:t>
                </a:r>
                <a:r>
                  <a:rPr lang="en-US" sz="3200" dirty="0" smtClean="0"/>
                  <a:t>stock, contingent </a:t>
                </a:r>
                <a:r>
                  <a:rPr lang="en-US" sz="3200" dirty="0"/>
                  <a:t>on its price exceeding 60 is: </a:t>
                </a:r>
                <a:endParaRPr lang="en-US" sz="3200"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&gt;60</m:t>
                          </m:r>
                        </m:e>
                      </m:d>
                      <m:r>
                        <a:rPr lang="en-US" i="1">
                          <a:latin typeface="Cambria Math" panose="02040503050406030204" pitchFamily="18" charset="0"/>
                        </a:rPr>
                        <m:t>= </m:t>
                      </m:r>
                      <m:f>
                        <m:fPr>
                          <m:ctrlPr>
                            <a:rPr lang="en-US" i="1">
                              <a:latin typeface="Cambria Math" panose="02040503050406030204" pitchFamily="18" charset="0"/>
                            </a:rPr>
                          </m:ctrlPr>
                        </m:fPr>
                        <m:num>
                          <m:nary>
                            <m:naryPr>
                              <m:limLoc m:val="subSup"/>
                              <m:ctrlPr>
                                <a:rPr lang="en-US" i="1">
                                  <a:latin typeface="Cambria Math" panose="02040503050406030204" pitchFamily="18" charset="0"/>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num>
                        <m:den>
                          <m:nary>
                            <m:naryPr>
                              <m:limLoc m:val="subSup"/>
                              <m:ctrlPr>
                                <a:rPr lang="en-US" i="1">
                                  <a:latin typeface="Cambria Math" panose="02040503050406030204" pitchFamily="18" charset="0"/>
                                </a:rPr>
                              </m:ctrlPr>
                            </m:naryPr>
                            <m:sub>
                              <m:r>
                                <a:rPr lang="en-US" i="1">
                                  <a:latin typeface="Cambria Math" panose="02040503050406030204" pitchFamily="18" charset="0"/>
                                </a:rPr>
                                <m:t>60</m:t>
                              </m:r>
                            </m:sub>
                            <m:sup>
                              <m:r>
                                <a:rPr lang="en-US" i="1">
                                  <a:latin typeface="Cambria Math" panose="02040503050406030204" pitchFamily="18" charset="0"/>
                                </a:rPr>
                                <m:t>100</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1</m:t>
                                      </m:r>
                                    </m:e>
                                    <m:sub>
                                      <m:r>
                                        <a:rPr lang="en-US" i="1">
                                          <a:latin typeface="Cambria Math" panose="02040503050406030204" pitchFamily="18" charset="0"/>
                                        </a:rPr>
                                        <m:t> </m:t>
                                      </m:r>
                                    </m:sub>
                                  </m:sSub>
                                </m:num>
                                <m:den>
                                  <m:r>
                                    <a:rPr lang="en-US" i="1">
                                      <a:latin typeface="Cambria Math" panose="02040503050406030204" pitchFamily="18" charset="0"/>
                                    </a:rPr>
                                    <m:t>100</m:t>
                                  </m:r>
                                </m:den>
                              </m:f>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e>
                          </m:nary>
                        </m:den>
                      </m:f>
                      <m:r>
                        <a:rPr lang="en-US" i="1">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200</m:t>
                              </m:r>
                            </m:den>
                          </m:f>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𝑇</m:t>
                              </m:r>
                            </m:sub>
                            <m:sup>
                              <m:r>
                                <a:rPr lang="en-US" i="1">
                                  <a:latin typeface="Cambria Math" panose="02040503050406030204" pitchFamily="18" charset="0"/>
                                </a:rPr>
                                <m:t>2</m:t>
                              </m:r>
                            </m:sup>
                          </m:sSubSup>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100</m:t>
                                    </m:r>
                                  </m:e>
                                </m:mr>
                                <m:mr>
                                  <m:e>
                                    <m:r>
                                      <a:rPr lang="en-US" i="1">
                                        <a:latin typeface="Cambria Math" panose="02040503050406030204" pitchFamily="18" charset="0"/>
                                      </a:rPr>
                                      <m:t> </m:t>
                                    </m:r>
                                  </m:e>
                                </m:mr>
                                <m:mr>
                                  <m:e>
                                    <m:r>
                                      <a:rPr lang="en-US" i="1">
                                        <a:latin typeface="Cambria Math" panose="02040503050406030204" pitchFamily="18" charset="0"/>
                                      </a:rPr>
                                      <m:t>60</m:t>
                                    </m:r>
                                  </m:e>
                                </m:mr>
                              </m:m>
                            </m:e>
                          </m:d>
                        </m:num>
                        <m:den>
                          <m:r>
                            <a:rPr lang="en-US" i="1">
                              <a:latin typeface="Cambria Math" panose="02040503050406030204" pitchFamily="18" charset="0"/>
                            </a:rPr>
                            <m:t>.4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32</m:t>
                          </m:r>
                        </m:num>
                        <m:den>
                          <m:r>
                            <a:rPr lang="en-US" i="1">
                              <a:latin typeface="Cambria Math" panose="02040503050406030204" pitchFamily="18" charset="0"/>
                            </a:rPr>
                            <m:t>.4</m:t>
                          </m:r>
                        </m:den>
                      </m:f>
                      <m:r>
                        <a:rPr lang="en-US" i="1">
                          <a:latin typeface="Cambria Math" panose="02040503050406030204" pitchFamily="18" charset="0"/>
                        </a:rPr>
                        <m:t>=80</m:t>
                      </m:r>
                    </m:oMath>
                  </m:oMathPara>
                </a14:m>
                <a:endParaRPr lang="en-US" sz="2800" dirty="0" smtClean="0"/>
              </a:p>
              <a:p>
                <a:pPr marL="0" indent="0">
                  <a:buNone/>
                </a:pPr>
                <a:r>
                  <a:rPr lang="en-US" sz="3200" dirty="0" smtClean="0"/>
                  <a:t>The </a:t>
                </a:r>
                <a:r>
                  <a:rPr lang="en-US" sz="3200" dirty="0"/>
                  <a:t>expected value of the call, contingent on it being exercised is:</a:t>
                </a:r>
              </a:p>
              <a:p>
                <a:pPr marL="0" indent="0">
                  <a:buNone/>
                </a:pPr>
                <a:r>
                  <a:rPr lang="en-US" sz="2800" dirty="0" smtClean="0"/>
                  <a:t>	</a:t>
                </a:r>
                <a:r>
                  <a:rPr lang="en-US" sz="2800" dirty="0"/>
                  <a:t> </a:t>
                </a:r>
                <a14:m>
                  <m:oMath xmlns:m="http://schemas.openxmlformats.org/officeDocument/2006/math">
                    <m:r>
                      <a:rPr lang="en-US" sz="2800" i="1">
                        <a:latin typeface="Cambria Math" panose="02040503050406030204" pitchFamily="18" charset="0"/>
                      </a:rPr>
                      <m:t>𝐸</m:t>
                    </m:r>
                    <m:d>
                      <m:dPr>
                        <m:begChr m:val="["/>
                        <m:endChr m:val="]"/>
                        <m:ctrlPr>
                          <a:rPr lang="en-US" sz="2800" i="1">
                            <a:latin typeface="Cambria Math" panose="02040503050406030204" pitchFamily="18" charset="0"/>
                          </a:rPr>
                        </m:ctrlPr>
                      </m:dPr>
                      <m:e>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𝑇</m:t>
                                </m:r>
                              </m:sub>
                            </m:sSub>
                          </m:e>
                        </m:d>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&gt;</m:t>
                        </m:r>
                        <m:r>
                          <a:rPr lang="en-US" sz="2800" i="1">
                            <a:latin typeface="Cambria Math" panose="02040503050406030204" pitchFamily="18" charset="0"/>
                          </a:rPr>
                          <m:t>𝑋</m:t>
                        </m:r>
                      </m:e>
                    </m:d>
                    <m:r>
                      <a:rPr lang="en-US" sz="2800" i="1">
                        <a:latin typeface="Cambria Math" panose="02040503050406030204" pitchFamily="18" charset="0"/>
                      </a:rPr>
                      <m:t>= </m:t>
                    </m:r>
                    <m:f>
                      <m:fPr>
                        <m:ctrlPr>
                          <a:rPr lang="en-US" sz="2800" i="1">
                            <a:latin typeface="Cambria Math" panose="02040503050406030204" pitchFamily="18" charset="0"/>
                          </a:rPr>
                        </m:ctrlPr>
                      </m:fPr>
                      <m:num>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𝑋</m:t>
                            </m:r>
                          </m:sub>
                          <m:sup>
                            <m:r>
                              <a:rPr lang="en-US" sz="2800" i="1">
                                <a:latin typeface="Cambria Math" panose="02040503050406030204" pitchFamily="18" charset="0"/>
                              </a:rPr>
                              <m:t>∞</m:t>
                            </m:r>
                          </m:sup>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𝑋</m:t>
                                </m:r>
                              </m:e>
                            </m:d>
                            <m:r>
                              <a:rPr lang="en-US" sz="2800" i="1">
                                <a:latin typeface="Cambria Math" panose="02040503050406030204" pitchFamily="18" charset="0"/>
                              </a:rPr>
                              <m:t>𝑞</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num>
                      <m:den>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𝑋</m:t>
                            </m:r>
                          </m:sub>
                          <m:sup>
                            <m:r>
                              <a:rPr lang="en-US" sz="2800" i="1">
                                <a:latin typeface="Cambria Math" panose="02040503050406030204" pitchFamily="18" charset="0"/>
                              </a:rPr>
                              <m:t>∞</m:t>
                            </m:r>
                          </m:sup>
                          <m:e>
                            <m:r>
                              <a:rPr lang="en-US" sz="2800" i="1">
                                <a:latin typeface="Cambria Math" panose="02040503050406030204" pitchFamily="18" charset="0"/>
                              </a:rPr>
                              <m:t>𝑞</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m:t>
                            </m:r>
                            <m:r>
                              <a:rPr lang="en-US" sz="2800" i="1">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den>
                    </m:f>
                    <m:r>
                      <a:rPr lang="en-US" sz="2800" i="1">
                        <a:latin typeface="Cambria Math" panose="02040503050406030204" pitchFamily="18" charset="0"/>
                      </a:rPr>
                      <m:t>=</m:t>
                    </m:r>
                    <m:f>
                      <m:fPr>
                        <m:ctrlPr>
                          <a:rPr lang="en-US" sz="2800" i="1">
                            <a:latin typeface="Cambria Math" panose="02040503050406030204" pitchFamily="18" charset="0"/>
                          </a:rPr>
                        </m:ctrlPr>
                      </m:fPr>
                      <m:num>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60</m:t>
                            </m:r>
                          </m:sub>
                          <m:sup>
                            <m:r>
                              <a:rPr lang="en-US" sz="2800" i="1">
                                <a:latin typeface="Cambria Math" panose="02040503050406030204" pitchFamily="18" charset="0"/>
                              </a:rPr>
                              <m:t>100</m:t>
                            </m:r>
                          </m:sup>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r>
                                  <a:rPr lang="en-US" sz="2800" i="1">
                                    <a:latin typeface="Cambria Math" panose="02040503050406030204" pitchFamily="18" charset="0"/>
                                  </a:rPr>
                                  <m:t>−60</m:t>
                                </m:r>
                              </m:num>
                              <m:den>
                                <m:r>
                                  <a:rPr lang="en-US" sz="2800" i="1">
                                    <a:latin typeface="Cambria Math" panose="02040503050406030204" pitchFamily="18" charset="0"/>
                                  </a:rPr>
                                  <m:t>100</m:t>
                                </m:r>
                              </m:den>
                            </m:f>
                            <m:r>
                              <a:rPr lang="en-US" sz="2800" i="1">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num>
                      <m:den>
                        <m:nary>
                          <m:naryPr>
                            <m:limLoc m:val="subSup"/>
                            <m:ctrlPr>
                              <a:rPr lang="en-US" sz="2800" i="1">
                                <a:latin typeface="Cambria Math" panose="02040503050406030204" pitchFamily="18" charset="0"/>
                              </a:rPr>
                            </m:ctrlPr>
                          </m:naryPr>
                          <m:sub>
                            <m:r>
                              <a:rPr lang="en-US" sz="2800" i="1">
                                <a:latin typeface="Cambria Math" panose="02040503050406030204" pitchFamily="18" charset="0"/>
                              </a:rPr>
                              <m:t>60</m:t>
                            </m:r>
                          </m:sub>
                          <m:sup>
                            <m:r>
                              <a:rPr lang="en-US" sz="2800" i="1">
                                <a:latin typeface="Cambria Math" panose="02040503050406030204" pitchFamily="18" charset="0"/>
                              </a:rPr>
                              <m:t>100</m:t>
                            </m:r>
                          </m:sup>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1</m:t>
                                    </m:r>
                                  </m:e>
                                  <m:sub>
                                    <m:r>
                                      <a:rPr lang="en-US" sz="2800" i="1">
                                        <a:latin typeface="Cambria Math" panose="02040503050406030204" pitchFamily="18" charset="0"/>
                                      </a:rPr>
                                      <m:t> </m:t>
                                    </m:r>
                                  </m:sub>
                                </m:sSub>
                              </m:num>
                              <m:den>
                                <m:r>
                                  <a:rPr lang="en-US" sz="2800" i="1">
                                    <a:latin typeface="Cambria Math" panose="02040503050406030204" pitchFamily="18" charset="0"/>
                                  </a:rPr>
                                  <m:t>100</m:t>
                                </m:r>
                              </m:den>
                            </m:f>
                            <m:r>
                              <a:rPr lang="en-US" sz="2800" i="1">
                                <a:latin typeface="Cambria Math" panose="02040503050406030204" pitchFamily="18" charset="0"/>
                              </a:rPr>
                              <m:t>𝑑</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e>
                        </m:nary>
                      </m:den>
                    </m:f>
                    <m:r>
                      <a:rPr lang="en-US" sz="2800" i="1">
                        <a:latin typeface="Cambria Math" panose="02040503050406030204" pitchFamily="18" charset="0"/>
                      </a:rPr>
                      <m:t>=</m:t>
                    </m:r>
                    <m:f>
                      <m:fPr>
                        <m:ctrlPr>
                          <a:rPr lang="en-US" sz="2800" i="1">
                            <a:latin typeface="Cambria Math" panose="02040503050406030204" pitchFamily="18" charset="0"/>
                          </a:rPr>
                        </m:ctrlPr>
                      </m:fPr>
                      <m:num>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200</m:t>
                            </m:r>
                          </m:den>
                        </m:f>
                        <m:sSubSup>
                          <m:sSubSupPr>
                            <m:ctrlPr>
                              <a:rPr lang="en-US" sz="2800" i="1">
                                <a:latin typeface="Cambria Math" panose="02040503050406030204" pitchFamily="18" charset="0"/>
                              </a:rPr>
                            </m:ctrlPr>
                          </m:sSubSupPr>
                          <m:e>
                            <m:r>
                              <a:rPr lang="en-US" sz="2800" i="1">
                                <a:latin typeface="Cambria Math" panose="02040503050406030204" pitchFamily="18" charset="0"/>
                              </a:rPr>
                              <m:t>𝑆</m:t>
                            </m:r>
                          </m:e>
                          <m:sub>
                            <m:r>
                              <a:rPr lang="en-US" sz="2800" i="1">
                                <a:latin typeface="Cambria Math" panose="02040503050406030204" pitchFamily="18" charset="0"/>
                              </a:rPr>
                              <m:t>𝑇</m:t>
                            </m:r>
                          </m:sub>
                          <m:sup>
                            <m:r>
                              <a:rPr lang="en-US" sz="2800" i="1">
                                <a:latin typeface="Cambria Math" panose="02040503050406030204" pitchFamily="18" charset="0"/>
                              </a:rPr>
                              <m:t>2</m:t>
                            </m:r>
                          </m:sup>
                        </m:sSubSup>
                        <m:r>
                          <a:rPr lang="en-US" sz="2800" i="1">
                            <a:latin typeface="Cambria Math" panose="02040503050406030204" pitchFamily="18" charset="0"/>
                          </a:rPr>
                          <m:t>−.6</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𝑇</m:t>
                            </m:r>
                          </m:sub>
                        </m:sSub>
                        <m:d>
                          <m:dPr>
                            <m:begChr m:val="|"/>
                            <m:endChr m:val=""/>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100</m:t>
                                  </m:r>
                                </m:e>
                              </m:mr>
                              <m:mr>
                                <m:e>
                                  <m:r>
                                    <a:rPr lang="en-US" sz="2800" i="1">
                                      <a:latin typeface="Cambria Math" panose="02040503050406030204" pitchFamily="18" charset="0"/>
                                    </a:rPr>
                                    <m:t> </m:t>
                                  </m:r>
                                </m:e>
                              </m:mr>
                              <m:mr>
                                <m:e>
                                  <m:r>
                                    <a:rPr lang="en-US" sz="2800" i="1">
                                      <a:latin typeface="Cambria Math" panose="02040503050406030204" pitchFamily="18" charset="0"/>
                                    </a:rPr>
                                    <m:t>60</m:t>
                                  </m:r>
                                </m:e>
                              </m:mr>
                            </m:m>
                          </m:e>
                        </m:d>
                      </m:num>
                      <m:den>
                        <m:r>
                          <a:rPr lang="en-US" sz="2800" i="1">
                            <a:latin typeface="Cambria Math" panose="02040503050406030204" pitchFamily="18" charset="0"/>
                          </a:rPr>
                          <m:t>.4</m:t>
                        </m:r>
                      </m:den>
                    </m:f>
                  </m:oMath>
                </a14:m>
                <a:endParaRPr lang="en-US" sz="2800" i="1" dirty="0" smtClean="0">
                  <a:latin typeface="Cambria Math" panose="02040503050406030204" pitchFamily="18" charset="0"/>
                </a:endParaRPr>
              </a:p>
              <a:p>
                <a:pPr marL="0" indent="0">
                  <a:buNone/>
                </a:pPr>
                <a:endParaRPr lang="en-US" sz="2800" i="1" dirty="0" smtClean="0">
                  <a:latin typeface="Cambria Math" panose="02040503050406030204" pitchFamily="18" charset="0"/>
                </a:endParaRPr>
              </a:p>
              <a:p>
                <a:pPr marL="0" indent="0">
                  <a:buNone/>
                </a:pPr>
                <a:r>
                  <a:rPr lang="en-US" sz="2800" i="1" dirty="0">
                    <a:latin typeface="Cambria Math" panose="02040503050406030204" pitchFamily="18" charset="0"/>
                  </a:rPr>
                  <a:t>	</a:t>
                </a:r>
                <a:r>
                  <a:rPr lang="en-US" sz="2800" i="1" dirty="0" smtClean="0">
                    <a:latin typeface="Cambria Math" panose="02040503050406030204" pitchFamily="18" charset="0"/>
                  </a:rPr>
                  <a:t>                             </a:t>
                </a:r>
                <a14:m>
                  <m:oMath xmlns:m="http://schemas.openxmlformats.org/officeDocument/2006/math">
                    <m:r>
                      <a:rPr lang="en-US" sz="2800" i="1">
                        <a:latin typeface="Cambria Math" panose="02040503050406030204" pitchFamily="18" charset="0"/>
                      </a:rPr>
                      <m:t>=</m:t>
                    </m:r>
                    <m:f>
                      <m:fPr>
                        <m:ctrlPr>
                          <a:rPr lang="en-US" sz="2800" i="1">
                            <a:latin typeface="Cambria Math" panose="02040503050406030204" pitchFamily="18" charset="0"/>
                          </a:rPr>
                        </m:ctrlPr>
                      </m:fPr>
                      <m:num>
                        <m:d>
                          <m:dPr>
                            <m:ctrlPr>
                              <a:rPr lang="en-US" sz="2800" i="1">
                                <a:latin typeface="Cambria Math" panose="02040503050406030204" pitchFamily="18" charset="0"/>
                              </a:rPr>
                            </m:ctrlPr>
                          </m:dPr>
                          <m:e>
                            <m:r>
                              <a:rPr lang="en-US" sz="2800" i="1">
                                <a:latin typeface="Cambria Math" panose="02040503050406030204" pitchFamily="18" charset="0"/>
                              </a:rPr>
                              <m:t>50−60</m:t>
                            </m:r>
                          </m:e>
                        </m:d>
                        <m:r>
                          <a:rPr lang="en-US" sz="2800" i="1">
                            <a:latin typeface="Cambria Math" panose="02040503050406030204" pitchFamily="18" charset="0"/>
                          </a:rPr>
                          <m:t>−(18−36)</m:t>
                        </m:r>
                      </m:num>
                      <m:den>
                        <m:r>
                          <a:rPr lang="en-US" sz="2800" i="1">
                            <a:latin typeface="Cambria Math" panose="02040503050406030204" pitchFamily="18" charset="0"/>
                          </a:rPr>
                          <m:t>.4</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8</m:t>
                        </m:r>
                      </m:num>
                      <m:den>
                        <m:r>
                          <a:rPr lang="en-US" sz="2800" i="1">
                            <a:latin typeface="Cambria Math" panose="02040503050406030204" pitchFamily="18" charset="0"/>
                          </a:rPr>
                          <m:t>.4</m:t>
                        </m:r>
                      </m:den>
                    </m:f>
                    <m:r>
                      <a:rPr lang="en-US" sz="2800" i="1">
                        <a:latin typeface="Cambria Math" panose="02040503050406030204" pitchFamily="18" charset="0"/>
                      </a:rPr>
                      <m:t>=20</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255639" y="1543665"/>
                <a:ext cx="11641393" cy="4807974"/>
              </a:xfrm>
              <a:blipFill rotWithShape="0">
                <a:blip r:embed="rId2" cstate="print"/>
                <a:stretch>
                  <a:fillRect l="-995" t="-2915"/>
                </a:stretch>
              </a:blipFill>
            </p:spPr>
            <p:txBody>
              <a:bodyPr/>
              <a:lstStyle/>
              <a:p>
                <a:r>
                  <a:rPr lang="en-US">
                    <a:noFill/>
                  </a:rPr>
                  <a:t> </a:t>
                </a:r>
              </a:p>
            </p:txBody>
          </p:sp>
        </mc:Fallback>
      </mc:AlternateContent>
    </p:spTree>
    <p:extLst>
      <p:ext uri="{BB962C8B-B14F-4D97-AF65-F5344CB8AC3E}">
        <p14:creationId xmlns:p14="http://schemas.microsoft.com/office/powerpoint/2010/main" xmlns="" val="36380992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Illustration: </a:t>
            </a:r>
            <a:r>
              <a:rPr lang="en-US" b="1" i="1" dirty="0"/>
              <a:t>Call Options and Uniformly Distributed Stock Prices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657442"/>
              </a:xfrm>
            </p:spPr>
            <p:txBody>
              <a:bodyPr>
                <a:normAutofit fontScale="92500" lnSpcReduction="10000"/>
              </a:bodyPr>
              <a:lstStyle/>
              <a:p>
                <a:pPr marL="0" indent="0">
                  <a:buNone/>
                </a:pPr>
                <a:r>
                  <a:rPr lang="en-US" sz="2500" dirty="0" smtClean="0"/>
                  <a:t>The </a:t>
                </a:r>
                <a:r>
                  <a:rPr lang="en-US" sz="2500" dirty="0"/>
                  <a:t>expected value of the call at time </a:t>
                </a:r>
                <a:r>
                  <a:rPr lang="en-US" sz="2500" i="1" dirty="0"/>
                  <a:t>T</a:t>
                </a:r>
                <a:r>
                  <a:rPr lang="en-US" sz="2500" dirty="0"/>
                  <a:t> is:</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rPr>
                        <m:t>𝐸</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𝑇</m:t>
                              </m:r>
                            </m:sub>
                          </m:sSub>
                        </m:e>
                      </m:d>
                      <m:r>
                        <a:rPr lang="en-US" sz="2500" i="1">
                          <a:latin typeface="Cambria Math" panose="02040503050406030204" pitchFamily="18" charset="0"/>
                        </a:rPr>
                        <m:t>= </m:t>
                      </m:r>
                      <m:nary>
                        <m:naryPr>
                          <m:limLoc m:val="subSup"/>
                          <m:ctrlPr>
                            <a:rPr lang="en-US" sz="2500" i="1">
                              <a:latin typeface="Cambria Math" panose="02040503050406030204" pitchFamily="18" charset="0"/>
                            </a:rPr>
                          </m:ctrlPr>
                        </m:naryPr>
                        <m:sub>
                          <m:r>
                            <a:rPr lang="en-US" sz="2500" i="1">
                              <a:latin typeface="Cambria Math" panose="02040503050406030204" pitchFamily="18" charset="0"/>
                            </a:rPr>
                            <m:t>60</m:t>
                          </m:r>
                        </m:sub>
                        <m:sup>
                          <m:r>
                            <a:rPr lang="en-US" sz="2500" i="1">
                              <a:latin typeface="Cambria Math" panose="02040503050406030204" pitchFamily="18" charset="0"/>
                            </a:rPr>
                            <m:t>100</m:t>
                          </m:r>
                        </m:sup>
                        <m:e>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−60</m:t>
                              </m:r>
                            </m:e>
                          </m:d>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100</m:t>
                              </m:r>
                            </m:den>
                          </m:f>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e>
                      </m:nary>
                      <m:r>
                        <a:rPr lang="en-US" sz="2500" i="1">
                          <a:latin typeface="Cambria Math" panose="02040503050406030204" pitchFamily="18" charset="0"/>
                        </a:rPr>
                        <m:t>=</m:t>
                      </m:r>
                      <m:f>
                        <m:fPr>
                          <m:ctrlPr>
                            <a:rPr lang="en-US" sz="2500" i="1">
                              <a:latin typeface="Cambria Math" panose="02040503050406030204" pitchFamily="18" charset="0"/>
                            </a:rPr>
                          </m:ctrlPr>
                        </m:fPr>
                        <m:num>
                          <m:r>
                            <a:rPr lang="en-US" sz="2500" i="1">
                              <a:latin typeface="Cambria Math" panose="02040503050406030204" pitchFamily="18" charset="0"/>
                            </a:rPr>
                            <m:t>1</m:t>
                          </m:r>
                        </m:num>
                        <m:den>
                          <m:r>
                            <a:rPr lang="en-US" sz="2500" i="1">
                              <a:latin typeface="Cambria Math" panose="02040503050406030204" pitchFamily="18" charset="0"/>
                            </a:rPr>
                            <m:t>200</m:t>
                          </m:r>
                        </m:den>
                      </m:f>
                      <m:sSubSup>
                        <m:sSubSupPr>
                          <m:ctrlPr>
                            <a:rPr lang="en-US" sz="2500" i="1">
                              <a:latin typeface="Cambria Math" panose="02040503050406030204" pitchFamily="18" charset="0"/>
                            </a:rPr>
                          </m:ctrlPr>
                        </m:sSubSupPr>
                        <m:e>
                          <m:r>
                            <a:rPr lang="en-US" sz="2500" i="1">
                              <a:latin typeface="Cambria Math" panose="02040503050406030204" pitchFamily="18" charset="0"/>
                            </a:rPr>
                            <m:t>𝑆</m:t>
                          </m:r>
                        </m:e>
                        <m:sub>
                          <m:r>
                            <a:rPr lang="en-US" sz="2500" i="1">
                              <a:latin typeface="Cambria Math" panose="02040503050406030204" pitchFamily="18" charset="0"/>
                            </a:rPr>
                            <m:t>𝑇</m:t>
                          </m:r>
                        </m:sub>
                        <m:sup>
                          <m:r>
                            <a:rPr lang="en-US" sz="2500" i="1">
                              <a:latin typeface="Cambria Math" panose="02040503050406030204" pitchFamily="18" charset="0"/>
                            </a:rPr>
                            <m:t>2</m:t>
                          </m:r>
                        </m:sup>
                      </m:sSubSup>
                      <m:r>
                        <a:rPr lang="en-US" sz="2500" i="1">
                          <a:latin typeface="Cambria Math" panose="02040503050406030204" pitchFamily="18" charset="0"/>
                        </a:rPr>
                        <m:t>−.6</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d>
                        <m:dPr>
                          <m:begChr m:val="|"/>
                          <m:endChr m:val=""/>
                          <m:ctrlPr>
                            <a:rPr lang="en-US" sz="2500" i="1">
                              <a:latin typeface="Cambria Math" panose="02040503050406030204" pitchFamily="18" charset="0"/>
                            </a:rPr>
                          </m:ctrlPr>
                        </m:dPr>
                        <m:e>
                          <m:m>
                            <m:mPr>
                              <m:mcs>
                                <m:mc>
                                  <m:mcPr>
                                    <m:count m:val="1"/>
                                    <m:mcJc m:val="center"/>
                                  </m:mcPr>
                                </m:mc>
                              </m:mcs>
                              <m:ctrlPr>
                                <a:rPr lang="en-US" sz="2500" i="1">
                                  <a:latin typeface="Cambria Math" panose="02040503050406030204" pitchFamily="18" charset="0"/>
                                </a:rPr>
                              </m:ctrlPr>
                            </m:mPr>
                            <m:mr>
                              <m:e>
                                <m:r>
                                  <a:rPr lang="en-US" sz="2500" i="1">
                                    <a:latin typeface="Cambria Math" panose="02040503050406030204" pitchFamily="18" charset="0"/>
                                  </a:rPr>
                                  <m:t>100</m:t>
                                </m:r>
                              </m:e>
                            </m:mr>
                            <m:mr>
                              <m:e>
                                <m:r>
                                  <a:rPr lang="en-US" sz="2500" i="1">
                                    <a:latin typeface="Cambria Math" panose="02040503050406030204" pitchFamily="18" charset="0"/>
                                  </a:rPr>
                                  <m:t> </m:t>
                                </m:r>
                              </m:e>
                            </m:mr>
                            <m:mr>
                              <m:e>
                                <m:r>
                                  <a:rPr lang="en-US" sz="2500" i="1">
                                    <a:latin typeface="Cambria Math" panose="02040503050406030204" pitchFamily="18" charset="0"/>
                                  </a:rPr>
                                  <m:t>60</m:t>
                                </m:r>
                              </m:e>
                            </m:mr>
                          </m:m>
                        </m:e>
                      </m:d>
                    </m:oMath>
                  </m:oMathPara>
                </a14:m>
                <a:endParaRPr lang="en-US" sz="2500" i="1" dirty="0" smtClean="0">
                  <a:latin typeface="Cambria Math" panose="02040503050406030204" pitchFamily="18" charset="0"/>
                </a:endParaRPr>
              </a:p>
              <a:p>
                <a:pPr marL="0" indent="0">
                  <a:buNone/>
                </a:pPr>
                <a:endParaRPr lang="en-US" sz="2500" i="1" dirty="0">
                  <a:latin typeface="Cambria Math" panose="02040503050406030204" pitchFamily="18" charset="0"/>
                </a:endParaRPr>
              </a:p>
              <a:p>
                <a:pPr marL="0" indent="0">
                  <a:buNone/>
                </a:pPr>
                <a:r>
                  <a:rPr lang="en-US" sz="2500" i="1" dirty="0" smtClean="0">
                    <a:latin typeface="Cambria Math" panose="02040503050406030204" pitchFamily="18" charset="0"/>
                  </a:rPr>
                  <a:t>			   </a:t>
                </a:r>
                <a14:m>
                  <m:oMath xmlns:m="http://schemas.openxmlformats.org/officeDocument/2006/math">
                    <m:r>
                      <a:rPr lang="en-US" sz="2500" i="1">
                        <a:latin typeface="Cambria Math" panose="02040503050406030204" pitchFamily="18" charset="0"/>
                      </a:rPr>
                      <m:t>=</m:t>
                    </m:r>
                    <m:d>
                      <m:dPr>
                        <m:ctrlPr>
                          <a:rPr lang="en-US" sz="2500" i="1">
                            <a:latin typeface="Cambria Math" panose="02040503050406030204" pitchFamily="18" charset="0"/>
                          </a:rPr>
                        </m:ctrlPr>
                      </m:dPr>
                      <m:e>
                        <m:r>
                          <a:rPr lang="en-US" sz="2500" i="1">
                            <a:latin typeface="Cambria Math" panose="02040503050406030204" pitchFamily="18" charset="0"/>
                          </a:rPr>
                          <m:t>50−60</m:t>
                        </m:r>
                      </m:e>
                    </m:d>
                    <m:r>
                      <a:rPr lang="en-US" sz="2500" i="1">
                        <a:latin typeface="Cambria Math" panose="02040503050406030204" pitchFamily="18" charset="0"/>
                      </a:rPr>
                      <m:t>−</m:t>
                    </m:r>
                    <m:d>
                      <m:dPr>
                        <m:ctrlPr>
                          <a:rPr lang="en-US" sz="2500" i="1">
                            <a:latin typeface="Cambria Math" panose="02040503050406030204" pitchFamily="18" charset="0"/>
                          </a:rPr>
                        </m:ctrlPr>
                      </m:dPr>
                      <m:e>
                        <m:r>
                          <a:rPr lang="en-US" sz="2500" i="1">
                            <a:latin typeface="Cambria Math" panose="02040503050406030204" pitchFamily="18" charset="0"/>
                          </a:rPr>
                          <m:t>18−36</m:t>
                        </m:r>
                      </m:e>
                    </m:d>
                    <m:r>
                      <a:rPr lang="en-US" sz="2500" i="1">
                        <a:latin typeface="Cambria Math" panose="02040503050406030204" pitchFamily="18" charset="0"/>
                      </a:rPr>
                      <m:t>=8</m:t>
                    </m:r>
                  </m:oMath>
                </a14:m>
                <a:endParaRPr lang="en-US" sz="2500" dirty="0"/>
              </a:p>
              <a:p>
                <a:pPr marL="0" indent="0">
                  <a:buNone/>
                </a:pPr>
                <a:r>
                  <a:rPr lang="en-US" sz="2500" dirty="0"/>
                  <a:t> </a:t>
                </a:r>
              </a:p>
              <a:p>
                <a:pPr marL="0" indent="0">
                  <a:buNone/>
                </a:pPr>
                <a:r>
                  <a:rPr lang="en-US" sz="2500" dirty="0"/>
                  <a:t>The present value of this call would simply be its discounted value:</a:t>
                </a:r>
              </a:p>
              <a:p>
                <a:pPr marL="0" indent="0">
                  <a:buNone/>
                </a:pPr>
                <a:r>
                  <a:rPr lang="en-US" sz="2500" dirty="0"/>
                  <a:t> </a:t>
                </a:r>
              </a:p>
              <a:p>
                <a:pPr marL="0" indent="0">
                  <a:buNone/>
                </a:pPr>
                <a14:m>
                  <m:oMathPara xmlns:m="http://schemas.openxmlformats.org/officeDocument/2006/math">
                    <m:oMathParaPr>
                      <m:jc m:val="centerGroup"/>
                    </m:oMathParaPr>
                    <m:oMath xmlns:m="http://schemas.openxmlformats.org/officeDocument/2006/math">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0</m:t>
                          </m:r>
                        </m:sub>
                      </m:sSub>
                      <m:r>
                        <a:rPr lang="en-US" sz="2500" i="1">
                          <a:latin typeface="Cambria Math" panose="02040503050406030204" pitchFamily="18" charset="0"/>
                        </a:rPr>
                        <m:t>= </m:t>
                      </m:r>
                      <m:nary>
                        <m:naryPr>
                          <m:limLoc m:val="subSup"/>
                          <m:ctrlPr>
                            <a:rPr lang="en-US" sz="2500" i="1">
                              <a:latin typeface="Cambria Math" panose="02040503050406030204" pitchFamily="18" charset="0"/>
                            </a:rPr>
                          </m:ctrlPr>
                        </m:naryPr>
                        <m:sub>
                          <m:r>
                            <a:rPr lang="en-US" sz="2500" i="1">
                              <a:latin typeface="Cambria Math" panose="02040503050406030204" pitchFamily="18" charset="0"/>
                            </a:rPr>
                            <m:t>𝑋</m:t>
                          </m:r>
                        </m:sub>
                        <m:sup>
                          <m:r>
                            <a:rPr lang="en-US" sz="2500" i="1">
                              <a:latin typeface="Cambria Math" panose="02040503050406030204" pitchFamily="18" charset="0"/>
                            </a:rPr>
                            <m:t>∞</m:t>
                          </m:r>
                        </m:sup>
                        <m:e>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m:t>
                              </m:r>
                              <m:r>
                                <a:rPr lang="en-US" sz="2500" i="1">
                                  <a:latin typeface="Cambria Math" panose="02040503050406030204" pitchFamily="18" charset="0"/>
                                </a:rPr>
                                <m:t>𝑋</m:t>
                              </m:r>
                            </m:e>
                          </m:d>
                          <m:r>
                            <a:rPr lang="en-US" sz="2500" i="1">
                              <a:latin typeface="Cambria Math" panose="02040503050406030204" pitchFamily="18" charset="0"/>
                            </a:rPr>
                            <m:t>𝑞</m:t>
                          </m:r>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r>
                            <a:rPr lang="en-US" sz="2500" i="1">
                              <a:latin typeface="Cambria Math" panose="02040503050406030204" pitchFamily="18" charset="0"/>
                            </a:rPr>
                            <m:t>]</m:t>
                          </m:r>
                          <m:r>
                            <a:rPr lang="en-US" sz="2500" i="1">
                              <a:latin typeface="Cambria Math" panose="02040503050406030204" pitchFamily="18" charset="0"/>
                            </a:rPr>
                            <m:t>𝑑</m:t>
                          </m:r>
                          <m:sSub>
                            <m:sSubPr>
                              <m:ctrlPr>
                                <a:rPr lang="en-US" sz="2500" i="1">
                                  <a:latin typeface="Cambria Math" panose="02040503050406030204" pitchFamily="18" charset="0"/>
                                </a:rPr>
                              </m:ctrlPr>
                            </m:sSubPr>
                            <m:e>
                              <m:r>
                                <a:rPr lang="en-US" sz="2500" i="1">
                                  <a:latin typeface="Cambria Math" panose="02040503050406030204" pitchFamily="18" charset="0"/>
                                </a:rPr>
                                <m:t>𝑆</m:t>
                              </m:r>
                            </m:e>
                            <m:sub>
                              <m:r>
                                <a:rPr lang="en-US" sz="2500" i="1">
                                  <a:latin typeface="Cambria Math" panose="02040503050406030204" pitchFamily="18" charset="0"/>
                                </a:rPr>
                                <m:t>𝑇</m:t>
                              </m:r>
                            </m:sub>
                          </m:sSub>
                        </m:e>
                      </m:nary>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r>
                        <a:rPr lang="en-US" sz="2500" i="1">
                          <a:latin typeface="Cambria Math" panose="02040503050406030204" pitchFamily="18" charset="0"/>
                        </a:rPr>
                        <m:t>=8</m:t>
                      </m:r>
                      <m:sSup>
                        <m:sSupPr>
                          <m:ctrlPr>
                            <a:rPr lang="en-US" sz="2500" i="1">
                              <a:latin typeface="Cambria Math" panose="02040503050406030204" pitchFamily="18" charset="0"/>
                            </a:rPr>
                          </m:ctrlPr>
                        </m:sSupPr>
                        <m:e>
                          <m:r>
                            <a:rPr lang="en-US" sz="2500" i="1">
                              <a:latin typeface="Cambria Math" panose="02040503050406030204" pitchFamily="18" charset="0"/>
                            </a:rPr>
                            <m:t>𝑒</m:t>
                          </m:r>
                        </m:e>
                        <m:sup>
                          <m:r>
                            <a:rPr lang="en-US" sz="2500" i="1">
                              <a:latin typeface="Cambria Math" panose="02040503050406030204" pitchFamily="18" charset="0"/>
                            </a:rPr>
                            <m:t>−</m:t>
                          </m:r>
                          <m:r>
                            <a:rPr lang="en-US" sz="2500" i="1">
                              <a:latin typeface="Cambria Math" panose="02040503050406030204" pitchFamily="18" charset="0"/>
                            </a:rPr>
                            <m:t>𝑟𝑇</m:t>
                          </m:r>
                        </m:sup>
                      </m:sSup>
                    </m:oMath>
                  </m:oMathPara>
                </a14:m>
                <a:endParaRPr lang="en-US" sz="25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57442"/>
              </a:xfrm>
              <a:blipFill rotWithShape="0">
                <a:blip r:embed="rId2" cstate="print"/>
                <a:stretch>
                  <a:fillRect l="-750" t="-1702"/>
                </a:stretch>
              </a:blipFill>
            </p:spPr>
            <p:txBody>
              <a:bodyPr/>
              <a:lstStyle/>
              <a:p>
                <a:r>
                  <a:rPr lang="en-US">
                    <a:noFill/>
                  </a:rPr>
                  <a:t> </a:t>
                </a:r>
              </a:p>
            </p:txBody>
          </p:sp>
        </mc:Fallback>
      </mc:AlternateContent>
    </p:spTree>
    <p:extLst>
      <p:ext uri="{BB962C8B-B14F-4D97-AF65-F5344CB8AC3E}">
        <p14:creationId xmlns:p14="http://schemas.microsoft.com/office/powerpoint/2010/main" xmlns="" val="3961171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Dividends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A</a:t>
                </a:r>
                <a:r>
                  <a:rPr lang="en-US" dirty="0" smtClean="0"/>
                  <a:t>n </a:t>
                </a:r>
                <a:r>
                  <a:rPr lang="en-US" dirty="0"/>
                  <a:t>equity index forward contract in which the underlying stocks pay dividends. These dividends, when paid (technically, on ex-dividend dates), reduce stock prices by amounts roughly comparable to dividend amounts. </a:t>
                </a:r>
                <a:r>
                  <a:rPr lang="en-US" dirty="0" smtClean="0"/>
                  <a:t> </a:t>
                </a:r>
                <a:r>
                  <a:rPr lang="en-US" dirty="0"/>
                  <a:t>C</a:t>
                </a:r>
                <a:r>
                  <a:rPr lang="en-US" dirty="0" smtClean="0"/>
                  <a:t>onsider </a:t>
                </a:r>
                <a:r>
                  <a:rPr lang="en-US" dirty="0"/>
                  <a:t>the effect of income spun off by the asset prior to time </a:t>
                </a:r>
                <a:r>
                  <a:rPr lang="en-US" i="1" dirty="0"/>
                  <a:t>T</a:t>
                </a:r>
                <a:r>
                  <a:rPr lang="en-US" dirty="0"/>
                  <a:t>, where </a:t>
                </a:r>
                <a:r>
                  <a:rPr lang="en-US" i="1" dirty="0"/>
                  <a:t>δ</a:t>
                </a:r>
                <a:r>
                  <a:rPr lang="en-US" dirty="0"/>
                  <a:t> is the instantaneous periodic income divided by the asset value: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 </m:t>
                              </m:r>
                            </m:sub>
                          </m:sSub>
                          <m:r>
                            <a:rPr lang="en-US" i="1">
                              <a:latin typeface="Cambria Math" panose="02040503050406030204" pitchFamily="18" charset="0"/>
                            </a:rPr>
                            <m:t>−</m:t>
                          </m:r>
                          <m:r>
                            <a:rPr lang="en-US" i="1">
                              <a:latin typeface="Cambria Math" panose="02040503050406030204" pitchFamily="18" charset="0"/>
                            </a:rPr>
                            <m:t>𝛿</m:t>
                          </m:r>
                          <m:r>
                            <a:rPr lang="en-US" i="1">
                              <a:latin typeface="Cambria Math" panose="02040503050406030204" pitchFamily="18" charset="0"/>
                            </a:rPr>
                            <m:t>)</m:t>
                          </m:r>
                          <m:r>
                            <a:rPr lang="en-US" i="1">
                              <a:latin typeface="Cambria Math" panose="02040503050406030204" pitchFamily="18" charset="0"/>
                            </a:rPr>
                            <m:t>𝑇</m:t>
                          </m:r>
                        </m:sup>
                      </m:sSup>
                    </m:oMath>
                  </m:oMathPara>
                </a14:m>
                <a:endParaRPr lang="en-US" dirty="0"/>
              </a:p>
              <a:p>
                <a:pPr marL="0" indent="0">
                  <a:buNone/>
                </a:pPr>
                <a:endParaRPr lang="en-US" sz="2000" dirty="0" smtClean="0"/>
              </a:p>
              <a:p>
                <a:pPr marL="0" indent="0">
                  <a:buNone/>
                </a:pPr>
                <a:r>
                  <a:rPr lang="en-US" sz="2000" dirty="0" smtClean="0"/>
                  <a:t>The </a:t>
                </a:r>
                <a:r>
                  <a:rPr lang="en-US" sz="2000" dirty="0"/>
                  <a:t>equity dividend payout ratio </a:t>
                </a:r>
                <a:r>
                  <a:rPr lang="en-US" sz="2000" i="1" dirty="0"/>
                  <a:t>δ</a:t>
                </a:r>
                <a:r>
                  <a:rPr lang="en-US" sz="2000" dirty="0"/>
                  <a:t> reflects the proportion of equity value that the long position in the forward contract will not accrue from the equity waiting delivery at time </a:t>
                </a:r>
                <a:r>
                  <a:rPr lang="en-US" sz="2000" i="1" dirty="0"/>
                  <a:t>T</a:t>
                </a:r>
                <a:r>
                  <a:rPr lang="en-US" sz="2000" dirty="0"/>
                  <a:t>.</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13" b="-1067"/>
                </a:stretch>
              </a:blipFill>
            </p:spPr>
            <p:txBody>
              <a:bodyPr/>
              <a:lstStyle/>
              <a:p>
                <a:r>
                  <a:rPr lang="en-US">
                    <a:noFill/>
                  </a:rPr>
                  <a:t> </a:t>
                </a:r>
              </a:p>
            </p:txBody>
          </p:sp>
        </mc:Fallback>
      </mc:AlternateContent>
    </p:spTree>
    <p:extLst>
      <p:ext uri="{BB962C8B-B14F-4D97-AF65-F5344CB8AC3E}">
        <p14:creationId xmlns:p14="http://schemas.microsoft.com/office/powerpoint/2010/main" xmlns="" val="3582489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Foreign Exchange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An FX contract provides for one counterparty to purchase one currency from a second counterparty in exchange for a second currency. </a:t>
                </a:r>
                <a:r>
                  <a:rPr lang="en-US" dirty="0" smtClean="0"/>
                  <a:t> Each </a:t>
                </a:r>
                <a:r>
                  <a:rPr lang="en-US" dirty="0"/>
                  <a:t>counterparty can earn interest on the </a:t>
                </a:r>
                <a:r>
                  <a:rPr lang="en-US" dirty="0" smtClean="0"/>
                  <a:t>currency </a:t>
                </a:r>
                <a:r>
                  <a:rPr lang="en-US" dirty="0"/>
                  <a:t>until delivering it at time </a:t>
                </a:r>
                <a:r>
                  <a:rPr lang="en-US" i="1" dirty="0"/>
                  <a:t>T</a:t>
                </a:r>
                <a:r>
                  <a:rPr lang="en-US" dirty="0"/>
                  <a:t>. </a:t>
                </a:r>
                <a:r>
                  <a:rPr lang="en-US" dirty="0" smtClean="0"/>
                  <a:t> Suppose </a:t>
                </a:r>
                <a:r>
                  <a:rPr lang="en-US" dirty="0"/>
                  <a:t>that </a:t>
                </a:r>
                <a:r>
                  <a:rPr lang="en-US" i="1" dirty="0"/>
                  <a:t>r</a:t>
                </a:r>
                <a:r>
                  <a:rPr lang="en-US" dirty="0"/>
                  <a:t>(</a:t>
                </a:r>
                <a:r>
                  <a:rPr lang="en-US" i="1" dirty="0"/>
                  <a:t>d</a:t>
                </a:r>
                <a:r>
                  <a:rPr lang="en-US" dirty="0"/>
                  <a:t>) is the riskless rate in the country issuing the currency associated with the short position in the contract and that </a:t>
                </a:r>
                <a:r>
                  <a:rPr lang="en-US" i="1" dirty="0"/>
                  <a:t>r</a:t>
                </a:r>
                <a:r>
                  <a:rPr lang="en-US" dirty="0"/>
                  <a:t>(</a:t>
                </a:r>
                <a:r>
                  <a:rPr lang="en-US" i="1" dirty="0"/>
                  <a:t>f</a:t>
                </a:r>
                <a:r>
                  <a:rPr lang="en-US" dirty="0"/>
                  <a:t>) is the interest rate associated with the long position in the contract (the foreign currency):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𝑇</m:t>
                          </m:r>
                        </m:sup>
                      </m:sSup>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860"/>
                </a:stretch>
              </a:blipFill>
            </p:spPr>
            <p:txBody>
              <a:bodyPr/>
              <a:lstStyle/>
              <a:p>
                <a:r>
                  <a:rPr lang="en-US">
                    <a:noFill/>
                  </a:rPr>
                  <a:t> </a:t>
                </a:r>
              </a:p>
            </p:txBody>
          </p:sp>
        </mc:Fallback>
      </mc:AlternateContent>
    </p:spTree>
    <p:extLst>
      <p:ext uri="{BB962C8B-B14F-4D97-AF65-F5344CB8AC3E}">
        <p14:creationId xmlns:p14="http://schemas.microsoft.com/office/powerpoint/2010/main" xmlns="" val="1473007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Forward </a:t>
            </a:r>
            <a:r>
              <a:rPr lang="en-US" b="1" dirty="0" smtClean="0"/>
              <a:t>Contract On Currencies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Suppose one </a:t>
                </a:r>
                <a:r>
                  <a:rPr lang="en-US" dirty="0"/>
                  <a:t>counterparty to a two-year FX forward contract longs </a:t>
                </a:r>
                <a:r>
                  <a:rPr lang="en-US" i="1" dirty="0"/>
                  <a:t>CNY</a:t>
                </a:r>
                <a:r>
                  <a:rPr lang="en-US" dirty="0"/>
                  <a:t>1 (1 Chinese yuan) and shorts </a:t>
                </a:r>
                <a:r>
                  <a:rPr lang="en-US" i="1" dirty="0"/>
                  <a:t>USD</a:t>
                </a:r>
                <a:r>
                  <a:rPr lang="en-US" dirty="0"/>
                  <a:t>0.16 (0.16 U.S. dollars). This counterparty agrees to purchase 1 yuan for USD0.16 and can invest the </a:t>
                </a:r>
                <a:r>
                  <a:rPr lang="en-US" i="1" dirty="0"/>
                  <a:t>USD</a:t>
                </a:r>
                <a:r>
                  <a:rPr lang="en-US" dirty="0"/>
                  <a:t>0.16 at rate </a:t>
                </a:r>
                <a:r>
                  <a:rPr lang="en-US" i="1" dirty="0"/>
                  <a:t>r</a:t>
                </a:r>
                <a:r>
                  <a:rPr lang="en-US" dirty="0"/>
                  <a:t>(</a:t>
                </a:r>
                <a:r>
                  <a:rPr lang="en-US" i="1" dirty="0"/>
                  <a:t>d</a:t>
                </a:r>
                <a:r>
                  <a:rPr lang="en-US" dirty="0"/>
                  <a:t>) until time </a:t>
                </a:r>
                <a:r>
                  <a:rPr lang="en-US" i="1" dirty="0"/>
                  <a:t>T</a:t>
                </a:r>
                <a:r>
                  <a:rPr lang="en-US" dirty="0"/>
                  <a:t> = 2. However, this counterparty loses the opportunity to invest </a:t>
                </a:r>
                <a:r>
                  <a:rPr lang="en-US" i="1" dirty="0"/>
                  <a:t>CNY</a:t>
                </a:r>
                <a:r>
                  <a:rPr lang="en-US" dirty="0"/>
                  <a:t>1 at rate </a:t>
                </a:r>
                <a:r>
                  <a:rPr lang="en-US" i="1" dirty="0"/>
                  <a:t>r</a:t>
                </a:r>
                <a:r>
                  <a:rPr lang="en-US" dirty="0"/>
                  <a:t>(</a:t>
                </a:r>
                <a:r>
                  <a:rPr lang="en-US" i="1" dirty="0"/>
                  <a:t>f</a:t>
                </a:r>
                <a:r>
                  <a:rPr lang="en-US" dirty="0"/>
                  <a:t>) until time </a:t>
                </a:r>
                <a:r>
                  <a:rPr lang="en-US" i="1" dirty="0"/>
                  <a:t>T</a:t>
                </a:r>
                <a:r>
                  <a:rPr lang="en-US" dirty="0"/>
                  <a:t> = 2. If the U.S. interest rate is </a:t>
                </a:r>
                <a:r>
                  <a:rPr lang="en-US" i="1" dirty="0"/>
                  <a:t>r</a:t>
                </a:r>
                <a:r>
                  <a:rPr lang="en-US" dirty="0"/>
                  <a:t>(</a:t>
                </a:r>
                <a:r>
                  <a:rPr lang="en-US" i="1" dirty="0"/>
                  <a:t>d</a:t>
                </a:r>
                <a:r>
                  <a:rPr lang="en-US" dirty="0"/>
                  <a:t>) = .02 and the Chinese rate is </a:t>
                </a:r>
                <a:r>
                  <a:rPr lang="en-US" i="1" dirty="0"/>
                  <a:t>r</a:t>
                </a:r>
                <a:r>
                  <a:rPr lang="en-US" dirty="0"/>
                  <a:t>(</a:t>
                </a:r>
                <a:r>
                  <a:rPr lang="en-US" i="1" dirty="0"/>
                  <a:t>f</a:t>
                </a:r>
                <a:r>
                  <a:rPr lang="en-US" dirty="0"/>
                  <a:t>) = .04, the spot rate </a:t>
                </a:r>
                <a:r>
                  <a:rPr lang="en-US" i="1" dirty="0"/>
                  <a:t>S</a:t>
                </a:r>
                <a:r>
                  <a:rPr lang="en-US" baseline="-25000" dirty="0"/>
                  <a:t>0</a:t>
                </a:r>
                <a:r>
                  <a:rPr lang="en-US" dirty="0"/>
                  <a:t> = </a:t>
                </a:r>
                <a:r>
                  <a:rPr lang="en-US" i="1" dirty="0"/>
                  <a:t>USD</a:t>
                </a:r>
                <a:r>
                  <a:rPr lang="en-US" dirty="0"/>
                  <a:t>0.1665 is consistent with our pricing relation above: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0.16=0.1665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(.02−.04)×2</m:t>
                          </m:r>
                        </m:sup>
                      </m:sSup>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4"/>
                </a:stretch>
              </a:blipFill>
            </p:spPr>
            <p:txBody>
              <a:bodyPr/>
              <a:lstStyle/>
              <a:p>
                <a:r>
                  <a:rPr lang="en-US">
                    <a:noFill/>
                  </a:rPr>
                  <a:t> </a:t>
                </a:r>
              </a:p>
            </p:txBody>
          </p:sp>
        </mc:Fallback>
      </mc:AlternateContent>
    </p:spTree>
    <p:extLst>
      <p:ext uri="{BB962C8B-B14F-4D97-AF65-F5344CB8AC3E}">
        <p14:creationId xmlns:p14="http://schemas.microsoft.com/office/powerpoint/2010/main" xmlns="" val="682589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1246</Words>
  <Application>Microsoft Office PowerPoint</Application>
  <PresentationFormat>Custom</PresentationFormat>
  <Paragraphs>160</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Civic</vt:lpstr>
      <vt:lpstr>Chapter 4  Continuous Time and State Models</vt:lpstr>
      <vt:lpstr>Single Payment Model</vt:lpstr>
      <vt:lpstr>Forward Contracts</vt:lpstr>
      <vt:lpstr>Forward Contracts (continued)</vt:lpstr>
      <vt:lpstr>Illustration: Forward Contract</vt:lpstr>
      <vt:lpstr>Forward Market Complications</vt:lpstr>
      <vt:lpstr>Dividends</vt:lpstr>
      <vt:lpstr>Foreign Exchange</vt:lpstr>
      <vt:lpstr>Illustration: Forward Contract On Currencies</vt:lpstr>
      <vt:lpstr>Carry Costs </vt:lpstr>
      <vt:lpstr>Taylor Polynomial Of The Natural Logarithm Function</vt:lpstr>
      <vt:lpstr>Pricing A Zero Coupon Bond With Continuous Deterministic Interest Rates</vt:lpstr>
      <vt:lpstr>Pricing A Zero Coupon Bond With Continuous Deterministic Interest Rates (Continued)</vt:lpstr>
      <vt:lpstr>Pricing A Zero Coupon Bond With Continuous Deterministic Interest Rates (Continued)</vt:lpstr>
      <vt:lpstr>Pricing A Zero Coupon Bond With Continuous Deterministic Interest Rates (Continued)</vt:lpstr>
      <vt:lpstr>Illustration: Pricing A Zero Coupon Bond With A Deterministic Continuous Rate</vt:lpstr>
      <vt:lpstr>Continuous Time Multi-Payment Models</vt:lpstr>
      <vt:lpstr>Differential Equations</vt:lpstr>
      <vt:lpstr>Differential Equations: Example</vt:lpstr>
      <vt:lpstr>Differential Equations In Financial Modeling: An Introduction</vt:lpstr>
      <vt:lpstr>Separable Differential Equations</vt:lpstr>
      <vt:lpstr>Separable Differential Equations: Example</vt:lpstr>
      <vt:lpstr>Growth Models</vt:lpstr>
      <vt:lpstr>Growth Models (Continued)</vt:lpstr>
      <vt:lpstr>Security Returns In Continuous Time</vt:lpstr>
      <vt:lpstr>Illustration: Doubling An Investment Amount</vt:lpstr>
      <vt:lpstr>Illustration: Mean Reverting Interest Rates</vt:lpstr>
      <vt:lpstr>Illustration: Mean Reverting Interest Rates(Continued)</vt:lpstr>
      <vt:lpstr>Illustration: Mean Reverting Interest Rates(Continued)</vt:lpstr>
      <vt:lpstr>Illustration: Mean Reverting Interest Rates(Continued)</vt:lpstr>
      <vt:lpstr>Annuities</vt:lpstr>
      <vt:lpstr>Perpetuities</vt:lpstr>
      <vt:lpstr>Continuous Annuity: Illustration</vt:lpstr>
      <vt:lpstr>Continuous Dividend Streams: Illustration</vt:lpstr>
      <vt:lpstr>Growing Annuities</vt:lpstr>
      <vt:lpstr>Growing Annuities: Illustration</vt:lpstr>
      <vt:lpstr>Duration And Convexity In Continuous Time</vt:lpstr>
      <vt:lpstr>Duration And Convexity In Continuous Time (Continued)</vt:lpstr>
      <vt:lpstr>Duration And Convexity In Continuous Time (Continued)</vt:lpstr>
      <vt:lpstr>Duration And Convexity In Continuous Time (Continued)</vt:lpstr>
      <vt:lpstr>Zero Coupon Instruments</vt:lpstr>
      <vt:lpstr>Zero Coupon Instruments (Continued)</vt:lpstr>
      <vt:lpstr>Coupon Instruments</vt:lpstr>
      <vt:lpstr>Coupon Instruments (Continued)</vt:lpstr>
      <vt:lpstr>Coupon Instruments (Continued)</vt:lpstr>
      <vt:lpstr>Duration And Convexity: Illustration</vt:lpstr>
      <vt:lpstr>Duration And Convexity: Illustration (Continued)</vt:lpstr>
      <vt:lpstr>The Yield Curve In Continuous Time</vt:lpstr>
      <vt:lpstr>The Yield Curve In Continuous Time (Continued)</vt:lpstr>
      <vt:lpstr>The Yield Curve In Continuous Time (Continued)</vt:lpstr>
      <vt:lpstr>Term Structure Theories</vt:lpstr>
      <vt:lpstr>The Expectations Theory </vt:lpstr>
      <vt:lpstr>The Expectations Theory (Continued)</vt:lpstr>
      <vt:lpstr>Biased Expectations Theory</vt:lpstr>
      <vt:lpstr>The Preferred Habitat Theory </vt:lpstr>
      <vt:lpstr>The Liquidity Preference Theory </vt:lpstr>
      <vt:lpstr>The Market Segmentation Theory </vt:lpstr>
      <vt:lpstr>Continuous State Models: Option Pricing</vt:lpstr>
      <vt:lpstr>Continuous State Models: Option Pricing (Continued)</vt:lpstr>
      <vt:lpstr>Illustration: Call Options and Uniformly Distributed Stock Prices</vt:lpstr>
      <vt:lpstr>Illustration: Call Options and Uniformly Distributed Stock Prices (Continued)</vt:lpstr>
      <vt:lpstr>Illustration: Call Options and Uniformly Distributed Stock Prices (Continued)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Continuous Time and State Models</dc:title>
  <dc:creator>Eric Yan</dc:creator>
  <cp:lastModifiedBy>John</cp:lastModifiedBy>
  <cp:revision>103</cp:revision>
  <cp:lastPrinted>2015-02-07T05:23:58Z</cp:lastPrinted>
  <dcterms:created xsi:type="dcterms:W3CDTF">2015-02-04T00:52:50Z</dcterms:created>
  <dcterms:modified xsi:type="dcterms:W3CDTF">2015-08-05T14:03:31Z</dcterms:modified>
</cp:coreProperties>
</file>