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1" r:id="rId3"/>
    <p:sldId id="263" r:id="rId4"/>
    <p:sldId id="264" r:id="rId5"/>
    <p:sldId id="262" r:id="rId6"/>
    <p:sldId id="260" r:id="rId7"/>
    <p:sldId id="258" r:id="rId8"/>
    <p:sldId id="265" r:id="rId9"/>
    <p:sldId id="266" r:id="rId10"/>
    <p:sldId id="267" r:id="rId11"/>
    <p:sldId id="268" r:id="rId12"/>
    <p:sldId id="278" r:id="rId13"/>
    <p:sldId id="269" r:id="rId14"/>
    <p:sldId id="270" r:id="rId15"/>
    <p:sldId id="271" r:id="rId16"/>
    <p:sldId id="318" r:id="rId17"/>
    <p:sldId id="272" r:id="rId18"/>
    <p:sldId id="274" r:id="rId19"/>
    <p:sldId id="275" r:id="rId20"/>
    <p:sldId id="276" r:id="rId21"/>
    <p:sldId id="309" r:id="rId22"/>
    <p:sldId id="310" r:id="rId23"/>
    <p:sldId id="311" r:id="rId24"/>
    <p:sldId id="277" r:id="rId25"/>
    <p:sldId id="313" r:id="rId26"/>
    <p:sldId id="314" r:id="rId27"/>
    <p:sldId id="315" r:id="rId28"/>
    <p:sldId id="280" r:id="rId29"/>
    <p:sldId id="281" r:id="rId30"/>
    <p:sldId id="282" r:id="rId31"/>
    <p:sldId id="283" r:id="rId32"/>
    <p:sldId id="316" r:id="rId33"/>
    <p:sldId id="284" r:id="rId34"/>
    <p:sldId id="285" r:id="rId35"/>
    <p:sldId id="286" r:id="rId36"/>
    <p:sldId id="287" r:id="rId37"/>
    <p:sldId id="288" r:id="rId38"/>
    <p:sldId id="289" r:id="rId39"/>
    <p:sldId id="290" r:id="rId40"/>
    <p:sldId id="291" r:id="rId41"/>
    <p:sldId id="292" r:id="rId42"/>
    <p:sldId id="293" r:id="rId43"/>
    <p:sldId id="317" r:id="rId44"/>
    <p:sldId id="273" r:id="rId45"/>
    <p:sldId id="294" r:id="rId46"/>
    <p:sldId id="295" r:id="rId47"/>
    <p:sldId id="319"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20" r:id="rId61"/>
    <p:sldId id="308"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4" autoAdjust="0"/>
    <p:restoredTop sz="94660"/>
  </p:normalViewPr>
  <p:slideViewPr>
    <p:cSldViewPr>
      <p:cViewPr>
        <p:scale>
          <a:sx n="97" d="100"/>
          <a:sy n="97" d="100"/>
        </p:scale>
        <p:origin x="-2304" y="-5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70CE4A1-C236-4610-AF9C-E0219E1C9262}" type="datetimeFigureOut">
              <a:rPr lang="en-US" smtClean="0"/>
              <a:pPr/>
              <a:t>7/9/2015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A1330E-35AA-4619-A5C3-0E7CDD93BC68}"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1330E-35AA-4619-A5C3-0E7CDD93BC6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7A1330E-35AA-4619-A5C3-0E7CDD93BC68}"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7A1330E-35AA-4619-A5C3-0E7CDD93BC68}"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0CE4A1-C236-4610-AF9C-E0219E1C9262}" type="datetimeFigureOut">
              <a:rPr lang="en-US" smtClean="0"/>
              <a:pPr/>
              <a:t>7/9/2015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A1330E-35AA-4619-A5C3-0E7CDD93BC68}"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70CE4A1-C236-4610-AF9C-E0219E1C9262}" type="datetimeFigureOut">
              <a:rPr lang="en-US" smtClean="0"/>
              <a:pPr/>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1330E-35AA-4619-A5C3-0E7CDD93BC68}"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70CE4A1-C236-4610-AF9C-E0219E1C9262}" type="datetimeFigureOut">
              <a:rPr lang="en-US" smtClean="0"/>
              <a:pPr/>
              <a:t>7/9/2015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7A1330E-35AA-4619-A5C3-0E7CDD93BC68}"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0CE4A1-C236-4610-AF9C-E0219E1C9262}" type="datetimeFigureOut">
              <a:rPr lang="en-US" smtClean="0"/>
              <a:pPr/>
              <a:t>7/9/2015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7A1330E-35AA-4619-A5C3-0E7CDD93BC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70CE4A1-C236-4610-AF9C-E0219E1C9262}" type="datetimeFigureOut">
              <a:rPr lang="en-US" smtClean="0"/>
              <a:pPr/>
              <a:t>7/9/2015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7A1330E-35AA-4619-A5C3-0E7CDD93BC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7A1330E-35AA-4619-A5C3-0E7CDD93BC68}"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70CE4A1-C236-4610-AF9C-E0219E1C9262}" type="datetimeFigureOut">
              <a:rPr lang="en-US" smtClean="0"/>
              <a:pPr/>
              <a:t>7/9/2015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7A1330E-35AA-4619-A5C3-0E7CDD93BC68}"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70CE4A1-C236-4610-AF9C-E0219E1C9262}" type="datetimeFigureOut">
              <a:rPr lang="en-US" smtClean="0"/>
              <a:pPr/>
              <a:t>7/9/2015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70CE4A1-C236-4610-AF9C-E0219E1C9262}" type="datetimeFigureOut">
              <a:rPr lang="en-US" smtClean="0"/>
              <a:pPr/>
              <a:t>7/9/2015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A1330E-35AA-4619-A5C3-0E7CDD93BC68}"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Office_Word_Document4.docx"/><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Office_Word_Document5.docx"/><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emf"/><Relationship Id="rId4" Type="http://schemas.openxmlformats.org/officeDocument/2006/relationships/image" Target="../media/image59.emf"/></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2.bin"/></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743200"/>
            <a:ext cx="6400800" cy="2895600"/>
          </a:xfrm>
        </p:spPr>
        <p:txBody>
          <a:bodyPr>
            <a:normAutofit/>
          </a:bodyPr>
          <a:lstStyle/>
          <a:p>
            <a:endParaRPr lang="en-US" dirty="0"/>
          </a:p>
        </p:txBody>
      </p:sp>
      <p:sp>
        <p:nvSpPr>
          <p:cNvPr id="2" name="Title 1"/>
          <p:cNvSpPr>
            <a:spLocks noGrp="1"/>
          </p:cNvSpPr>
          <p:nvPr>
            <p:ph type="ctrTitle"/>
          </p:nvPr>
        </p:nvSpPr>
        <p:spPr>
          <a:xfrm>
            <a:off x="685800" y="1143000"/>
            <a:ext cx="7772400" cy="1470025"/>
          </a:xfrm>
        </p:spPr>
        <p:txBody>
          <a:bodyPr>
            <a:normAutofit fontScale="90000"/>
          </a:bodyPr>
          <a:lstStyle/>
          <a:p>
            <a:r>
              <a:rPr lang="en-US" b="1" dirty="0">
                <a:solidFill>
                  <a:schemeClr val="accent3"/>
                </a:solidFill>
              </a:rPr>
              <a:t>Chapter </a:t>
            </a:r>
            <a:r>
              <a:rPr lang="en-US" b="1" dirty="0" smtClean="0">
                <a:solidFill>
                  <a:schemeClr val="accent3"/>
                </a:solidFill>
              </a:rPr>
              <a:t>5  An Introduction to Stochastic Processes and Applications</a:t>
            </a:r>
            <a:r>
              <a:rPr lang="en-US" dirty="0"/>
              <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Equivalent Probability Measures</a:t>
            </a:r>
            <a:endParaRPr lang="en-US" b="1" dirty="0"/>
          </a:p>
        </p:txBody>
      </p:sp>
      <p:sp>
        <p:nvSpPr>
          <p:cNvPr id="3" name="Content Placeholder 2"/>
          <p:cNvSpPr>
            <a:spLocks noGrp="1"/>
          </p:cNvSpPr>
          <p:nvPr>
            <p:ph sz="quarter" idx="1"/>
          </p:nvPr>
        </p:nvSpPr>
        <p:spPr/>
        <p:txBody>
          <a:bodyPr>
            <a:normAutofit fontScale="70000" lnSpcReduction="20000"/>
          </a:bodyPr>
          <a:lstStyle/>
          <a:p>
            <a:r>
              <a:rPr lang="en-US" sz="3000" dirty="0" smtClean="0"/>
              <a:t>A probability measure ℙ is a mapping from an event space such that all events </a:t>
            </a:r>
            <a:r>
              <a:rPr lang="en-US" sz="3000" dirty="0" smtClean="0">
                <a:sym typeface="Symbol"/>
              </a:rPr>
              <a:t></a:t>
            </a:r>
            <a:r>
              <a:rPr lang="en-US" sz="3000" dirty="0" smtClean="0"/>
              <a:t> have probabilities </a:t>
            </a:r>
            <a:r>
              <a:rPr lang="en-US" sz="3000" i="1" dirty="0" smtClean="0"/>
              <a:t>p</a:t>
            </a:r>
            <a:r>
              <a:rPr lang="en-US" sz="3000" dirty="0" smtClean="0"/>
              <a:t>[</a:t>
            </a:r>
            <a:r>
              <a:rPr lang="en-US" sz="3000" dirty="0" smtClean="0">
                <a:sym typeface="Symbol"/>
              </a:rPr>
              <a:t></a:t>
            </a:r>
            <a:r>
              <a:rPr lang="en-US" sz="3000" dirty="0" smtClean="0"/>
              <a:t>] </a:t>
            </a:r>
            <a:r>
              <a:rPr lang="en-US" sz="3000" dirty="0" smtClean="0">
                <a:sym typeface="Symbol"/>
              </a:rPr>
              <a:t></a:t>
            </a:r>
            <a:r>
              <a:rPr lang="en-US" sz="3000" dirty="0" smtClean="0"/>
              <a:t> [0, 1]. </a:t>
            </a:r>
          </a:p>
          <a:p>
            <a:r>
              <a:rPr lang="en-US" sz="3000" dirty="0" smtClean="0"/>
              <a:t>An </a:t>
            </a:r>
            <a:r>
              <a:rPr lang="en-US" sz="3000" i="1" dirty="0" smtClean="0"/>
              <a:t>equivalent probability measure </a:t>
            </a:r>
            <a:r>
              <a:rPr lang="en-US" sz="3000" dirty="0" smtClean="0"/>
              <a:t>ℚ has the same null space as ℙ. </a:t>
            </a:r>
          </a:p>
          <a:p>
            <a:r>
              <a:rPr lang="en-US" sz="3000" dirty="0" smtClean="0"/>
              <a:t>Two probability measures are said to be equivalent (ℙ ~ ℚ) if the set of events that have probability 0 under measure ℙ is the same as that set under the second measure ℚ . </a:t>
            </a:r>
          </a:p>
          <a:p>
            <a:r>
              <a:rPr lang="en-US" sz="3000" dirty="0" smtClean="0"/>
              <a:t>This implies that ℚ &lt;&lt; ℙ  (ℚ is </a:t>
            </a:r>
            <a:r>
              <a:rPr lang="en-US" sz="3000" i="1" dirty="0" smtClean="0"/>
              <a:t>absolutely continuous</a:t>
            </a:r>
            <a:r>
              <a:rPr lang="en-US" sz="3000" dirty="0" smtClean="0"/>
              <a:t> with respect to ℙ, which means that </a:t>
            </a:r>
            <a:r>
              <a:rPr lang="en-US" sz="3000" i="1" dirty="0" smtClean="0"/>
              <a:t>p</a:t>
            </a:r>
            <a:r>
              <a:rPr lang="en-US" sz="3000" dirty="0" smtClean="0"/>
              <a:t>(</a:t>
            </a:r>
            <a:r>
              <a:rPr lang="en-US" sz="3000" dirty="0" smtClean="0">
                <a:sym typeface="Symbol"/>
              </a:rPr>
              <a:t></a:t>
            </a:r>
            <a:r>
              <a:rPr lang="en-US" sz="3000" dirty="0" smtClean="0"/>
              <a:t>) = 0 </a:t>
            </a:r>
            <a:r>
              <a:rPr lang="en-US" sz="3000" dirty="0" smtClean="0">
                <a:sym typeface="Symbol"/>
              </a:rPr>
              <a:t></a:t>
            </a:r>
            <a:r>
              <a:rPr lang="en-US" sz="3000" dirty="0" smtClean="0"/>
              <a:t> </a:t>
            </a:r>
            <a:r>
              <a:rPr lang="en-US" sz="3000" i="1" dirty="0" smtClean="0"/>
              <a:t>q</a:t>
            </a:r>
            <a:r>
              <a:rPr lang="en-US" sz="3000" dirty="0" smtClean="0"/>
              <a:t>(</a:t>
            </a:r>
            <a:r>
              <a:rPr lang="en-US" sz="3000" dirty="0" smtClean="0">
                <a:sym typeface="Symbol"/>
              </a:rPr>
              <a:t></a:t>
            </a:r>
            <a:r>
              <a:rPr lang="en-US" sz="3000" dirty="0" smtClean="0"/>
              <a:t>) =0) and ℙ &lt;&lt; ℚ  (ℙ is absolutely continuous with respect to ℚ; </a:t>
            </a:r>
            <a:r>
              <a:rPr lang="en-US" sz="3000" i="1" dirty="0" smtClean="0"/>
              <a:t>q</a:t>
            </a:r>
            <a:r>
              <a:rPr lang="en-US" sz="3000" dirty="0" smtClean="0"/>
              <a:t>(</a:t>
            </a:r>
            <a:r>
              <a:rPr lang="en-US" sz="3000" dirty="0" smtClean="0">
                <a:sym typeface="Symbol"/>
              </a:rPr>
              <a:t></a:t>
            </a:r>
            <a:r>
              <a:rPr lang="en-US" sz="3000" dirty="0" smtClean="0"/>
              <a:t>) = 0 </a:t>
            </a:r>
            <a:r>
              <a:rPr lang="en-US" sz="3000" dirty="0" smtClean="0">
                <a:sym typeface="Symbol"/>
              </a:rPr>
              <a:t></a:t>
            </a:r>
            <a:r>
              <a:rPr lang="en-US" sz="3000" dirty="0" smtClean="0"/>
              <a:t> </a:t>
            </a:r>
            <a:r>
              <a:rPr lang="en-US" sz="3000" i="1" dirty="0" smtClean="0"/>
              <a:t>p</a:t>
            </a:r>
            <a:r>
              <a:rPr lang="en-US" sz="3000" dirty="0" smtClean="0"/>
              <a:t>(</a:t>
            </a:r>
            <a:r>
              <a:rPr lang="en-US" sz="3000" dirty="0" smtClean="0">
                <a:sym typeface="Symbol"/>
              </a:rPr>
              <a:t></a:t>
            </a:r>
            <a:r>
              <a:rPr lang="en-US" sz="3000" dirty="0" smtClean="0"/>
              <a:t>) =0). </a:t>
            </a:r>
          </a:p>
          <a:p>
            <a:r>
              <a:rPr lang="en-US" sz="3000" dirty="0" smtClean="0"/>
              <a:t>This implies that an equivalent probability measure is consistent with respect to which outcomes are possible. </a:t>
            </a:r>
          </a:p>
          <a:p>
            <a:r>
              <a:rPr lang="en-US" sz="3000" dirty="0" smtClean="0"/>
              <a:t>However, the actual non-zero probabilities assigned to events might differ.</a:t>
            </a:r>
          </a:p>
          <a:p>
            <a:r>
              <a:rPr lang="en-US" sz="3000" dirty="0" smtClean="0"/>
              <a:t>If ℚ &lt;&lt; ℙ and ℙ &lt;&lt; ℚ, then ℚ ~ ℙ.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Equivalent Martingale Measures</a:t>
            </a:r>
            <a:endParaRPr lang="en-US" b="1" dirty="0"/>
          </a:p>
        </p:txBody>
      </p:sp>
      <p:sp>
        <p:nvSpPr>
          <p:cNvPr id="3" name="Content Placeholder 2"/>
          <p:cNvSpPr>
            <a:spLocks noGrp="1"/>
          </p:cNvSpPr>
          <p:nvPr>
            <p:ph sz="quarter" idx="1"/>
          </p:nvPr>
        </p:nvSpPr>
        <p:spPr/>
        <p:txBody>
          <a:bodyPr>
            <a:normAutofit fontScale="70000" lnSpcReduction="20000"/>
          </a:bodyPr>
          <a:lstStyle/>
          <a:p>
            <a:r>
              <a:rPr lang="en-US" dirty="0" smtClean="0"/>
              <a:t>A probability measure ℚ is an</a:t>
            </a:r>
            <a:r>
              <a:rPr lang="en-US" i="1" dirty="0" smtClean="0"/>
              <a:t> equivalent martingale measure </a:t>
            </a:r>
            <a:r>
              <a:rPr lang="en-US" dirty="0" smtClean="0"/>
              <a:t>(risk-neutral measure)</a:t>
            </a:r>
            <a:r>
              <a:rPr lang="en-US" i="1" dirty="0" smtClean="0"/>
              <a:t> </a:t>
            </a:r>
            <a:r>
              <a:rPr lang="en-US" dirty="0" smtClean="0"/>
              <a:t>to ℙ in a complete market if ℚ and ℙ are equivalent probability measures, and the price of every security in the market (using the riskless bond as the </a:t>
            </a:r>
            <a:r>
              <a:rPr lang="en-US" dirty="0" err="1" smtClean="0"/>
              <a:t>numeraire</a:t>
            </a:r>
            <a:r>
              <a:rPr lang="en-US" dirty="0" smtClean="0"/>
              <a:t>) is a martingale with respect to the probability measure ℚ. </a:t>
            </a:r>
          </a:p>
          <a:p>
            <a:r>
              <a:rPr lang="en-US" dirty="0" smtClean="0"/>
              <a:t>In a complete market in which there are no arbitrage opportunities, there will always exist a unique equivalent martingale measure. This measure can be used to obtain risk-neutral pricing for every security in that market. </a:t>
            </a:r>
          </a:p>
          <a:p>
            <a:r>
              <a:rPr lang="en-US" dirty="0" smtClean="0"/>
              <a:t>For the finite outcome case, we will define a complete market to be one in which every security in the market can be expressed as a portfolio of a finite number of pure securities. </a:t>
            </a:r>
          </a:p>
          <a:p>
            <a:r>
              <a:rPr lang="en-US" dirty="0" smtClean="0"/>
              <a:t>Since the equivalent martingale measure ℚ is unique, one is free to choose any set of </a:t>
            </a:r>
            <a:r>
              <a:rPr lang="en-US" i="1" dirty="0" smtClean="0"/>
              <a:t>n</a:t>
            </a:r>
            <a:r>
              <a:rPr lang="en-US" dirty="0" smtClean="0"/>
              <a:t> linearly independent securities that form a basis for the market and that have already been priced in the market in order to construct the measure ℚ. </a:t>
            </a:r>
          </a:p>
          <a:p>
            <a:r>
              <a:rPr lang="en-US" dirty="0" smtClean="0"/>
              <a:t>A market has a unique equivalent martingale measure if and only if it is both complete and arbitrage-free.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Riskless Bond as the </a:t>
            </a:r>
            <a:r>
              <a:rPr lang="en-US" b="1" dirty="0" err="1" smtClean="0"/>
              <a:t>Numeraire</a:t>
            </a:r>
            <a:endParaRPr lang="en-US" b="1" dirty="0"/>
          </a:p>
        </p:txBody>
      </p:sp>
      <p:sp>
        <p:nvSpPr>
          <p:cNvPr id="3" name="Content Placeholder 2"/>
          <p:cNvSpPr>
            <a:spLocks noGrp="1"/>
          </p:cNvSpPr>
          <p:nvPr>
            <p:ph sz="quarter" idx="1"/>
          </p:nvPr>
        </p:nvSpPr>
        <p:spPr/>
        <p:txBody>
          <a:bodyPr/>
          <a:lstStyle/>
          <a:p>
            <a:r>
              <a:rPr lang="en-US" dirty="0" smtClean="0"/>
              <a:t>To use the riskless bond as the numeraire is equivalent to discounting the security by the riskless rate.</a:t>
            </a:r>
          </a:p>
          <a:p>
            <a:r>
              <a:rPr lang="en-US" dirty="0" smtClean="0"/>
              <a:t>Since the discounted security price is a martingale, its expected value has the same return as the return on the riskless bond. If this were not the case, there would be an opportunity for arbitrage.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Pricing with </a:t>
            </a:r>
            <a:r>
              <a:rPr lang="en-US" b="1" dirty="0" err="1" smtClean="0"/>
              <a:t>Submartingales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lnSpcReduction="10000"/>
              </a:bodyPr>
              <a:lstStyle/>
              <a:p>
                <a:r>
                  <a:rPr lang="en-US" dirty="0" smtClean="0"/>
                  <a:t>We generally expect that securities will price as </a:t>
                </a:r>
                <a:r>
                  <a:rPr lang="en-US" dirty="0" err="1" smtClean="0"/>
                  <a:t>submartingales</a:t>
                </a:r>
                <a:r>
                  <a:rPr lang="en-US" dirty="0" smtClean="0"/>
                  <a:t> with respect to money because of the time value of money as investors demand compensation for giving up alternative uses of their initial investments:</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sub>
                          </m:sSub>
                        </m:e>
                      </m:d>
                      <m:r>
                        <a:rPr lang="en-US" i="1">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baseline="-25000">
                              <a:latin typeface="Cambria Math" panose="02040503050406030204" pitchFamily="18" charset="0"/>
                            </a:rPr>
                            <m:t>𝑡</m:t>
                          </m:r>
                        </m:sub>
                      </m:sSub>
                    </m:oMath>
                  </m:oMathPara>
                </a14:m>
                <a:endParaRPr lang="en-US" dirty="0"/>
              </a:p>
              <a:p>
                <a:pPr marL="0" indent="0">
                  <a:buNone/>
                </a:pPr>
                <a:endParaRPr lang="en-US" dirty="0" smtClean="0"/>
              </a:p>
              <a:p>
                <a:r>
                  <a:rPr lang="en-US" dirty="0" smtClean="0"/>
                  <a:t>If there exists an equivalent probability measure ℚ such that discounted security prices can be converted into martingales, this will simplify valuation:</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baseline="-25000">
                              <a:latin typeface="Cambria Math" panose="02040503050406030204" pitchFamily="18" charset="0"/>
                            </a:rPr>
                            <m:t>ℚ</m:t>
                          </m:r>
                        </m:sub>
                      </m:sSub>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sub>
                              </m:sSub>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e>
                                  </m:d>
                                </m:e>
                                <m:sup>
                                  <m:r>
                                    <a:rPr lang="en-US" i="1">
                                      <a:latin typeface="Cambria Math" panose="02040503050406030204" pitchFamily="18" charset="0"/>
                                    </a:rPr>
                                    <m:t>∆</m:t>
                                  </m:r>
                                  <m:r>
                                    <a:rPr lang="en-US" i="1">
                                      <a:latin typeface="Cambria Math" panose="02040503050406030204" pitchFamily="18" charset="0"/>
                                    </a:rPr>
                                    <m:t>𝑡</m:t>
                                  </m:r>
                                </m:sup>
                              </m:sSup>
                            </m:den>
                          </m:f>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baseline="-25000">
                              <a:latin typeface="Cambria Math" panose="02040503050406030204" pitchFamily="18" charset="0"/>
                            </a:rPr>
                            <m:t>𝑡</m:t>
                          </m:r>
                        </m:sub>
                      </m:sSub>
                    </m:oMath>
                  </m:oMathPara>
                </a14:m>
                <a:endParaRPr lang="en-US" dirty="0"/>
              </a:p>
              <a:p>
                <a:pPr marL="0" indent="0">
                  <a:buNone/>
                </a:pPr>
                <a:endParaRPr lang="en-US" dirty="0" smtClean="0"/>
              </a:p>
              <a:p>
                <a:pPr>
                  <a:buNone/>
                </a:pPr>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45" t="-2000"/>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b="1" dirty="0" smtClean="0"/>
              <a:t>5.2  Binomial Processes: Characteristics and Modeling</a:t>
            </a:r>
            <a:endParaRPr lang="en-US" dirty="0"/>
          </a:p>
        </p:txBody>
      </p:sp>
      <p:sp>
        <p:nvSpPr>
          <p:cNvPr id="3" name="Content Placeholder 2"/>
          <p:cNvSpPr>
            <a:spLocks noGrp="1"/>
          </p:cNvSpPr>
          <p:nvPr>
            <p:ph sz="quarter" idx="1"/>
          </p:nvPr>
        </p:nvSpPr>
        <p:spPr/>
        <p:txBody>
          <a:bodyPr/>
          <a:lstStyle/>
          <a:p>
            <a:r>
              <a:rPr lang="en-US" dirty="0" smtClean="0"/>
              <a:t>A </a:t>
            </a:r>
            <a:r>
              <a:rPr lang="en-US" i="1" dirty="0" smtClean="0"/>
              <a:t>Bernoulli trial</a:t>
            </a:r>
            <a:r>
              <a:rPr lang="en-US" dirty="0" smtClean="0"/>
              <a:t> is a single random experiment with two possible outcomes (e.g., 0, 1, or </a:t>
            </a:r>
            <a:r>
              <a:rPr lang="en-US" i="1" dirty="0" smtClean="0"/>
              <a:t>u</a:t>
            </a:r>
            <a:r>
              <a:rPr lang="en-US" dirty="0" smtClean="0"/>
              <a:t> or </a:t>
            </a:r>
            <a:r>
              <a:rPr lang="en-US" i="1" dirty="0" smtClean="0"/>
              <a:t>d</a:t>
            </a:r>
            <a:r>
              <a:rPr lang="en-US" dirty="0" smtClean="0"/>
              <a:t>) whose outcomes depend on a probability. </a:t>
            </a:r>
          </a:p>
          <a:p>
            <a:r>
              <a:rPr lang="en-US" dirty="0" smtClean="0"/>
              <a:t>We will define a </a:t>
            </a:r>
            <a:r>
              <a:rPr lang="en-US" i="1" dirty="0" smtClean="0"/>
              <a:t>binomial process</a:t>
            </a:r>
            <a:r>
              <a:rPr lang="en-US" dirty="0" smtClean="0"/>
              <a:t> to be any stochastic process based on a series of </a:t>
            </a:r>
            <a:r>
              <a:rPr lang="en-US" i="1" dirty="0" smtClean="0"/>
              <a:t>n </a:t>
            </a:r>
            <a:r>
              <a:rPr lang="en-US" dirty="0" smtClean="0"/>
              <a:t>statistically independent Bernoulli (0,1) trials, all with the same outcome probability.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Binomial Processes</a:t>
            </a:r>
            <a:endParaRPr lang="en-US" b="1" dirty="0"/>
          </a:p>
        </p:txBody>
      </p:sp>
      <p:sp>
        <p:nvSpPr>
          <p:cNvPr id="3" name="Content Placeholder 2"/>
          <p:cNvSpPr>
            <a:spLocks noGrp="1"/>
          </p:cNvSpPr>
          <p:nvPr>
            <p:ph sz="quarter" idx="1"/>
          </p:nvPr>
        </p:nvSpPr>
        <p:spPr/>
        <p:txBody>
          <a:bodyPr>
            <a:normAutofit/>
          </a:bodyPr>
          <a:lstStyle/>
          <a:p>
            <a:r>
              <a:rPr lang="en-US" dirty="0" smtClean="0"/>
              <a:t>Consider the Markov Process: </a:t>
            </a:r>
            <a:r>
              <a:rPr lang="en-US" i="1" dirty="0" err="1" smtClean="0"/>
              <a:t>X</a:t>
            </a:r>
            <a:r>
              <a:rPr lang="en-US" i="1" baseline="-25000" dirty="0" err="1" smtClean="0"/>
              <a:t>t</a:t>
            </a:r>
            <a:r>
              <a:rPr lang="en-US" i="1" dirty="0" smtClean="0"/>
              <a:t> = X</a:t>
            </a:r>
            <a:r>
              <a:rPr lang="en-US" i="1" baseline="-25000" dirty="0" smtClean="0"/>
              <a:t>0</a:t>
            </a:r>
            <a:r>
              <a:rPr lang="en-US" i="1" dirty="0" smtClean="0"/>
              <a:t> + aZ</a:t>
            </a:r>
            <a:r>
              <a:rPr lang="en-US" i="1" baseline="-25000" dirty="0" smtClean="0"/>
              <a:t>1</a:t>
            </a:r>
            <a:r>
              <a:rPr lang="en-US" i="1" dirty="0" smtClean="0"/>
              <a:t> + aZ</a:t>
            </a:r>
            <a:r>
              <a:rPr lang="en-US" i="1" baseline="-25000" dirty="0" smtClean="0"/>
              <a:t>2</a:t>
            </a:r>
            <a:r>
              <a:rPr lang="en-US" i="1" dirty="0" smtClean="0"/>
              <a:t> +…+ </a:t>
            </a:r>
            <a:r>
              <a:rPr lang="en-US" i="1" dirty="0" err="1" smtClean="0"/>
              <a:t>aZ</a:t>
            </a:r>
            <a:r>
              <a:rPr lang="en-US" i="1" baseline="-25000" dirty="0" err="1" smtClean="0"/>
              <a:t>t</a:t>
            </a:r>
            <a:r>
              <a:rPr lang="en-US" dirty="0" smtClean="0"/>
              <a:t> with</a:t>
            </a:r>
          </a:p>
          <a:p>
            <a:pPr lvl="1"/>
            <a:r>
              <a:rPr lang="en-US" i="1" dirty="0" err="1" smtClean="0"/>
              <a:t>Z</a:t>
            </a:r>
            <a:r>
              <a:rPr lang="en-US" i="1" baseline="-25000" dirty="0" err="1" smtClean="0"/>
              <a:t>t</a:t>
            </a:r>
            <a:r>
              <a:rPr lang="en-US" dirty="0" smtClean="0"/>
              <a:t>(</a:t>
            </a:r>
            <a:r>
              <a:rPr lang="en-US" dirty="0" smtClean="0">
                <a:sym typeface="Symbol"/>
              </a:rPr>
              <a:t></a:t>
            </a:r>
            <a:r>
              <a:rPr lang="en-US" dirty="0" smtClean="0"/>
              <a:t>) = 1 if </a:t>
            </a:r>
            <a:r>
              <a:rPr lang="en-US" dirty="0" smtClean="0">
                <a:sym typeface="Symbol"/>
              </a:rPr>
              <a:t></a:t>
            </a:r>
            <a:r>
              <a:rPr lang="en-US" dirty="0" smtClean="0"/>
              <a:t> = </a:t>
            </a:r>
            <a:r>
              <a:rPr lang="en-US" i="1" dirty="0" smtClean="0"/>
              <a:t>u</a:t>
            </a:r>
            <a:r>
              <a:rPr lang="en-US" dirty="0" smtClean="0"/>
              <a:t> with probability </a:t>
            </a:r>
            <a:r>
              <a:rPr lang="en-US" i="1" dirty="0" smtClean="0"/>
              <a:t>p</a:t>
            </a:r>
          </a:p>
          <a:p>
            <a:pPr lvl="1"/>
            <a:r>
              <a:rPr lang="en-US" i="1" dirty="0" err="1" smtClean="0"/>
              <a:t>Z</a:t>
            </a:r>
            <a:r>
              <a:rPr lang="en-US" i="1" baseline="-25000" dirty="0" err="1" smtClean="0"/>
              <a:t>t</a:t>
            </a:r>
            <a:r>
              <a:rPr lang="en-US" dirty="0" smtClean="0"/>
              <a:t>(</a:t>
            </a:r>
            <a:r>
              <a:rPr lang="en-US" dirty="0" smtClean="0">
                <a:sym typeface="Symbol"/>
              </a:rPr>
              <a:t></a:t>
            </a:r>
            <a:r>
              <a:rPr lang="en-US" dirty="0" smtClean="0"/>
              <a:t>) = -1 if </a:t>
            </a:r>
            <a:r>
              <a:rPr lang="en-US" dirty="0" smtClean="0">
                <a:sym typeface="Symbol"/>
              </a:rPr>
              <a:t></a:t>
            </a:r>
            <a:r>
              <a:rPr lang="en-US" dirty="0" smtClean="0"/>
              <a:t> = </a:t>
            </a:r>
            <a:r>
              <a:rPr lang="en-US" i="1" dirty="0" smtClean="0"/>
              <a:t>d</a:t>
            </a:r>
            <a:r>
              <a:rPr lang="en-US" dirty="0" smtClean="0"/>
              <a:t> with probability </a:t>
            </a:r>
            <a:r>
              <a:rPr lang="en-US" i="1" dirty="0" smtClean="0"/>
              <a:t>1-p</a:t>
            </a:r>
          </a:p>
          <a:p>
            <a:pPr lvl="1"/>
            <a:r>
              <a:rPr lang="en-US" i="1" dirty="0" smtClean="0"/>
              <a:t>a</a:t>
            </a:r>
            <a:r>
              <a:rPr lang="en-US" dirty="0" smtClean="0"/>
              <a:t> is a positive constant</a:t>
            </a:r>
          </a:p>
          <a:p>
            <a:pPr lvl="1"/>
            <a:r>
              <a:rPr lang="en-US" dirty="0" smtClean="0"/>
              <a:t>Random variables </a:t>
            </a:r>
            <a:r>
              <a:rPr lang="en-US" i="1" dirty="0" err="1" smtClean="0"/>
              <a:t>Z</a:t>
            </a:r>
            <a:r>
              <a:rPr lang="en-US" i="1" baseline="-25000" dirty="0" err="1" smtClean="0"/>
              <a:t>t</a:t>
            </a:r>
            <a:r>
              <a:rPr lang="en-US" i="1" dirty="0" smtClean="0"/>
              <a:t> </a:t>
            </a:r>
            <a:r>
              <a:rPr lang="en-US" dirty="0" smtClean="0"/>
              <a:t>are </a:t>
            </a:r>
            <a:r>
              <a:rPr lang="en-US" dirty="0" err="1" smtClean="0"/>
              <a:t>pairwise</a:t>
            </a:r>
            <a:r>
              <a:rPr lang="en-US" dirty="0" smtClean="0"/>
              <a:t> independent.</a:t>
            </a:r>
          </a:p>
          <a:p>
            <a:r>
              <a:rPr lang="en-US" dirty="0" smtClean="0"/>
              <a:t>This process is like a random walk starting at </a:t>
            </a:r>
            <a:r>
              <a:rPr lang="en-US" i="1" dirty="0" smtClean="0"/>
              <a:t>X</a:t>
            </a:r>
            <a:r>
              <a:rPr lang="en-US" i="1" baseline="-25000" dirty="0" smtClean="0"/>
              <a:t>0</a:t>
            </a:r>
            <a:r>
              <a:rPr lang="en-US" i="1" dirty="0" smtClean="0"/>
              <a:t>, </a:t>
            </a:r>
            <a:r>
              <a:rPr lang="en-US" dirty="0" smtClean="0"/>
              <a:t>taking a step of length </a:t>
            </a:r>
            <a:r>
              <a:rPr lang="en-US" i="1" dirty="0" smtClean="0"/>
              <a:t>a</a:t>
            </a:r>
            <a:r>
              <a:rPr lang="en-US" dirty="0" smtClean="0"/>
              <a:t> right with probability </a:t>
            </a:r>
            <a:r>
              <a:rPr lang="en-US" i="1" dirty="0" smtClean="0"/>
              <a:t>p</a:t>
            </a:r>
            <a:r>
              <a:rPr lang="en-US" dirty="0" smtClean="0"/>
              <a:t> and of length </a:t>
            </a:r>
            <a:r>
              <a:rPr lang="en-US" i="1" dirty="0" smtClean="0"/>
              <a:t>a</a:t>
            </a:r>
            <a:r>
              <a:rPr lang="en-US" dirty="0" smtClean="0"/>
              <a:t> left with probability 1 – </a:t>
            </a:r>
            <a:r>
              <a:rPr lang="en-US" i="1" dirty="0" smtClean="0"/>
              <a:t>p.</a:t>
            </a:r>
            <a:r>
              <a:rPr lang="en-US" dirty="0" smtClean="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Binomial </a:t>
            </a:r>
            <a:r>
              <a:rPr lang="en-US" b="1" dirty="0" smtClean="0"/>
              <a:t>Processes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301752" y="1527048"/>
                <a:ext cx="8534400" cy="4645152"/>
              </a:xfrm>
            </p:spPr>
            <p:txBody>
              <a:bodyPr>
                <a:normAutofit lnSpcReduction="10000"/>
              </a:bodyPr>
              <a:lstStyle/>
              <a:p>
                <a:r>
                  <a:rPr lang="en-US" dirty="0" smtClean="0"/>
                  <a:t>Under </a:t>
                </a:r>
                <a:r>
                  <a:rPr lang="en-US" dirty="0"/>
                  <a:t>probability measure ℙ, the expected value of </a:t>
                </a:r>
                <a:r>
                  <a:rPr lang="en-US" i="1" dirty="0" err="1"/>
                  <a:t>X</a:t>
                </a:r>
                <a:r>
                  <a:rPr lang="en-US" i="1" baseline="-25000" dirty="0" err="1"/>
                  <a:t>t</a:t>
                </a:r>
                <a:r>
                  <a:rPr lang="en-US" dirty="0"/>
                  <a:t> at time </a:t>
                </a:r>
                <a:r>
                  <a:rPr lang="en-US" i="1" dirty="0"/>
                  <a:t>t </a:t>
                </a:r>
                <a:r>
                  <a:rPr lang="en-US" dirty="0"/>
                  <a:t>is</a:t>
                </a:r>
                <a:r>
                  <a:rPr lang="en-US" dirty="0" smtClean="0"/>
                  <a: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𝑎</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𝑎</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𝑎</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r>
                        <a:rPr lang="en-US" b="0" i="1" smtClean="0">
                          <a:latin typeface="Cambria Math" panose="02040503050406030204" pitchFamily="18" charset="0"/>
                        </a:rPr>
                        <m:t>       </m:t>
                      </m:r>
                    </m:oMath>
                  </m:oMathPara>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𝑎</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𝑎</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2</m:t>
                              </m:r>
                            </m:sub>
                          </m:sSub>
                        </m:e>
                      </m:d>
                      <m:r>
                        <a:rPr lang="en-US" i="1">
                          <a:latin typeface="Cambria Math" panose="02040503050406030204" pitchFamily="18" charset="0"/>
                        </a:rPr>
                        <m:t>+⋯+</m:t>
                      </m:r>
                      <m:r>
                        <a:rPr lang="en-US" i="1">
                          <a:latin typeface="Cambria Math" panose="02040503050406030204" pitchFamily="18" charset="0"/>
                        </a:rPr>
                        <m:t>𝑎</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𝑎</m:t>
                      </m:r>
                      <m:d>
                        <m:dPr>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𝑝</m:t>
                          </m:r>
                          <m:r>
                            <a:rPr lang="en-US" i="1">
                              <a:latin typeface="Cambria Math" panose="02040503050406030204" pitchFamily="18" charset="0"/>
                            </a:rPr>
                            <m:t>−1</m:t>
                          </m:r>
                        </m:e>
                      </m:d>
                      <m:r>
                        <a:rPr lang="en-US" i="1">
                          <a:latin typeface="Cambria Math" panose="02040503050406030204" pitchFamily="18" charset="0"/>
                        </a:rPr>
                        <m:t>𝑡</m:t>
                      </m:r>
                      <m:r>
                        <a:rPr lang="en-US" b="0" i="1" smtClean="0">
                          <a:latin typeface="Cambria Math" panose="02040503050406030204" pitchFamily="18" charset="0"/>
                        </a:rPr>
                        <m:t>                     </m:t>
                      </m:r>
                    </m:oMath>
                  </m:oMathPara>
                </a14:m>
                <a:endParaRPr lang="en-US" dirty="0"/>
              </a:p>
              <a:p>
                <a:pPr>
                  <a:buNone/>
                </a:pPr>
                <a:r>
                  <a:rPr lang="en-US" dirty="0"/>
                  <a:t> </a:t>
                </a:r>
                <a:endParaRPr lang="en-US" dirty="0" smtClean="0"/>
              </a:p>
              <a:p>
                <a:r>
                  <a:rPr lang="en-US" dirty="0" smtClean="0"/>
                  <a:t>Observe </a:t>
                </a:r>
                <a:r>
                  <a:rPr lang="en-US" dirty="0"/>
                  <a:t>that </a:t>
                </a:r>
                <a:r>
                  <a:rPr lang="en-US" i="1" dirty="0" err="1"/>
                  <a:t>X</a:t>
                </a:r>
                <a:r>
                  <a:rPr lang="en-US" i="1" baseline="-25000" dirty="0" err="1"/>
                  <a:t>t</a:t>
                </a:r>
                <a:r>
                  <a:rPr lang="en-US" i="1" dirty="0"/>
                  <a:t> </a:t>
                </a:r>
                <a:r>
                  <a:rPr lang="en-US" dirty="0"/>
                  <a:t>is a martingale when </a:t>
                </a:r>
                <a:r>
                  <a:rPr lang="en-US" i="1" dirty="0"/>
                  <a:t>p </a:t>
                </a:r>
                <a:r>
                  <a:rPr lang="en-US" dirty="0"/>
                  <a:t>= ½,</a:t>
                </a:r>
                <a:r>
                  <a:rPr lang="en-US" i="1" dirty="0"/>
                  <a:t> </a:t>
                </a:r>
                <a:r>
                  <a:rPr lang="en-US" dirty="0"/>
                  <a:t>a </a:t>
                </a:r>
                <a:r>
                  <a:rPr lang="en-US" dirty="0" err="1"/>
                  <a:t>submartingale</a:t>
                </a:r>
                <a:r>
                  <a:rPr lang="en-US" dirty="0"/>
                  <a:t> when </a:t>
                </a:r>
                <a:r>
                  <a:rPr lang="en-US" i="1" dirty="0"/>
                  <a:t>p </a:t>
                </a:r>
                <a:r>
                  <a:rPr lang="en-US" dirty="0"/>
                  <a:t>&gt; ½,</a:t>
                </a:r>
                <a:r>
                  <a:rPr lang="en-US" i="1" dirty="0"/>
                  <a:t> </a:t>
                </a:r>
                <a:r>
                  <a:rPr lang="en-US" dirty="0"/>
                  <a:t>and a </a:t>
                </a:r>
                <a:r>
                  <a:rPr lang="en-US" dirty="0" err="1"/>
                  <a:t>supermartingale</a:t>
                </a:r>
                <a:r>
                  <a:rPr lang="en-US" dirty="0"/>
                  <a:t> when </a:t>
                </a:r>
                <a:r>
                  <a:rPr lang="en-US" i="1" dirty="0"/>
                  <a:t>p </a:t>
                </a:r>
                <a:r>
                  <a:rPr lang="en-US" dirty="0"/>
                  <a:t>&lt; ½. </a:t>
                </a:r>
              </a:p>
              <a:p>
                <a:r>
                  <a:rPr lang="en-US" dirty="0"/>
                  <a:t>The process described here does not involve multiplicative factors or compounded returns.</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01752" y="1527048"/>
                <a:ext cx="8534400" cy="4645152"/>
              </a:xfrm>
              <a:blipFill rotWithShape="0">
                <a:blip r:embed="rId2" cstate="print"/>
                <a:stretch>
                  <a:fillRect l="-786" t="-2231" b="-1050"/>
                </a:stretch>
              </a:blipFill>
            </p:spPr>
            <p:txBody>
              <a:bodyPr/>
              <a:lstStyle/>
              <a:p>
                <a:r>
                  <a:rPr lang="en-US">
                    <a:noFill/>
                  </a:rPr>
                  <a:t> </a:t>
                </a:r>
              </a:p>
            </p:txBody>
          </p:sp>
        </mc:Fallback>
      </mc:AlternateContent>
    </p:spTree>
    <p:extLst>
      <p:ext uri="{BB962C8B-B14F-4D97-AF65-F5344CB8AC3E}">
        <p14:creationId xmlns:p14="http://schemas.microsoft.com/office/powerpoint/2010/main" xmlns="" val="2198110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Binomial </a:t>
            </a:r>
            <a:r>
              <a:rPr lang="en-US" b="1" smtClean="0"/>
              <a:t>Returns Process</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lnSpcReduction="20000"/>
              </a:bodyPr>
              <a:lstStyle/>
              <a:p>
                <a:r>
                  <a:rPr lang="en-US" dirty="0" smtClean="0"/>
                  <a:t>Applies to returns rather than to prices</a:t>
                </a:r>
              </a:p>
              <a:p>
                <a:r>
                  <a:rPr lang="en-US" dirty="0" smtClean="0"/>
                  <a:t>Allows for compounding of returns</a:t>
                </a:r>
              </a:p>
              <a:p>
                <a:r>
                  <a:rPr lang="en-US" dirty="0" smtClean="0"/>
                  <a:t>Defined as follows:</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𝑡</m:t>
                              </m:r>
                            </m:sub>
                          </m:sSub>
                        </m:num>
                        <m:den>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den>
                      </m:f>
                      <m:r>
                        <a:rPr lang="en-US" i="1">
                          <a:latin typeface="Cambria Math" panose="02040503050406030204" pitchFamily="18" charset="0"/>
                        </a:rPr>
                        <m:t>= (1+</m:t>
                      </m:r>
                      <m:r>
                        <a:rPr lang="en-US" i="1">
                          <a:latin typeface="Cambria Math" panose="02040503050406030204" pitchFamily="18" charset="0"/>
                        </a:rPr>
                        <m:t>𝑎</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oMath>
                  </m:oMathPara>
                </a14:m>
                <a:endParaRPr lang="en-US" dirty="0"/>
              </a:p>
              <a:p>
                <a:r>
                  <a:rPr lang="en-US" dirty="0" smtClean="0"/>
                  <a:t>Implies that: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𝑎</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1</m:t>
                              </m:r>
                            </m:sub>
                          </m:sSub>
                        </m:e>
                      </m:d>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𝑎</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2</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𝑎</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oMath>
                  </m:oMathPara>
                </a14:m>
                <a:endParaRPr lang="en-US" dirty="0" smtClean="0"/>
              </a:p>
              <a:p>
                <a:r>
                  <a:rPr lang="en-US" dirty="0" smtClean="0"/>
                  <a:t>The probability that exactly </a:t>
                </a:r>
                <a:r>
                  <a:rPr lang="en-US" i="1" dirty="0" smtClean="0"/>
                  <a:t>k</a:t>
                </a:r>
                <a:r>
                  <a:rPr lang="en-US" dirty="0" smtClean="0"/>
                  <a:t> </a:t>
                </a:r>
                <a:r>
                  <a:rPr lang="en-US" dirty="0" err="1" smtClean="0"/>
                  <a:t>upjumps</a:t>
                </a:r>
                <a:r>
                  <a:rPr lang="en-US" dirty="0" smtClean="0"/>
                  <a:t> occurred from time zero to time </a:t>
                </a:r>
                <a:r>
                  <a:rPr lang="en-US" i="1" dirty="0" smtClean="0"/>
                  <a:t>t </a:t>
                </a:r>
                <a:r>
                  <a:rPr lang="en-US" dirty="0" smtClean="0"/>
                  <a:t>equals:</a:t>
                </a:r>
              </a:p>
              <a:p>
                <a:pPr>
                  <a:buNone/>
                </a:pPr>
                <a:r>
                  <a:rPr lang="en-US" dirty="0" smtClean="0"/>
                  <a:t> </a:t>
                </a:r>
              </a:p>
              <a:p>
                <a:pPr>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𝑘</m:t>
                              </m:r>
                            </m:den>
                          </m:f>
                        </m:e>
                      </m:d>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e>
                        <m:sup>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sup>
                      </m:sSup>
                      <m:r>
                        <a:rPr lang="en-US" i="1">
                          <a:latin typeface="Cambria Math" panose="02040503050406030204" pitchFamily="18" charset="0"/>
                        </a:rPr>
                        <m:t>.</m:t>
                      </m:r>
                    </m:oMath>
                  </m:oMathPara>
                </a14:m>
                <a:endParaRPr lang="en-US" dirty="0"/>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45" t="-2800"/>
                </a:stretch>
              </a:blipFill>
            </p:spPr>
            <p:txBody>
              <a:bodyPr/>
              <a:lstStyle/>
              <a:p>
                <a:r>
                  <a:rPr lang="en-US">
                    <a:noFill/>
                  </a:rPr>
                  <a:t> </a:t>
                </a:r>
              </a:p>
            </p:txBody>
          </p:sp>
        </mc:Fallback>
      </mc:AlternateContent>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5" name="Rectangle 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8" name="Rectangle 6"/>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81" name="Rectangle 9"/>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fontScale="90000"/>
          </a:bodyPr>
          <a:lstStyle/>
          <a:p>
            <a:r>
              <a:rPr lang="en-US" b="1" dirty="0" smtClean="0"/>
              <a:t>Expected Value of the Binomial Returns Process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85000" lnSpcReduction="10000"/>
              </a:bodyPr>
              <a:lstStyle/>
              <a:p>
                <a:r>
                  <a:rPr lang="en-US" dirty="0" smtClean="0"/>
                  <a:t>Thus, the expected value of </a:t>
                </a:r>
                <a:r>
                  <a:rPr lang="en-US" i="1" dirty="0" smtClean="0"/>
                  <a:t>S</a:t>
                </a:r>
                <a:r>
                  <a:rPr lang="en-US" baseline="-25000" dirty="0" smtClean="0"/>
                  <a:t>t</a:t>
                </a:r>
                <a:r>
                  <a:rPr lang="en-US" dirty="0" smtClean="0"/>
                  <a:t> given </a:t>
                </a:r>
                <a:r>
                  <a:rPr lang="en-US" i="1" dirty="0" smtClean="0"/>
                  <a:t>S</a:t>
                </a:r>
                <a:r>
                  <a:rPr lang="en-US" baseline="-25000" dirty="0" smtClean="0"/>
                  <a:t>0</a:t>
                </a:r>
                <a:r>
                  <a:rPr lang="en-US" dirty="0" smtClean="0"/>
                  <a:t> is: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𝑘</m:t>
                          </m:r>
                          <m:r>
                            <a:rPr lang="en-US" i="1">
                              <a:latin typeface="Cambria Math" panose="02040503050406030204" pitchFamily="18" charset="0"/>
                            </a:rPr>
                            <m:t>=0</m:t>
                          </m:r>
                        </m:sub>
                        <m:sup>
                          <m:r>
                            <a:rPr lang="en-US" i="1">
                              <a:latin typeface="Cambria Math" panose="02040503050406030204" pitchFamily="18" charset="0"/>
                            </a:rPr>
                            <m:t>𝑡</m:t>
                          </m:r>
                        </m:sup>
                        <m:e>
                          <m:sSup>
                            <m:sSupPr>
                              <m:ctrlPr>
                                <a:rPr lang="en-US" i="1">
                                  <a:latin typeface="Cambria Math" panose="02040503050406030204" pitchFamily="18" charset="0"/>
                                </a:rPr>
                              </m:ctrlPr>
                            </m:sSupPr>
                            <m:e>
                              <m:r>
                                <a:rPr lang="en-US" i="1">
                                  <a:latin typeface="Cambria Math" panose="02040503050406030204" pitchFamily="18" charset="0"/>
                                </a:rPr>
                                <m:t>(1+</m:t>
                              </m:r>
                              <m:r>
                                <a:rPr lang="en-US" i="1">
                                  <a:latin typeface="Cambria Math" panose="02040503050406030204" pitchFamily="18" charset="0"/>
                                </a:rPr>
                                <m:t>𝑎</m:t>
                              </m:r>
                              <m:r>
                                <a:rPr lang="en-US" i="1">
                                  <a:latin typeface="Cambria Math" panose="02040503050406030204" pitchFamily="18" charset="0"/>
                                </a:rPr>
                                <m:t>)</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r>
                                <a:rPr lang="en-US" i="1">
                                  <a:latin typeface="Cambria Math" panose="02040503050406030204" pitchFamily="18" charset="0"/>
                                </a:rPr>
                                <m:t>𝑎</m:t>
                              </m:r>
                              <m:r>
                                <a:rPr lang="en-US" i="1">
                                  <a:latin typeface="Cambria Math" panose="02040503050406030204" pitchFamily="18" charset="0"/>
                                </a:rPr>
                                <m:t>)</m:t>
                              </m:r>
                            </m:e>
                            <m:sup>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sup>
                          </m:s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𝑘</m:t>
                                  </m:r>
                                </m:den>
                              </m:f>
                            </m:e>
                          </m:d>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e>
                            <m:sup>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sup>
                          </m:sSup>
                        </m:e>
                      </m:nary>
                      <m:r>
                        <a:rPr lang="en-US" b="0" i="1" smtClean="0">
                          <a:latin typeface="Cambria Math" panose="02040503050406030204" pitchFamily="18" charset="0"/>
                        </a:rPr>
                        <m:t>                   </m:t>
                      </m:r>
                    </m:oMath>
                  </m:oMathPara>
                </a14:m>
                <a:endParaRPr lang="en-US" b="0" i="1" dirty="0" smtClean="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𝑘</m:t>
                          </m:r>
                          <m:r>
                            <a:rPr lang="en-US" i="1">
                              <a:latin typeface="Cambria Math" panose="02040503050406030204" pitchFamily="18" charset="0"/>
                            </a:rPr>
                            <m:t>=0</m:t>
                          </m:r>
                        </m:sub>
                        <m:sup>
                          <m:r>
                            <a:rPr lang="en-US" i="1">
                              <a:latin typeface="Cambria Math" panose="02040503050406030204" pitchFamily="18" charset="0"/>
                            </a:rPr>
                            <m:t>𝑡</m:t>
                          </m:r>
                        </m:sup>
                        <m:e>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𝑘</m:t>
                                  </m:r>
                                </m:den>
                              </m:f>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𝑝</m:t>
                              </m:r>
                              <m:r>
                                <a:rPr lang="en-US" i="1">
                                  <a:latin typeface="Cambria Math" panose="02040503050406030204" pitchFamily="18" charset="0"/>
                                </a:rPr>
                                <m:t>(1+</m:t>
                              </m:r>
                              <m:r>
                                <a:rPr lang="en-US" i="1">
                                  <a:latin typeface="Cambria Math" panose="02040503050406030204" pitchFamily="18" charset="0"/>
                                </a:rPr>
                                <m:t>𝑎</m:t>
                              </m:r>
                              <m:r>
                                <a:rPr lang="en-US" i="1">
                                  <a:latin typeface="Cambria Math" panose="02040503050406030204" pitchFamily="18" charset="0"/>
                                </a:rPr>
                                <m:t>)]</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𝑎</m:t>
                                  </m:r>
                                </m:e>
                              </m:d>
                              <m:r>
                                <a:rPr lang="en-US" i="1">
                                  <a:latin typeface="Cambria Math" panose="02040503050406030204" pitchFamily="18" charset="0"/>
                                </a:rPr>
                                <m:t>]</m:t>
                              </m:r>
                            </m:e>
                            <m:sup>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sup>
                          </m:sSup>
                        </m:e>
                      </m:nary>
                    </m:oMath>
                  </m:oMathPara>
                </a14:m>
                <a:endParaRPr lang="en-US" dirty="0" smtClean="0"/>
              </a:p>
              <a:p>
                <a:pPr marL="0" indent="0">
                  <a:buNone/>
                </a:pPr>
                <a:endParaRPr lang="en-US" dirty="0" smtClean="0"/>
              </a:p>
              <a:p>
                <a:r>
                  <a:rPr lang="en-US" dirty="0" smtClean="0"/>
                  <a:t>Which, from the Binomial Theorem, implies:</a:t>
                </a:r>
              </a:p>
              <a:p>
                <a:pPr marL="0" indent="0">
                  <a:buNone/>
                </a:pPr>
                <a14:m>
                  <m:oMathPara xmlns:m="http://schemas.openxmlformats.org/officeDocument/2006/math">
                    <m:oMathParaPr>
                      <m:jc m:val="centerGroup"/>
                    </m:oMathParaPr>
                    <m:oMath xmlns:m="http://schemas.openxmlformats.org/officeDocument/2006/math">
                      <m:sSub>
                        <m:sSubPr>
                          <m:ctrlPr>
                            <a:rPr lang="en-US" sz="2500" i="1">
                              <a:latin typeface="Cambria Math" panose="02040503050406030204" pitchFamily="18" charset="0"/>
                            </a:rPr>
                          </m:ctrlPr>
                        </m:sSubPr>
                        <m:e>
                          <m:r>
                            <a:rPr lang="en-US" sz="2500" i="1">
                              <a:latin typeface="Cambria Math" panose="02040503050406030204" pitchFamily="18" charset="0"/>
                            </a:rPr>
                            <m:t>𝐸</m:t>
                          </m:r>
                        </m:e>
                        <m:sub>
                          <m:r>
                            <a:rPr lang="en-US" sz="2500" i="1">
                              <a:latin typeface="Cambria Math" panose="02040503050406030204" pitchFamily="18" charset="0"/>
                            </a:rPr>
                            <m:t>ℙ</m:t>
                          </m:r>
                        </m:sub>
                      </m:sSub>
                      <m:d>
                        <m:dPr>
                          <m:begChr m:val="["/>
                          <m:endChr m:val="]"/>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𝑆</m:t>
                              </m:r>
                            </m:e>
                            <m:sub>
                              <m:r>
                                <a:rPr lang="en-US" sz="2500" i="1" baseline="-25000">
                                  <a:latin typeface="Cambria Math" panose="02040503050406030204" pitchFamily="18" charset="0"/>
                                </a:rPr>
                                <m:t>𝑡</m:t>
                              </m:r>
                            </m:sub>
                          </m:sSub>
                        </m:e>
                      </m:d>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𝑆</m:t>
                          </m:r>
                        </m:e>
                        <m:sub>
                          <m:r>
                            <a:rPr lang="en-US" sz="2500" i="1">
                              <a:latin typeface="Cambria Math" panose="02040503050406030204" pitchFamily="18" charset="0"/>
                            </a:rPr>
                            <m:t>0</m:t>
                          </m:r>
                        </m:sub>
                      </m:sSub>
                      <m:sSup>
                        <m:sSupPr>
                          <m:ctrlPr>
                            <a:rPr lang="en-US" sz="2500" i="1">
                              <a:latin typeface="Cambria Math" panose="02040503050406030204" pitchFamily="18" charset="0"/>
                            </a:rPr>
                          </m:ctrlPr>
                        </m:sSupPr>
                        <m:e>
                          <m:d>
                            <m:dPr>
                              <m:begChr m:val="["/>
                              <m:ctrlPr>
                                <a:rPr lang="en-US" sz="2500" i="1">
                                  <a:latin typeface="Cambria Math" panose="02040503050406030204" pitchFamily="18" charset="0"/>
                                </a:rPr>
                              </m:ctrlPr>
                            </m:dPr>
                            <m:e>
                              <m:r>
                                <a:rPr lang="en-US" sz="2500" i="1">
                                  <a:latin typeface="Cambria Math" panose="02040503050406030204" pitchFamily="18" charset="0"/>
                                </a:rPr>
                                <m:t>𝑝</m:t>
                              </m:r>
                              <m:r>
                                <a:rPr lang="en-US" sz="2500">
                                  <a:latin typeface="Cambria Math" panose="02040503050406030204" pitchFamily="18" charset="0"/>
                                </a:rPr>
                                <m:t>(1</m:t>
                              </m:r>
                              <m:r>
                                <a:rPr lang="en-US" sz="2500" i="1">
                                  <a:latin typeface="Cambria Math" panose="02040503050406030204" pitchFamily="18" charset="0"/>
                                </a:rPr>
                                <m:t>+</m:t>
                              </m:r>
                              <m:r>
                                <a:rPr lang="en-US" sz="2500" i="1">
                                  <a:latin typeface="Cambria Math" panose="02040503050406030204" pitchFamily="18" charset="0"/>
                                </a:rPr>
                                <m:t>𝑎</m:t>
                              </m:r>
                              <m:r>
                                <a:rPr lang="en-US" sz="2500">
                                  <a:latin typeface="Cambria Math" panose="02040503050406030204" pitchFamily="18" charset="0"/>
                                </a:rPr>
                                <m:t>)</m:t>
                              </m:r>
                              <m:r>
                                <a:rPr lang="en-US" sz="2500" i="1">
                                  <a:latin typeface="Cambria Math" panose="02040503050406030204" pitchFamily="18" charset="0"/>
                                </a:rPr>
                                <m:t>+(1−</m:t>
                              </m:r>
                              <m:r>
                                <a:rPr lang="en-US" sz="2500" i="1">
                                  <a:latin typeface="Cambria Math" panose="02040503050406030204" pitchFamily="18" charset="0"/>
                                </a:rPr>
                                <m:t>𝑝</m:t>
                              </m:r>
                            </m:e>
                          </m:d>
                          <m:r>
                            <a:rPr lang="en-US" sz="2500">
                              <a:latin typeface="Cambria Math" panose="02040503050406030204" pitchFamily="18" charset="0"/>
                            </a:rPr>
                            <m:t>(1</m:t>
                          </m:r>
                          <m:r>
                            <a:rPr lang="en-US" sz="2500" i="1">
                              <a:latin typeface="Cambria Math" panose="02040503050406030204" pitchFamily="18" charset="0"/>
                            </a:rPr>
                            <m:t>−</m:t>
                          </m:r>
                          <m:r>
                            <a:rPr lang="en-US" sz="2500" i="1">
                              <a:latin typeface="Cambria Math" panose="02040503050406030204" pitchFamily="18" charset="0"/>
                            </a:rPr>
                            <m:t>𝑎</m:t>
                          </m:r>
                          <m:r>
                            <a:rPr lang="en-US" sz="2500">
                              <a:latin typeface="Cambria Math" panose="02040503050406030204" pitchFamily="18" charset="0"/>
                            </a:rPr>
                            <m:t>)</m:t>
                          </m:r>
                          <m:r>
                            <a:rPr lang="en-US" sz="2500" i="1">
                              <a:latin typeface="Cambria Math" panose="02040503050406030204" pitchFamily="18" charset="0"/>
                            </a:rPr>
                            <m:t>]</m:t>
                          </m:r>
                        </m:e>
                        <m:sup>
                          <m:r>
                            <a:rPr lang="en-US" sz="2500" i="1">
                              <a:latin typeface="Cambria Math" panose="02040503050406030204" pitchFamily="18" charset="0"/>
                            </a:rPr>
                            <m:t>𝑡</m:t>
                          </m:r>
                        </m:sup>
                      </m:sSup>
                    </m:oMath>
                  </m:oMathPara>
                </a14:m>
                <a:endParaRPr lang="en-US" sz="2500" i="1" dirty="0" smtClean="0"/>
              </a:p>
              <a:p>
                <a:pPr marL="0" indent="0">
                  <a:buNone/>
                </a:pPr>
                <a:r>
                  <a:rPr lang="en-US" sz="2500" dirty="0" smtClean="0"/>
                  <a:t>                               </a:t>
                </a:r>
                <a14:m>
                  <m:oMath xmlns:m="http://schemas.openxmlformats.org/officeDocument/2006/math">
                    <m:sSub>
                      <m:sSubPr>
                        <m:ctrlPr>
                          <a:rPr lang="en-US" sz="2500" i="1">
                            <a:latin typeface="Cambria Math" panose="02040503050406030204" pitchFamily="18" charset="0"/>
                          </a:rPr>
                        </m:ctrlPr>
                      </m:sSubPr>
                      <m:e>
                        <m:r>
                          <a:rPr lang="en-US" sz="2500" i="1">
                            <a:latin typeface="Cambria Math" panose="02040503050406030204" pitchFamily="18" charset="0"/>
                          </a:rPr>
                          <m:t>=</m:t>
                        </m:r>
                        <m:r>
                          <a:rPr lang="en-US" sz="2500" i="1">
                            <a:latin typeface="Cambria Math" panose="02040503050406030204" pitchFamily="18" charset="0"/>
                          </a:rPr>
                          <m:t>𝑆</m:t>
                        </m:r>
                      </m:e>
                      <m:sub>
                        <m:r>
                          <a:rPr lang="en-US" sz="2500" i="1">
                            <a:latin typeface="Cambria Math" panose="02040503050406030204" pitchFamily="18" charset="0"/>
                          </a:rPr>
                          <m:t>0</m:t>
                        </m:r>
                      </m:sub>
                    </m:sSub>
                    <m:sSup>
                      <m:sSupPr>
                        <m:ctrlPr>
                          <a:rPr lang="en-US" sz="2500" i="1">
                            <a:latin typeface="Cambria Math" panose="02040503050406030204" pitchFamily="18" charset="0"/>
                          </a:rPr>
                        </m:ctrlPr>
                      </m:sSupPr>
                      <m:e>
                        <m:r>
                          <a:rPr lang="en-US" sz="2500" i="1">
                            <a:latin typeface="Cambria Math" panose="02040503050406030204" pitchFamily="18" charset="0"/>
                          </a:rPr>
                          <m:t>[1+</m:t>
                        </m:r>
                        <m:r>
                          <a:rPr lang="en-US" sz="2500" i="1">
                            <a:latin typeface="Cambria Math" panose="02040503050406030204" pitchFamily="18" charset="0"/>
                          </a:rPr>
                          <m:t>𝑎</m:t>
                        </m:r>
                        <m:r>
                          <a:rPr lang="en-US" sz="2500" i="1">
                            <a:latin typeface="Cambria Math" panose="02040503050406030204" pitchFamily="18" charset="0"/>
                          </a:rPr>
                          <m:t>(2</m:t>
                        </m:r>
                        <m:r>
                          <a:rPr lang="en-US" sz="2500" i="1">
                            <a:latin typeface="Cambria Math" panose="02040503050406030204" pitchFamily="18" charset="0"/>
                          </a:rPr>
                          <m:t>𝑝</m:t>
                        </m:r>
                        <m:r>
                          <a:rPr lang="en-US" sz="2500" i="1">
                            <a:latin typeface="Cambria Math" panose="02040503050406030204" pitchFamily="18" charset="0"/>
                          </a:rPr>
                          <m:t>−1)]</m:t>
                        </m:r>
                      </m:e>
                      <m:sup>
                        <m:r>
                          <a:rPr lang="en-US" sz="2500" i="1">
                            <a:latin typeface="Cambria Math" panose="02040503050406030204" pitchFamily="18" charset="0"/>
                          </a:rPr>
                          <m:t>𝑡</m:t>
                        </m:r>
                      </m:sup>
                    </m:sSup>
                  </m:oMath>
                </a14:m>
                <a:endParaRPr lang="en-US" sz="2500" dirty="0" smtClean="0"/>
              </a:p>
              <a:p>
                <a:r>
                  <a:rPr lang="en-US" dirty="0" smtClean="0"/>
                  <a:t>And with multiplicative jumps u and d:</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𝑠</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𝑠</m:t>
                          </m:r>
                        </m:sub>
                      </m:sSub>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𝑝𝑢</m:t>
                          </m:r>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e>
                        <m:sup>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𝑠</m:t>
                          </m:r>
                        </m:sup>
                      </m:sSup>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73" t="-1733" b="-1467"/>
                </a:stretch>
              </a:blipFill>
            </p:spPr>
            <p:txBody>
              <a:bodyPr/>
              <a:lstStyle/>
              <a:p>
                <a:r>
                  <a:rPr lang="en-US">
                    <a:noFill/>
                  </a:rPr>
                  <a:t> </a:t>
                </a:r>
              </a:p>
            </p:txBody>
          </p:sp>
        </mc:Fallback>
      </mc:AlternateContent>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699" name="Rectangle 3"/>
          <p:cNvSpPr>
            <a:spLocks noChangeArrowheads="1"/>
          </p:cNvSpPr>
          <p:nvPr/>
        </p:nvSpPr>
        <p:spPr bwMode="auto">
          <a:xfrm>
            <a:off x="0" y="1476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2" name="Rectangle 6"/>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5" name="Rectangle 9"/>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b="1" dirty="0" smtClean="0"/>
              <a:t>5.2.2	Illustration: Binomial Outcome and Event Spaces</a:t>
            </a:r>
            <a:endParaRPr lang="en-US" b="1" dirty="0"/>
          </a:p>
        </p:txBody>
      </p:sp>
      <p:sp>
        <p:nvSpPr>
          <p:cNvPr id="3" name="Content Placeholder 2"/>
          <p:cNvSpPr>
            <a:spLocks noGrp="1"/>
          </p:cNvSpPr>
          <p:nvPr>
            <p:ph sz="quarter" idx="1"/>
          </p:nvPr>
        </p:nvSpPr>
        <p:spPr/>
        <p:txBody>
          <a:bodyPr/>
          <a:lstStyle/>
          <a:p>
            <a:endParaRPr lang="en-US" dirty="0"/>
          </a:p>
        </p:txBody>
      </p:sp>
      <p:graphicFrame>
        <p:nvGraphicFramePr>
          <p:cNvPr id="30722" name="Object 2"/>
          <p:cNvGraphicFramePr>
            <a:graphicFrameLocks noChangeAspect="1"/>
          </p:cNvGraphicFramePr>
          <p:nvPr>
            <p:extLst>
              <p:ext uri="{D42A27DB-BD31-4B8C-83A1-F6EECF244321}">
                <p14:modId xmlns:p14="http://schemas.microsoft.com/office/powerpoint/2010/main" xmlns="" val="784631362"/>
              </p:ext>
            </p:extLst>
          </p:nvPr>
        </p:nvGraphicFramePr>
        <p:xfrm>
          <a:off x="749612" y="1480935"/>
          <a:ext cx="7638680" cy="4930088"/>
        </p:xfrm>
        <a:graphic>
          <a:graphicData uri="http://schemas.openxmlformats.org/presentationml/2006/ole">
            <p:oleObj spid="_x0000_s30801" name="Document" r:id="rId3" imgW="5949456" imgH="3839645" progId="Word.Document.12">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5962"/>
          </a:xfrm>
        </p:spPr>
        <p:txBody>
          <a:bodyPr>
            <a:normAutofit fontScale="90000"/>
          </a:bodyPr>
          <a:lstStyle/>
          <a:p>
            <a:r>
              <a:rPr lang="en-US" b="1" dirty="0" smtClean="0"/>
              <a:t>5.1.1 Stochastic </a:t>
            </a:r>
            <a:r>
              <a:rPr lang="en-US" b="1" dirty="0"/>
              <a:t>Processes: A Brief Introduction</a:t>
            </a:r>
          </a:p>
        </p:txBody>
      </p:sp>
      <p:sp>
        <p:nvSpPr>
          <p:cNvPr id="3" name="Content Placeholder 2"/>
          <p:cNvSpPr>
            <a:spLocks noGrp="1"/>
          </p:cNvSpPr>
          <p:nvPr>
            <p:ph sz="quarter" idx="1"/>
          </p:nvPr>
        </p:nvSpPr>
        <p:spPr>
          <a:xfrm>
            <a:off x="457200" y="1447800"/>
            <a:ext cx="8305800" cy="4648200"/>
          </a:xfrm>
        </p:spPr>
        <p:txBody>
          <a:bodyPr>
            <a:normAutofit lnSpcReduction="10000"/>
          </a:bodyPr>
          <a:lstStyle/>
          <a:p>
            <a:r>
              <a:rPr lang="en-US" dirty="0" smtClean="0">
                <a:latin typeface="Times New Roman" pitchFamily="18" charset="0"/>
                <a:cs typeface="Times New Roman" pitchFamily="18" charset="0"/>
              </a:rPr>
              <a:t>A </a:t>
            </a:r>
            <a:r>
              <a:rPr lang="en-US" i="1" dirty="0" smtClean="0">
                <a:latin typeface="Times New Roman" pitchFamily="18" charset="0"/>
                <a:cs typeface="Times New Roman" pitchFamily="18" charset="0"/>
              </a:rPr>
              <a:t>stochastic process</a:t>
            </a:r>
            <a:r>
              <a:rPr lang="en-US" dirty="0" smtClean="0">
                <a:latin typeface="Times New Roman" pitchFamily="18" charset="0"/>
                <a:cs typeface="Times New Roman" pitchFamily="18" charset="0"/>
              </a:rPr>
              <a:t> is a sequence of random variables </a:t>
            </a:r>
            <a:r>
              <a:rPr lang="en-US" i="1" dirty="0" err="1" smtClean="0">
                <a:latin typeface="Times New Roman" pitchFamily="18" charset="0"/>
                <a:cs typeface="Times New Roman" pitchFamily="18" charset="0"/>
              </a:rPr>
              <a:t>X</a:t>
            </a:r>
            <a:r>
              <a:rPr lang="en-US" i="1" baseline="-25000" dirty="0" err="1" smtClean="0">
                <a:latin typeface="Times New Roman" pitchFamily="18" charset="0"/>
                <a:cs typeface="Times New Roman" pitchFamily="18" charset="0"/>
              </a:rPr>
              <a:t>t</a:t>
            </a:r>
            <a:r>
              <a:rPr lang="en-US" dirty="0" smtClean="0">
                <a:latin typeface="Times New Roman" pitchFamily="18" charset="0"/>
                <a:cs typeface="Times New Roman" pitchFamily="18" charset="0"/>
              </a:rPr>
              <a:t> defined on a common probability space (</a:t>
            </a:r>
            <a:r>
              <a:rPr lang="en-US" dirty="0" smtClean="0">
                <a:latin typeface="Times New Roman" pitchFamily="18" charset="0"/>
                <a:cs typeface="Times New Roman" pitchFamily="18" charset="0"/>
                <a:sym typeface="Symbol"/>
              </a:rPr>
              <a:t></a:t>
            </a:r>
            <a:r>
              <a:rPr lang="en-US" i="1" dirty="0" smtClean="0">
                <a:latin typeface="Times New Roman" pitchFamily="18" charset="0"/>
                <a:cs typeface="Times New Roman" pitchFamily="18" charset="0"/>
              </a:rPr>
              <a:t>,</a:t>
            </a:r>
            <a:r>
              <a:rPr lang="en-US" dirty="0" smtClean="0">
                <a:latin typeface="Times New Roman" pitchFamily="18" charset="0"/>
                <a:cs typeface="Times New Roman" pitchFamily="18" charset="0"/>
                <a:sym typeface="Symbol"/>
              </a:rPr>
              <a:t></a:t>
            </a:r>
            <a:r>
              <a:rPr lang="en-US" i="1" dirty="0" smtClean="0">
                <a:latin typeface="Times New Roman" pitchFamily="18" charset="0"/>
                <a:cs typeface="Times New Roman" pitchFamily="18" charset="0"/>
              </a:rPr>
              <a:t>,P</a:t>
            </a:r>
            <a:r>
              <a:rPr lang="en-US" dirty="0" smtClean="0">
                <a:latin typeface="Times New Roman" pitchFamily="18" charset="0"/>
                <a:cs typeface="Times New Roman" pitchFamily="18" charset="0"/>
              </a:rPr>
              <a:t>) and indexed by time </a:t>
            </a:r>
            <a:r>
              <a:rPr lang="en-US" i="1" dirty="0" smtClean="0">
                <a:latin typeface="Times New Roman" pitchFamily="18" charset="0"/>
                <a:cs typeface="Times New Roman" pitchFamily="18" charset="0"/>
              </a:rPr>
              <a:t>t</a:t>
            </a:r>
          </a:p>
          <a:p>
            <a:r>
              <a:rPr lang="en-US" dirty="0" smtClean="0">
                <a:latin typeface="Times New Roman" pitchFamily="18" charset="0"/>
                <a:cs typeface="Times New Roman" pitchFamily="18" charset="0"/>
              </a:rPr>
              <a:t>The values of </a:t>
            </a:r>
            <a:r>
              <a:rPr lang="en-US" dirty="0" err="1" smtClean="0">
                <a:latin typeface="Times New Roman" pitchFamily="18" charset="0"/>
                <a:cs typeface="Times New Roman" pitchFamily="18" charset="0"/>
              </a:rPr>
              <a:t>X</a:t>
            </a:r>
            <a:r>
              <a:rPr lang="en-US" baseline="-25000" dirty="0" err="1" smtClean="0">
                <a:latin typeface="Times New Roman" pitchFamily="18" charset="0"/>
                <a:cs typeface="Times New Roman" pitchFamily="18" charset="0"/>
              </a:rPr>
              <a:t>t</a:t>
            </a: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define the sample path of the process leading to state </a:t>
            </a:r>
            <a:r>
              <a:rPr lang="en-US"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The terms </a:t>
            </a:r>
            <a:r>
              <a:rPr lang="en-US" dirty="0">
                <a:latin typeface="Times New Roman" pitchFamily="18" charset="0"/>
                <a:cs typeface="Times New Roman" pitchFamily="18" charset="0"/>
              </a:rPr>
              <a:t>X</a:t>
            </a: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 and </a:t>
            </a:r>
            <a:r>
              <a:rPr lang="en-US" dirty="0" err="1">
                <a:latin typeface="Times New Roman" pitchFamily="18" charset="0"/>
                <a:cs typeface="Times New Roman" pitchFamily="18" charset="0"/>
              </a:rPr>
              <a:t>X</a:t>
            </a:r>
            <a:r>
              <a:rPr lang="en-US" i="1" baseline="-25000" dirty="0" err="1" smtClean="0">
                <a:latin typeface="Times New Roman" pitchFamily="18" charset="0"/>
                <a:cs typeface="Times New Roman" pitchFamily="18" charset="0"/>
              </a:rPr>
              <a:t>t</a:t>
            </a: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are synonymous.</a:t>
            </a:r>
          </a:p>
          <a:p>
            <a:r>
              <a:rPr lang="en-US" dirty="0" smtClean="0">
                <a:latin typeface="Times New Roman" pitchFamily="18" charset="0"/>
                <a:cs typeface="Times New Roman" pitchFamily="18" charset="0"/>
              </a:rPr>
              <a:t>A </a:t>
            </a:r>
            <a:r>
              <a:rPr lang="en-US" i="1" dirty="0" smtClean="0">
                <a:latin typeface="Times New Roman" pitchFamily="18" charset="0"/>
                <a:cs typeface="Times New Roman" pitchFamily="18" charset="0"/>
              </a:rPr>
              <a:t>discrete time process</a:t>
            </a:r>
            <a:r>
              <a:rPr lang="en-US" dirty="0" smtClean="0">
                <a:latin typeface="Times New Roman" pitchFamily="18" charset="0"/>
                <a:cs typeface="Times New Roman" pitchFamily="18" charset="0"/>
              </a:rPr>
              <a:t> is defined for a finite set of time periods; a </a:t>
            </a:r>
            <a:r>
              <a:rPr lang="en-US" i="1" dirty="0" smtClean="0">
                <a:latin typeface="Times New Roman" pitchFamily="18" charset="0"/>
                <a:cs typeface="Times New Roman" pitchFamily="18" charset="0"/>
              </a:rPr>
              <a:t>continuous time process</a:t>
            </a:r>
            <a:r>
              <a:rPr lang="en-US" dirty="0" smtClean="0">
                <a:latin typeface="Times New Roman" pitchFamily="18" charset="0"/>
                <a:cs typeface="Times New Roman" pitchFamily="18" charset="0"/>
              </a:rPr>
              <a:t> that is defined over an infinite number of  periods. </a:t>
            </a:r>
          </a:p>
          <a:p>
            <a:r>
              <a:rPr lang="en-US" dirty="0" smtClean="0">
                <a:latin typeface="Times New Roman" pitchFamily="18" charset="0"/>
                <a:cs typeface="Times New Roman" pitchFamily="18" charset="0"/>
              </a:rPr>
              <a:t>The </a:t>
            </a:r>
            <a:r>
              <a:rPr lang="en-US" i="1" dirty="0" smtClean="0">
                <a:latin typeface="Times New Roman" pitchFamily="18" charset="0"/>
                <a:cs typeface="Times New Roman" pitchFamily="18" charset="0"/>
              </a:rPr>
              <a:t>state space</a:t>
            </a:r>
            <a:r>
              <a:rPr lang="en-US" dirty="0" smtClean="0">
                <a:latin typeface="Times New Roman" pitchFamily="18" charset="0"/>
                <a:cs typeface="Times New Roman" pitchFamily="18" charset="0"/>
              </a:rPr>
              <a:t> is the set of values in process {</a:t>
            </a:r>
            <a:r>
              <a:rPr lang="en-US" dirty="0" err="1">
                <a:latin typeface="Times New Roman" pitchFamily="18" charset="0"/>
                <a:cs typeface="Times New Roman" pitchFamily="18" charset="0"/>
              </a:rPr>
              <a:t>X</a:t>
            </a:r>
            <a:r>
              <a:rPr lang="en-US" i="1" baseline="-25000" dirty="0" err="1" smtClean="0">
                <a:latin typeface="Times New Roman" pitchFamily="18" charset="0"/>
                <a:cs typeface="Times New Roman" pitchFamily="18" charset="0"/>
              </a:rPr>
              <a:t>t</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X = {</a:t>
            </a:r>
            <a:r>
              <a:rPr lang="en-US" i="1" dirty="0" err="1">
                <a:latin typeface="Times New Roman" pitchFamily="18" charset="0"/>
                <a:cs typeface="Times New Roman" pitchFamily="18" charset="0"/>
              </a:rPr>
              <a:t>X</a:t>
            </a:r>
            <a:r>
              <a:rPr lang="en-US" i="1" baseline="-25000" dirty="0" err="1">
                <a:latin typeface="Times New Roman" pitchFamily="18" charset="0"/>
                <a:cs typeface="Times New Roman" pitchFamily="18" charset="0"/>
              </a:rPr>
              <a:t>t</a:t>
            </a:r>
            <a:r>
              <a:rPr lang="en-US" dirty="0">
                <a:latin typeface="Times New Roman" pitchFamily="18" charset="0"/>
                <a:cs typeface="Times New Roman" pitchFamily="18" charset="0"/>
              </a:rPr>
              <a:t>(</a:t>
            </a:r>
            <a:r>
              <a:rPr lang="en-US" dirty="0">
                <a:latin typeface="Times New Roman" pitchFamily="18" charset="0"/>
                <a:cs typeface="Times New Roman" pitchFamily="18" charset="0"/>
                <a:sym typeface="Symbol"/>
              </a:rPr>
              <a:t></a:t>
            </a:r>
            <a:r>
              <a:rPr lang="en-US" dirty="0">
                <a:latin typeface="Times New Roman" pitchFamily="18" charset="0"/>
                <a:cs typeface="Times New Roman" pitchFamily="18" charset="0"/>
              </a:rPr>
              <a:t>) for some </a:t>
            </a:r>
            <a:r>
              <a:rPr lang="en-US" dirty="0">
                <a:latin typeface="Times New Roman" pitchFamily="18" charset="0"/>
                <a:cs typeface="Times New Roman" pitchFamily="18" charset="0"/>
                <a:sym typeface="Symbol"/>
              </a:rPr>
              <a:t></a:t>
            </a:r>
            <a:r>
              <a:rPr lang="en-US" dirty="0">
                <a:latin typeface="Times New Roman" pitchFamily="18" charset="0"/>
                <a:cs typeface="Times New Roman" pitchFamily="18" charset="0"/>
              </a:rPr>
              <a:t> </a:t>
            </a:r>
            <a:r>
              <a:rPr lang="en-US" dirty="0">
                <a:latin typeface="Times New Roman" pitchFamily="18" charset="0"/>
                <a:cs typeface="Times New Roman" pitchFamily="18" charset="0"/>
                <a:sym typeface="Symbol"/>
              </a:rPr>
              <a:t></a:t>
            </a:r>
            <a:r>
              <a:rPr lang="en-US" dirty="0">
                <a:latin typeface="Times New Roman" pitchFamily="18" charset="0"/>
                <a:cs typeface="Times New Roman" pitchFamily="18" charset="0"/>
              </a:rPr>
              <a:t> </a:t>
            </a:r>
            <a:r>
              <a:rPr lang="en-US" dirty="0">
                <a:latin typeface="Times New Roman" pitchFamily="18" charset="0"/>
                <a:cs typeface="Times New Roman" pitchFamily="18" charset="0"/>
                <a:sym typeface="Symbol"/>
              </a:rPr>
              <a:t></a:t>
            </a:r>
            <a:r>
              <a:rPr lang="en-US" dirty="0">
                <a:latin typeface="Times New Roman" pitchFamily="18" charset="0"/>
                <a:cs typeface="Times New Roman" pitchFamily="18" charset="0"/>
              </a:rPr>
              <a:t> and some </a:t>
            </a:r>
            <a:r>
              <a:rPr lang="en-US" i="1" dirty="0">
                <a:latin typeface="Times New Roman" pitchFamily="18" charset="0"/>
                <a:cs typeface="Times New Roman" pitchFamily="18" charset="0"/>
              </a:rPr>
              <a:t>t</a:t>
            </a:r>
            <a:r>
              <a:rPr lang="en-US"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Sample Space</a:t>
            </a:r>
            <a:endParaRPr lang="en-US" b="1" dirty="0"/>
          </a:p>
        </p:txBody>
      </p:sp>
      <p:sp>
        <p:nvSpPr>
          <p:cNvPr id="3" name="Content Placeholder 2"/>
          <p:cNvSpPr>
            <a:spLocks noGrp="1"/>
          </p:cNvSpPr>
          <p:nvPr>
            <p:ph sz="quarter" idx="1"/>
          </p:nvPr>
        </p:nvSpPr>
        <p:spPr/>
        <p:txBody>
          <a:bodyPr/>
          <a:lstStyle/>
          <a:p>
            <a:pPr>
              <a:buNone/>
            </a:pPr>
            <a:r>
              <a:rPr lang="en-US" dirty="0" smtClean="0"/>
              <a:t> </a:t>
            </a:r>
            <a:endParaRPr lang="en-US" dirty="0"/>
          </a:p>
        </p:txBody>
      </p:sp>
      <p:graphicFrame>
        <p:nvGraphicFramePr>
          <p:cNvPr id="31746" name="Object 2"/>
          <p:cNvGraphicFramePr>
            <a:graphicFrameLocks noChangeAspect="1"/>
          </p:cNvGraphicFramePr>
          <p:nvPr/>
        </p:nvGraphicFramePr>
        <p:xfrm>
          <a:off x="-152400" y="2209800"/>
          <a:ext cx="9464247" cy="2590800"/>
        </p:xfrm>
        <a:graphic>
          <a:graphicData uri="http://schemas.openxmlformats.org/presentationml/2006/ole">
            <p:oleObj spid="_x0000_s31825" name="Document" r:id="rId3" imgW="5949456" imgH="1629235" progId="Word.Document.12">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b="1" dirty="0" smtClean="0"/>
              <a:t>Space Pure Securities and Market Securities</a:t>
            </a:r>
            <a:endParaRPr lang="en-US" dirty="0">
              <a:solidFill>
                <a:schemeClr val="accent3">
                  <a:lumMod val="75000"/>
                </a:schemeClr>
              </a:solidFill>
            </a:endParaRPr>
          </a:p>
        </p:txBody>
      </p:sp>
      <p:sp>
        <p:nvSpPr>
          <p:cNvPr id="3" name="Content Placeholder 2"/>
          <p:cNvSpPr>
            <a:spLocks noGrp="1"/>
          </p:cNvSpPr>
          <p:nvPr>
            <p:ph sz="quarter" idx="1"/>
          </p:nvPr>
        </p:nvSpPr>
        <p:spPr>
          <a:xfrm>
            <a:off x="361209" y="1676400"/>
            <a:ext cx="8503920" cy="4572000"/>
          </a:xfrm>
        </p:spPr>
        <p:txBody>
          <a:bodyPr>
            <a:normAutofit fontScale="85000" lnSpcReduction="20000"/>
          </a:bodyPr>
          <a:lstStyle/>
          <a:p>
            <a:r>
              <a:rPr lang="en-US" dirty="0"/>
              <a:t>Next, we will discuss Arrow-Debreu (pure) security prices, one associated with each starting and stopping node combination in our 2-time period model (See Table 1 below). First, we will list spot (time 0) prices for investments extending from time 0 to time 1. Let </a:t>
            </a:r>
            <a:r>
              <a:rPr lang="en-US" i="1" dirty="0">
                <a:sym typeface="Symbol" panose="05050102010706020507" pitchFamily="18" charset="2"/>
              </a:rPr>
              <a:t></a:t>
            </a:r>
            <a:r>
              <a:rPr lang="en-US" baseline="-25000" dirty="0"/>
              <a:t>0,1;u</a:t>
            </a:r>
            <a:r>
              <a:rPr lang="en-US" dirty="0"/>
              <a:t> be the time zero price of a pure security that is worth 1at time 1 if and only if an </a:t>
            </a:r>
            <a:r>
              <a:rPr lang="en-US" dirty="0" err="1"/>
              <a:t>upjump</a:t>
            </a:r>
            <a:r>
              <a:rPr lang="en-US" dirty="0"/>
              <a:t> occurs at time 1. The first subscript 0 refers to the initial time 0, the second subscript 1 refers to the next time 1, and the third subscript </a:t>
            </a:r>
            <a:r>
              <a:rPr lang="en-US" i="1" dirty="0"/>
              <a:t>u</a:t>
            </a:r>
            <a:r>
              <a:rPr lang="en-US" dirty="0"/>
              <a:t> refers to the fact that there is an </a:t>
            </a:r>
            <a:r>
              <a:rPr lang="en-US" dirty="0" err="1"/>
              <a:t>upjump</a:t>
            </a:r>
            <a:r>
              <a:rPr lang="en-US" dirty="0"/>
              <a:t> (at time 1). Let</a:t>
            </a:r>
            <a:r>
              <a:rPr lang="en-US" i="1" dirty="0">
                <a:sym typeface="Symbol" panose="05050102010706020507" pitchFamily="18" charset="2"/>
              </a:rPr>
              <a:t></a:t>
            </a:r>
            <a:r>
              <a:rPr lang="en-US" baseline="-25000" dirty="0"/>
              <a:t>0,1;d</a:t>
            </a:r>
            <a:r>
              <a:rPr lang="en-US" dirty="0"/>
              <a:t> be the time zero price of a pure security that is worth 1at time 1 if and only if a </a:t>
            </a:r>
            <a:r>
              <a:rPr lang="en-US" dirty="0" err="1"/>
              <a:t>downjump</a:t>
            </a:r>
            <a:r>
              <a:rPr lang="en-US" dirty="0"/>
              <a:t> occurs at time 1. The third subscript </a:t>
            </a:r>
            <a:r>
              <a:rPr lang="en-US" i="1" dirty="0"/>
              <a:t>d</a:t>
            </a:r>
            <a:r>
              <a:rPr lang="en-US" dirty="0"/>
              <a:t> in this case refers to the fact that there is a </a:t>
            </a:r>
            <a:r>
              <a:rPr lang="en-US" dirty="0" err="1"/>
              <a:t>downjump</a:t>
            </a:r>
            <a:r>
              <a:rPr lang="en-US" dirty="0"/>
              <a:t> (at time 1). Subscripts before the semicolon refer to time periods, and subscripts after the semicolon refer to the occurrence of </a:t>
            </a:r>
            <a:r>
              <a:rPr lang="en-US" dirty="0" err="1"/>
              <a:t>upjumps</a:t>
            </a:r>
            <a:r>
              <a:rPr lang="en-US" dirty="0"/>
              <a:t> or </a:t>
            </a:r>
            <a:r>
              <a:rPr lang="en-US" dirty="0" err="1"/>
              <a:t>downjumps</a:t>
            </a:r>
            <a:r>
              <a:rPr lang="en-US" dirty="0"/>
              <a:t>. </a:t>
            </a:r>
          </a:p>
        </p:txBody>
      </p:sp>
    </p:spTree>
    <p:extLst>
      <p:ext uri="{BB962C8B-B14F-4D97-AF65-F5344CB8AC3E}">
        <p14:creationId xmlns:p14="http://schemas.microsoft.com/office/powerpoint/2010/main" xmlns="" val="1693223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b="1" dirty="0"/>
              <a:t>Space Pure Securities and Market </a:t>
            </a:r>
            <a:r>
              <a:rPr lang="en-US" b="1" dirty="0" smtClean="0"/>
              <a:t>Securities </a:t>
            </a:r>
            <a:r>
              <a:rPr lang="en-US" sz="2800" b="1" dirty="0" smtClean="0"/>
              <a:t>(Continued)</a:t>
            </a:r>
            <a:endParaRPr lang="en-US" sz="2800" dirty="0">
              <a:solidFill>
                <a:schemeClr val="accent2">
                  <a:lumMod val="60000"/>
                  <a:lumOff val="40000"/>
                </a:schemeClr>
              </a:solidFill>
            </a:endParaRPr>
          </a:p>
        </p:txBody>
      </p:sp>
      <p:sp>
        <p:nvSpPr>
          <p:cNvPr id="3" name="Content Placeholder 2"/>
          <p:cNvSpPr>
            <a:spLocks noGrp="1"/>
          </p:cNvSpPr>
          <p:nvPr>
            <p:ph sz="quarter" idx="1"/>
          </p:nvPr>
        </p:nvSpPr>
        <p:spPr/>
        <p:txBody>
          <a:bodyPr/>
          <a:lstStyle/>
          <a:p>
            <a:r>
              <a:rPr lang="en-US" dirty="0"/>
              <a:t>The vector [1   0]</a:t>
            </a:r>
            <a:r>
              <a:rPr lang="en-US" baseline="30000" dirty="0"/>
              <a:t>T</a:t>
            </a:r>
            <a:r>
              <a:rPr lang="en-US" dirty="0"/>
              <a:t> will denote the payoff of the pure security identified with an </a:t>
            </a:r>
            <a:r>
              <a:rPr lang="en-US" dirty="0" err="1"/>
              <a:t>upjump</a:t>
            </a:r>
            <a:r>
              <a:rPr lang="en-US" dirty="0"/>
              <a:t> occurring at time 1. The vector [0   1]</a:t>
            </a:r>
            <a:r>
              <a:rPr lang="en-US" baseline="30000" dirty="0"/>
              <a:t>T</a:t>
            </a:r>
            <a:r>
              <a:rPr lang="en-US" dirty="0"/>
              <a:t> will denote the payoff of the pure security identified with a </a:t>
            </a:r>
            <a:r>
              <a:rPr lang="en-US" dirty="0" err="1"/>
              <a:t>downjump</a:t>
            </a:r>
            <a:r>
              <a:rPr lang="en-US" dirty="0"/>
              <a:t> occurring at time 1. To purchase the stock at time 0 at a price of 10 and hold to it until time 1 means that at time 1 the portfolio of the owner takes the form of the vector [15   5]</a:t>
            </a:r>
            <a:r>
              <a:rPr lang="en-US" baseline="30000" dirty="0"/>
              <a:t>T</a:t>
            </a:r>
            <a:r>
              <a:rPr lang="en-US" dirty="0"/>
              <a:t> because it will pay 15 if an </a:t>
            </a:r>
            <a:r>
              <a:rPr lang="en-US" dirty="0" err="1"/>
              <a:t>upjump</a:t>
            </a:r>
            <a:r>
              <a:rPr lang="en-US" dirty="0"/>
              <a:t> occurs and will pay 5 if a </a:t>
            </a:r>
            <a:r>
              <a:rPr lang="en-US" dirty="0" err="1"/>
              <a:t>downjump</a:t>
            </a:r>
            <a:r>
              <a:rPr lang="en-US" dirty="0"/>
              <a:t> occurs. </a:t>
            </a:r>
          </a:p>
        </p:txBody>
      </p:sp>
    </p:spTree>
    <p:extLst>
      <p:ext uri="{BB962C8B-B14F-4D97-AF65-F5344CB8AC3E}">
        <p14:creationId xmlns:p14="http://schemas.microsoft.com/office/powerpoint/2010/main" xmlns="" val="3718981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62000"/>
          </a:xfrm>
        </p:spPr>
        <p:txBody>
          <a:bodyPr>
            <a:normAutofit/>
          </a:bodyPr>
          <a:lstStyle/>
          <a:p>
            <a:r>
              <a:rPr lang="en-US" b="1" dirty="0" smtClean="0"/>
              <a:t>Valuing Pure Securities</a:t>
            </a:r>
            <a:endParaRPr lang="en-US" dirty="0">
              <a:solidFill>
                <a:schemeClr val="accent2">
                  <a:lumMod val="60000"/>
                  <a:lumOff val="40000"/>
                </a:schemeClr>
              </a:solidFill>
            </a:endParaRP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301752" y="1600200"/>
                <a:ext cx="8503920" cy="4572000"/>
              </a:xfrm>
            </p:spPr>
            <p:txBody>
              <a:bodyPr>
                <a:normAutofit fontScale="92500" lnSpcReduction="20000"/>
              </a:bodyPr>
              <a:lstStyle/>
              <a:p>
                <a:r>
                  <a:rPr lang="en-US" dirty="0" smtClean="0">
                    <a:solidFill>
                      <a:schemeClr val="tx1"/>
                    </a:solidFill>
                  </a:rPr>
                  <a:t>Since an investor is willing to pay </a:t>
                </a:r>
                <a:r>
                  <a:rPr lang="en-US" dirty="0">
                    <a:solidFill>
                      <a:schemeClr val="tx1"/>
                    </a:solidFill>
                    <a:sym typeface="Symbol" panose="05050102010706020507" pitchFamily="18" charset="2"/>
                  </a:rPr>
                  <a:t></a:t>
                </a:r>
                <a:r>
                  <a:rPr lang="en-US" baseline="-25000" dirty="0">
                    <a:solidFill>
                      <a:schemeClr val="tx1"/>
                    </a:solidFill>
                  </a:rPr>
                  <a:t>0,1;</a:t>
                </a:r>
                <a:r>
                  <a:rPr lang="en-US" i="1" baseline="-25000" dirty="0">
                    <a:solidFill>
                      <a:schemeClr val="tx1"/>
                    </a:solidFill>
                  </a:rPr>
                  <a:t>u</a:t>
                </a:r>
                <a:r>
                  <a:rPr lang="en-US" baseline="-25000" dirty="0">
                    <a:solidFill>
                      <a:schemeClr val="tx1"/>
                    </a:solidFill>
                  </a:rPr>
                  <a:t> </a:t>
                </a:r>
                <a:r>
                  <a:rPr lang="en-US" dirty="0">
                    <a:solidFill>
                      <a:schemeClr val="tx1"/>
                    </a:solidFill>
                  </a:rPr>
                  <a:t>at time 0 for a payoff vector [1   0]</a:t>
                </a:r>
                <a:r>
                  <a:rPr lang="en-US" baseline="30000" dirty="0">
                    <a:solidFill>
                      <a:schemeClr val="tx1"/>
                    </a:solidFill>
                  </a:rPr>
                  <a:t>T </a:t>
                </a:r>
                <a:r>
                  <a:rPr lang="en-US" dirty="0">
                    <a:solidFill>
                      <a:schemeClr val="tx1"/>
                    </a:solidFill>
                  </a:rPr>
                  <a:t>and</a:t>
                </a:r>
                <a:r>
                  <a:rPr lang="en-US" i="1" dirty="0">
                    <a:solidFill>
                      <a:schemeClr val="tx1"/>
                    </a:solidFill>
                  </a:rPr>
                  <a:t> </a:t>
                </a:r>
                <a:r>
                  <a:rPr lang="en-US" dirty="0">
                    <a:solidFill>
                      <a:schemeClr val="tx1"/>
                    </a:solidFill>
                  </a:rPr>
                  <a:t>pay </a:t>
                </a:r>
                <a:r>
                  <a:rPr lang="en-US" dirty="0">
                    <a:solidFill>
                      <a:schemeClr val="tx1"/>
                    </a:solidFill>
                    <a:sym typeface="Symbol" panose="05050102010706020507" pitchFamily="18" charset="2"/>
                  </a:rPr>
                  <a:t></a:t>
                </a:r>
                <a:r>
                  <a:rPr lang="en-US" baseline="-25000" dirty="0">
                    <a:solidFill>
                      <a:schemeClr val="tx1"/>
                    </a:solidFill>
                  </a:rPr>
                  <a:t>0,1;</a:t>
                </a:r>
                <a:r>
                  <a:rPr lang="en-US" i="1" baseline="-25000" dirty="0">
                    <a:solidFill>
                      <a:schemeClr val="tx1"/>
                    </a:solidFill>
                  </a:rPr>
                  <a:t>d</a:t>
                </a:r>
                <a:r>
                  <a:rPr lang="en-US" dirty="0">
                    <a:solidFill>
                      <a:schemeClr val="tx1"/>
                    </a:solidFill>
                  </a:rPr>
                  <a:t> at time 0 for a payoff vector [0   1]</a:t>
                </a:r>
                <a:r>
                  <a:rPr lang="en-US" baseline="30000" dirty="0">
                    <a:solidFill>
                      <a:schemeClr val="tx1"/>
                    </a:solidFill>
                  </a:rPr>
                  <a:t>T </a:t>
                </a:r>
                <a:r>
                  <a:rPr lang="en-US" dirty="0">
                    <a:solidFill>
                      <a:schemeClr val="tx1"/>
                    </a:solidFill>
                  </a:rPr>
                  <a:t>and since the value of the stock portfolio [15   5]</a:t>
                </a:r>
                <a:r>
                  <a:rPr lang="en-US" baseline="30000" dirty="0">
                    <a:solidFill>
                      <a:schemeClr val="tx1"/>
                    </a:solidFill>
                  </a:rPr>
                  <a:t>T</a:t>
                </a:r>
                <a:r>
                  <a:rPr lang="en-US" dirty="0">
                    <a:solidFill>
                      <a:schemeClr val="tx1"/>
                    </a:solidFill>
                  </a:rPr>
                  <a:t> is equal to 10 at time 0, then:</a:t>
                </a:r>
              </a:p>
              <a:p>
                <a:pPr marL="0" indent="0" algn="ctr">
                  <a:buNone/>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15</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0,1;</m:t>
                        </m:r>
                        <m:r>
                          <a:rPr lang="en-US" i="1">
                            <a:solidFill>
                              <a:schemeClr val="tx1"/>
                            </a:solidFill>
                            <a:latin typeface="Cambria Math" panose="02040503050406030204" pitchFamily="18" charset="0"/>
                          </a:rPr>
                          <m:t>𝑢</m:t>
                        </m:r>
                      </m:sub>
                    </m:sSub>
                    <m:r>
                      <a:rPr lang="en-US" i="1">
                        <a:solidFill>
                          <a:schemeClr val="tx1"/>
                        </a:solidFill>
                        <a:latin typeface="Cambria Math" panose="02040503050406030204" pitchFamily="18" charset="0"/>
                      </a:rPr>
                      <m:t>+5</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0,1;</m:t>
                        </m:r>
                        <m:r>
                          <a:rPr lang="en-US" i="1">
                            <a:solidFill>
                              <a:schemeClr val="tx1"/>
                            </a:solidFill>
                            <a:latin typeface="Cambria Math" panose="02040503050406030204" pitchFamily="18" charset="0"/>
                          </a:rPr>
                          <m:t>𝑑</m:t>
                        </m:r>
                      </m:sub>
                    </m:sSub>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15</m:t>
                              </m:r>
                            </m:e>
                            <m:e>
                              <m:r>
                                <a:rPr lang="en-US" i="1">
                                  <a:solidFill>
                                    <a:schemeClr val="tx1"/>
                                  </a:solidFill>
                                  <a:latin typeface="Cambria Math" panose="02040503050406030204" pitchFamily="18" charset="0"/>
                                </a:rPr>
                                <m:t>5</m:t>
                              </m:r>
                            </m:e>
                          </m:mr>
                        </m:m>
                      </m:e>
                    </m:d>
                    <m:d>
                      <m:dPr>
                        <m:begChr m:val="["/>
                        <m:endChr m:val="]"/>
                        <m:ctrlPr>
                          <a:rPr lang="en-US" i="1">
                            <a:solidFill>
                              <a:schemeClr val="tx1"/>
                            </a:solidFill>
                            <a:latin typeface="Cambria Math" panose="02040503050406030204" pitchFamily="18" charset="0"/>
                          </a:rPr>
                        </m:ctrlPr>
                      </m:dPr>
                      <m:e>
                        <m:m>
                          <m:mPr>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0,1;</m:t>
                                  </m:r>
                                  <m:r>
                                    <a:rPr lang="en-US" i="1">
                                      <a:solidFill>
                                        <a:schemeClr val="tx1"/>
                                      </a:solidFill>
                                      <a:latin typeface="Cambria Math" panose="02040503050406030204" pitchFamily="18" charset="0"/>
                                    </a:rPr>
                                    <m:t>𝑢</m:t>
                                  </m:r>
                                </m:sub>
                              </m:sSub>
                            </m:e>
                          </m:m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0,1;</m:t>
                                  </m:r>
                                  <m:r>
                                    <a:rPr lang="en-US" i="1">
                                      <a:solidFill>
                                        <a:schemeClr val="tx1"/>
                                      </a:solidFill>
                                      <a:latin typeface="Cambria Math" panose="02040503050406030204" pitchFamily="18" charset="0"/>
                                    </a:rPr>
                                    <m:t>𝑑</m:t>
                                  </m:r>
                                </m:sub>
                              </m:sSub>
                            </m:e>
                          </m:mr>
                        </m:m>
                      </m:e>
                    </m:d>
                    <m:r>
                      <a:rPr lang="en-US" i="1">
                        <a:solidFill>
                          <a:schemeClr val="tx1"/>
                        </a:solidFill>
                        <a:latin typeface="Cambria Math" panose="02040503050406030204" pitchFamily="18" charset="0"/>
                      </a:rPr>
                      <m:t>=10</m:t>
                    </m:r>
                  </m:oMath>
                </a14:m>
                <a:r>
                  <a:rPr lang="en-US" dirty="0" smtClean="0">
                    <a:solidFill>
                      <a:schemeClr val="tx1"/>
                    </a:solidFill>
                  </a:rPr>
                  <a:t>   </a:t>
                </a:r>
                <a:endParaRPr lang="en-US" dirty="0">
                  <a:solidFill>
                    <a:schemeClr val="tx1"/>
                  </a:solidFill>
                </a:endParaRPr>
              </a:p>
              <a:p>
                <a:r>
                  <a:rPr lang="en-US" dirty="0" smtClean="0">
                    <a:solidFill>
                      <a:schemeClr val="tx1"/>
                    </a:solidFill>
                  </a:rPr>
                  <a:t>Also</a:t>
                </a:r>
                <a:r>
                  <a:rPr lang="en-US" dirty="0">
                    <a:solidFill>
                      <a:schemeClr val="tx1"/>
                    </a:solidFill>
                  </a:rPr>
                  <a:t>, if an investor has the riskless portfolio [1   1]</a:t>
                </a:r>
                <a:r>
                  <a:rPr lang="en-US" baseline="30000" dirty="0">
                    <a:solidFill>
                      <a:schemeClr val="tx1"/>
                    </a:solidFill>
                  </a:rPr>
                  <a:t>T</a:t>
                </a:r>
                <a14:m>
                  <m:oMath xmlns:m="http://schemas.openxmlformats.org/officeDocument/2006/math">
                    <m:r>
                      <a:rPr lang="en-US" i="1">
                        <a:solidFill>
                          <a:schemeClr val="tx1"/>
                        </a:solidFill>
                        <a:latin typeface="Cambria Math" panose="02040503050406030204" pitchFamily="18" charset="0"/>
                      </a:rPr>
                      <m:t>,</m:t>
                    </m:r>
                  </m:oMath>
                </a14:m>
                <a:r>
                  <a:rPr lang="en-US" dirty="0">
                    <a:solidFill>
                      <a:schemeClr val="tx1"/>
                    </a:solidFill>
                  </a:rPr>
                  <a:t> then she is guaranteed to be paid 1 at time 1. As this is equivalent to holding the bond that pays 1 at time 1, and since the time 0 price of the portfolio [1   1]</a:t>
                </a:r>
                <a:r>
                  <a:rPr lang="en-US" baseline="30000" dirty="0">
                    <a:solidFill>
                      <a:schemeClr val="tx1"/>
                    </a:solidFill>
                  </a:rPr>
                  <a:t>T</a:t>
                </a:r>
                <a:r>
                  <a:rPr lang="en-US" dirty="0">
                    <a:solidFill>
                      <a:schemeClr val="tx1"/>
                    </a:solidFill>
                  </a:rPr>
                  <a:t> is .8, then:</a:t>
                </a:r>
              </a:p>
              <a:p>
                <a:pPr marL="0" indent="0" algn="ctr">
                  <a:buNone/>
                </a:pPr>
                <a14:m>
                  <m:oMath xmlns:m="http://schemas.openxmlformats.org/officeDocument/2006/math">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0,1;</m:t>
                        </m:r>
                        <m:r>
                          <a:rPr lang="en-US" i="1">
                            <a:solidFill>
                              <a:schemeClr val="tx1"/>
                            </a:solidFill>
                            <a:latin typeface="Cambria Math" panose="02040503050406030204" pitchFamily="18" charset="0"/>
                          </a:rPr>
                          <m:t>𝑢</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0,1;</m:t>
                        </m:r>
                        <m:r>
                          <a:rPr lang="en-US" i="1">
                            <a:solidFill>
                              <a:schemeClr val="tx1"/>
                            </a:solidFill>
                            <a:latin typeface="Cambria Math" panose="02040503050406030204" pitchFamily="18" charset="0"/>
                          </a:rPr>
                          <m:t>𝑑</m:t>
                        </m:r>
                      </m:sub>
                    </m:sSub>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1</m:t>
                              </m:r>
                            </m:e>
                            <m:e>
                              <m:r>
                                <a:rPr lang="en-US" i="1">
                                  <a:solidFill>
                                    <a:schemeClr val="tx1"/>
                                  </a:solidFill>
                                  <a:latin typeface="Cambria Math" panose="02040503050406030204" pitchFamily="18" charset="0"/>
                                </a:rPr>
                                <m:t>1</m:t>
                              </m:r>
                            </m:e>
                          </m:mr>
                        </m:m>
                      </m:e>
                    </m:d>
                    <m:d>
                      <m:dPr>
                        <m:begChr m:val="["/>
                        <m:endChr m:val="]"/>
                        <m:ctrlPr>
                          <a:rPr lang="en-US" i="1">
                            <a:solidFill>
                              <a:schemeClr val="tx1"/>
                            </a:solidFill>
                            <a:latin typeface="Cambria Math" panose="02040503050406030204" pitchFamily="18" charset="0"/>
                          </a:rPr>
                        </m:ctrlPr>
                      </m:dPr>
                      <m:e>
                        <m:m>
                          <m:mPr>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0,1;</m:t>
                                  </m:r>
                                  <m:r>
                                    <a:rPr lang="en-US" i="1">
                                      <a:solidFill>
                                        <a:schemeClr val="tx1"/>
                                      </a:solidFill>
                                      <a:latin typeface="Cambria Math" panose="02040503050406030204" pitchFamily="18" charset="0"/>
                                    </a:rPr>
                                    <m:t>𝑢</m:t>
                                  </m:r>
                                </m:sub>
                              </m:sSub>
                            </m:e>
                          </m:m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0,1;</m:t>
                                  </m:r>
                                  <m:r>
                                    <a:rPr lang="en-US" i="1">
                                      <a:solidFill>
                                        <a:schemeClr val="tx1"/>
                                      </a:solidFill>
                                      <a:latin typeface="Cambria Math" panose="02040503050406030204" pitchFamily="18" charset="0"/>
                                    </a:rPr>
                                    <m:t>𝑑</m:t>
                                  </m:r>
                                </m:sub>
                              </m:sSub>
                            </m:e>
                          </m:mr>
                        </m:m>
                      </m:e>
                    </m:d>
                    <m:r>
                      <a:rPr lang="en-US" i="1">
                        <a:solidFill>
                          <a:schemeClr val="tx1"/>
                        </a:solidFill>
                        <a:latin typeface="Cambria Math" panose="02040503050406030204" pitchFamily="18" charset="0"/>
                      </a:rPr>
                      <m:t>=.8</m:t>
                    </m:r>
                  </m:oMath>
                </a14:m>
                <a:r>
                  <a:rPr lang="en-US" dirty="0" smtClean="0">
                    <a:solidFill>
                      <a:schemeClr val="tx1"/>
                    </a:solidFill>
                  </a:rPr>
                  <a:t>  </a:t>
                </a:r>
                <a:endParaRPr lang="en-US" dirty="0">
                  <a:solidFill>
                    <a:schemeClr val="tx1"/>
                  </a:solidFill>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01752" y="1600200"/>
                <a:ext cx="8503920" cy="4572000"/>
              </a:xfrm>
              <a:blipFill rotWithShape="0">
                <a:blip r:embed="rId2" cstate="print"/>
                <a:stretch>
                  <a:fillRect l="-645" t="-2933"/>
                </a:stretch>
              </a:blipFill>
            </p:spPr>
            <p:txBody>
              <a:bodyPr/>
              <a:lstStyle/>
              <a:p>
                <a:r>
                  <a:rPr lang="en-US">
                    <a:noFill/>
                  </a:rPr>
                  <a:t> </a:t>
                </a:r>
              </a:p>
            </p:txBody>
          </p:sp>
        </mc:Fallback>
      </mc:AlternateContent>
    </p:spTree>
    <p:extLst>
      <p:ext uri="{BB962C8B-B14F-4D97-AF65-F5344CB8AC3E}">
        <p14:creationId xmlns:p14="http://schemas.microsoft.com/office/powerpoint/2010/main" xmlns="" val="3772123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Valuing Pure </a:t>
            </a:r>
            <a:r>
              <a:rPr lang="en-US" b="1" dirty="0" smtClean="0"/>
              <a:t>Securities </a:t>
            </a:r>
            <a:r>
              <a:rPr lang="en-US" sz="2500" b="1" dirty="0" smtClean="0"/>
              <a:t>(Continued)</a:t>
            </a:r>
            <a:endParaRPr lang="en-US" sz="2500" b="1" dirty="0">
              <a:solidFill>
                <a:schemeClr val="accent2">
                  <a:lumMod val="60000"/>
                  <a:lumOff val="40000"/>
                </a:schemeClr>
              </a:solidFill>
            </a:endParaRP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85000" lnSpcReduction="10000"/>
              </a:bodyPr>
              <a:lstStyle/>
              <a:p>
                <a:r>
                  <a:rPr lang="en-US" dirty="0" smtClean="0">
                    <a:solidFill>
                      <a:schemeClr val="tx1"/>
                    </a:solidFill>
                  </a:rPr>
                  <a:t>The two previous equations can be expressed by the single matrix equation:</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solidFill>
                                <a:schemeClr val="tx1"/>
                              </a:solidFill>
                              <a:latin typeface="Cambria Math" panose="02040503050406030204" pitchFamily="18" charset="0"/>
                            </a:rPr>
                          </m:ctrlPr>
                        </m:dPr>
                        <m:e>
                          <m:m>
                            <m:mPr>
                              <m:mcs>
                                <m:mc>
                                  <m:mcPr>
                                    <m:count m:val="2"/>
                                    <m:mcJc m:val="center"/>
                                  </m:mcPr>
                                </m:mc>
                              </m:mcs>
                              <m:ctrlPr>
                                <a:rPr lang="en-US" i="1" smtClean="0">
                                  <a:solidFill>
                                    <a:schemeClr val="tx1"/>
                                  </a:solidFill>
                                  <a:latin typeface="Cambria Math" panose="02040503050406030204" pitchFamily="18" charset="0"/>
                                </a:rPr>
                              </m:ctrlPr>
                            </m:mPr>
                            <m:mr>
                              <m:e>
                                <m:r>
                                  <m:rPr>
                                    <m:brk m:alnAt="7"/>
                                  </m:rP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5</m:t>
                                </m:r>
                              </m:e>
                              <m:e>
                                <m:r>
                                  <a:rPr lang="en-US" b="0" i="1" smtClean="0">
                                    <a:solidFill>
                                      <a:schemeClr val="tx1"/>
                                    </a:solidFill>
                                    <a:latin typeface="Cambria Math" panose="02040503050406030204" pitchFamily="18" charset="0"/>
                                  </a:rPr>
                                  <m:t>5</m:t>
                                </m:r>
                              </m:e>
                            </m:mr>
                            <m:mr>
                              <m:e>
                                <m:r>
                                  <a:rPr lang="en-US" b="0" i="1" smtClean="0">
                                    <a:solidFill>
                                      <a:schemeClr val="tx1"/>
                                    </a:solidFill>
                                    <a:latin typeface="Cambria Math" panose="02040503050406030204" pitchFamily="18" charset="0"/>
                                  </a:rPr>
                                  <m:t>1</m:t>
                                </m:r>
                              </m:e>
                              <m:e>
                                <m:r>
                                  <a:rPr lang="en-US" b="0" i="1" smtClean="0">
                                    <a:solidFill>
                                      <a:schemeClr val="tx1"/>
                                    </a:solidFill>
                                    <a:latin typeface="Cambria Math" panose="02040503050406030204" pitchFamily="18" charset="0"/>
                                  </a:rPr>
                                  <m:t>1</m:t>
                                </m:r>
                              </m:e>
                            </m:mr>
                          </m:m>
                        </m:e>
                      </m:d>
                      <m:d>
                        <m:dPr>
                          <m:begChr m:val="["/>
                          <m:endChr m:val="]"/>
                          <m:ctrlPr>
                            <a:rPr lang="en-US" i="1" smtClean="0">
                              <a:solidFill>
                                <a:schemeClr val="tx1"/>
                              </a:solidFill>
                              <a:latin typeface="Cambria Math" panose="02040503050406030204" pitchFamily="18" charset="0"/>
                            </a:rPr>
                          </m:ctrlPr>
                        </m:dPr>
                        <m:e>
                          <m:m>
                            <m:mPr>
                              <m:mcs>
                                <m:mc>
                                  <m:mcPr>
                                    <m:count m:val="1"/>
                                    <m:mcJc m:val="center"/>
                                  </m:mcPr>
                                </m:mc>
                              </m:mcs>
                              <m:ctrlPr>
                                <a:rPr lang="en-US" i="1" smtClean="0">
                                  <a:solidFill>
                                    <a:schemeClr val="tx1"/>
                                  </a:solidFill>
                                  <a:latin typeface="Cambria Math" panose="02040503050406030204" pitchFamily="18" charset="0"/>
                                </a:rPr>
                              </m:ctrlPr>
                            </m:mPr>
                            <m:mr>
                              <m:e>
                                <m:sSub>
                                  <m:sSubPr>
                                    <m:ctrlPr>
                                      <a:rPr lang="en-US" i="1" smtClean="0">
                                        <a:solidFill>
                                          <a:schemeClr val="tx1"/>
                                        </a:solidFill>
                                        <a:latin typeface="Cambria Math" panose="02040503050406030204" pitchFamily="18" charset="0"/>
                                      </a:rPr>
                                    </m:ctrlPr>
                                  </m:sSubPr>
                                  <m:e>
                                    <m:r>
                                      <a:rPr lang="en-US" i="1" smtClean="0">
                                        <a:solidFill>
                                          <a:schemeClr val="tx1"/>
                                        </a:solidFill>
                                        <a:latin typeface="Cambria Math" panose="02040503050406030204" pitchFamily="18" charset="0"/>
                                        <a:ea typeface="Cambria Math" panose="02040503050406030204" pitchFamily="18" charset="0"/>
                                      </a:rPr>
                                      <m:t>𝜓</m:t>
                                    </m:r>
                                  </m:e>
                                  <m:sub>
                                    <m:r>
                                      <a:rPr lang="en-US" b="0" i="1" smtClean="0">
                                        <a:solidFill>
                                          <a:schemeClr val="tx1"/>
                                        </a:solidFill>
                                        <a:latin typeface="Cambria Math" panose="02040503050406030204" pitchFamily="18" charset="0"/>
                                      </a:rPr>
                                      <m:t>0,1;</m:t>
                                    </m:r>
                                    <m:r>
                                      <a:rPr lang="en-US" b="0" i="1" smtClean="0">
                                        <a:solidFill>
                                          <a:schemeClr val="tx1"/>
                                        </a:solidFill>
                                        <a:latin typeface="Cambria Math" panose="02040503050406030204" pitchFamily="18" charset="0"/>
                                      </a:rPr>
                                      <m:t>𝑢</m:t>
                                    </m:r>
                                  </m:sub>
                                </m:sSub>
                              </m:e>
                            </m:mr>
                            <m:mr>
                              <m:e>
                                <m:sSub>
                                  <m:sSubPr>
                                    <m:ctrlPr>
                                      <a:rPr lang="en-US" i="1" smtClean="0">
                                        <a:solidFill>
                                          <a:schemeClr val="tx1"/>
                                        </a:solidFill>
                                        <a:latin typeface="Cambria Math" panose="02040503050406030204" pitchFamily="18" charset="0"/>
                                      </a:rPr>
                                    </m:ctrlPr>
                                  </m:sSubPr>
                                  <m:e>
                                    <m:r>
                                      <a:rPr lang="en-US" i="1" smtClean="0">
                                        <a:solidFill>
                                          <a:schemeClr val="tx1"/>
                                        </a:solidFill>
                                        <a:latin typeface="Cambria Math" panose="02040503050406030204" pitchFamily="18" charset="0"/>
                                        <a:ea typeface="Cambria Math" panose="02040503050406030204" pitchFamily="18" charset="0"/>
                                      </a:rPr>
                                      <m:t>𝜓</m:t>
                                    </m:r>
                                  </m:e>
                                  <m:sub>
                                    <m:r>
                                      <a:rPr lang="en-US" b="0" i="1" smtClean="0">
                                        <a:solidFill>
                                          <a:schemeClr val="tx1"/>
                                        </a:solidFill>
                                        <a:latin typeface="Cambria Math" panose="02040503050406030204" pitchFamily="18" charset="0"/>
                                      </a:rPr>
                                      <m:t>0,1;</m:t>
                                    </m:r>
                                    <m:r>
                                      <a:rPr lang="en-US" b="0" i="1" smtClean="0">
                                        <a:solidFill>
                                          <a:schemeClr val="tx1"/>
                                        </a:solidFill>
                                        <a:latin typeface="Cambria Math" panose="02040503050406030204" pitchFamily="18" charset="0"/>
                                      </a:rPr>
                                      <m:t>𝑑</m:t>
                                    </m:r>
                                  </m:sub>
                                </m:sSub>
                              </m:e>
                            </m:mr>
                          </m:m>
                        </m:e>
                      </m:d>
                      <m:r>
                        <a:rPr lang="en-US" b="0" i="1" smtClean="0">
                          <a:solidFill>
                            <a:schemeClr val="tx1"/>
                          </a:solidFill>
                          <a:latin typeface="Cambria Math" panose="02040503050406030204" pitchFamily="18" charset="0"/>
                        </a:rPr>
                        <m:t>=</m:t>
                      </m:r>
                      <m:d>
                        <m:dPr>
                          <m:begChr m:val="["/>
                          <m:endChr m:val="]"/>
                          <m:ctrlPr>
                            <a:rPr lang="en-US" b="0" i="1" smtClean="0">
                              <a:solidFill>
                                <a:schemeClr val="tx1"/>
                              </a:solidFill>
                              <a:latin typeface="Cambria Math" panose="02040503050406030204" pitchFamily="18" charset="0"/>
                            </a:rPr>
                          </m:ctrlPr>
                        </m:dPr>
                        <m:e>
                          <m:m>
                            <m:mPr>
                              <m:mcs>
                                <m:mc>
                                  <m:mcPr>
                                    <m:count m:val="1"/>
                                    <m:mcJc m:val="center"/>
                                  </m:mcPr>
                                </m:mc>
                              </m:mcs>
                              <m:ctrlPr>
                                <a:rPr lang="en-US" b="0" i="1" smtClean="0">
                                  <a:solidFill>
                                    <a:schemeClr val="tx1"/>
                                  </a:solidFill>
                                  <a:latin typeface="Cambria Math" panose="02040503050406030204" pitchFamily="18" charset="0"/>
                                </a:rPr>
                              </m:ctrlPr>
                            </m:mPr>
                            <m:mr>
                              <m:e>
                                <m:r>
                                  <m:rPr>
                                    <m:brk m:alnAt="7"/>
                                  </m:rP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0</m:t>
                                </m:r>
                              </m:e>
                            </m:mr>
                            <m:mr>
                              <m:e>
                                <m:r>
                                  <a:rPr lang="en-US" b="0" i="1" smtClean="0">
                                    <a:solidFill>
                                      <a:schemeClr val="tx1"/>
                                    </a:solidFill>
                                    <a:latin typeface="Cambria Math" panose="02040503050406030204" pitchFamily="18" charset="0"/>
                                  </a:rPr>
                                  <m:t>.8</m:t>
                                </m:r>
                              </m:e>
                            </m:mr>
                          </m:m>
                        </m:e>
                      </m:d>
                      <m:r>
                        <a:rPr lang="en-US" b="0" i="1" smtClean="0">
                          <a:solidFill>
                            <a:schemeClr val="tx1"/>
                          </a:solidFill>
                          <a:latin typeface="Cambria Math" panose="02040503050406030204" pitchFamily="18" charset="0"/>
                        </a:rPr>
                        <m:t>.</m:t>
                      </m:r>
                    </m:oMath>
                  </m:oMathPara>
                </a14:m>
                <a:endParaRPr lang="en-US" dirty="0" smtClean="0">
                  <a:solidFill>
                    <a:schemeClr val="tx1"/>
                  </a:solidFill>
                </a:endParaRPr>
              </a:p>
              <a:p>
                <a:r>
                  <a:rPr lang="en-US" dirty="0">
                    <a:solidFill>
                      <a:schemeClr val="tx1"/>
                    </a:solidFill>
                  </a:rPr>
                  <a:t>Before we discuss the 2-period spot prices, we also have time 1 forward prices for pure securities that pay off in time 2. L</a:t>
                </a:r>
                <a:r>
                  <a:rPr lang="en-US" dirty="0" smtClean="0">
                    <a:solidFill>
                      <a:schemeClr val="tx1"/>
                    </a:solidFill>
                  </a:rPr>
                  <a:t>et </a:t>
                </a:r>
                <a:r>
                  <a:rPr lang="en-US" dirty="0">
                    <a:solidFill>
                      <a:schemeClr val="tx1"/>
                    </a:solidFill>
                    <a:sym typeface="Symbol" panose="05050102010706020507" pitchFamily="18" charset="2"/>
                  </a:rPr>
                  <a:t></a:t>
                </a:r>
                <a:r>
                  <a:rPr lang="en-US" baseline="-25000" dirty="0">
                    <a:solidFill>
                      <a:schemeClr val="tx1"/>
                    </a:solidFill>
                  </a:rPr>
                  <a:t>1,2;</a:t>
                </a:r>
                <a:r>
                  <a:rPr lang="en-US" i="1" baseline="-25000" dirty="0">
                    <a:solidFill>
                      <a:schemeClr val="tx1"/>
                    </a:solidFill>
                  </a:rPr>
                  <a:t>u,u</a:t>
                </a:r>
                <a:r>
                  <a:rPr lang="en-US" dirty="0">
                    <a:solidFill>
                      <a:schemeClr val="tx1"/>
                    </a:solidFill>
                  </a:rPr>
                  <a:t> be the time 1 price of a pure security that pays 1 at time 2 if and only if </a:t>
                </a:r>
                <a:r>
                  <a:rPr lang="en-US" dirty="0" err="1">
                    <a:solidFill>
                      <a:schemeClr val="tx1"/>
                    </a:solidFill>
                  </a:rPr>
                  <a:t>upjumps</a:t>
                </a:r>
                <a:r>
                  <a:rPr lang="en-US" dirty="0">
                    <a:solidFill>
                      <a:schemeClr val="tx1"/>
                    </a:solidFill>
                  </a:rPr>
                  <a:t> occur at both times 1 and 2 (Outcome </a:t>
                </a:r>
                <a:r>
                  <a:rPr lang="en-US" i="1" dirty="0">
                    <a:solidFill>
                      <a:schemeClr val="tx1"/>
                    </a:solidFill>
                    <a:sym typeface="Symbol" panose="05050102010706020507" pitchFamily="18" charset="2"/>
                  </a:rPr>
                  <a:t></a:t>
                </a:r>
                <a:r>
                  <a:rPr lang="en-US" i="1" baseline="-25000" dirty="0" err="1">
                    <a:solidFill>
                      <a:schemeClr val="tx1"/>
                    </a:solidFill>
                  </a:rPr>
                  <a:t>u,u</a:t>
                </a:r>
                <a:r>
                  <a:rPr lang="en-US" dirty="0">
                    <a:solidFill>
                      <a:schemeClr val="tx1"/>
                    </a:solidFill>
                  </a:rPr>
                  <a:t>). The remaining forward prices </a:t>
                </a:r>
                <a:r>
                  <a:rPr lang="en-US" dirty="0">
                    <a:solidFill>
                      <a:schemeClr val="tx1"/>
                    </a:solidFill>
                    <a:sym typeface="Symbol" panose="05050102010706020507" pitchFamily="18" charset="2"/>
                  </a:rPr>
                  <a:t></a:t>
                </a:r>
                <a:r>
                  <a:rPr lang="en-US" baseline="-25000" dirty="0">
                    <a:solidFill>
                      <a:schemeClr val="tx1"/>
                    </a:solidFill>
                  </a:rPr>
                  <a:t>1,2;</a:t>
                </a:r>
                <a:r>
                  <a:rPr lang="en-US" i="1" baseline="-25000" dirty="0">
                    <a:solidFill>
                      <a:schemeClr val="tx1"/>
                    </a:solidFill>
                  </a:rPr>
                  <a:t>u,d</a:t>
                </a:r>
                <a:r>
                  <a:rPr lang="en-US" dirty="0">
                    <a:solidFill>
                      <a:schemeClr val="tx1"/>
                    </a:solidFill>
                  </a:rPr>
                  <a:t>, </a:t>
                </a:r>
                <a:r>
                  <a:rPr lang="en-US" dirty="0">
                    <a:solidFill>
                      <a:schemeClr val="tx1"/>
                    </a:solidFill>
                    <a:sym typeface="Symbol" panose="05050102010706020507" pitchFamily="18" charset="2"/>
                  </a:rPr>
                  <a:t></a:t>
                </a:r>
                <a:r>
                  <a:rPr lang="en-US" baseline="-25000" dirty="0">
                    <a:solidFill>
                      <a:schemeClr val="tx1"/>
                    </a:solidFill>
                  </a:rPr>
                  <a:t>1,2;</a:t>
                </a:r>
                <a:r>
                  <a:rPr lang="en-US" i="1" baseline="-25000" dirty="0">
                    <a:solidFill>
                      <a:schemeClr val="tx1"/>
                    </a:solidFill>
                  </a:rPr>
                  <a:t>d,u</a:t>
                </a:r>
                <a:r>
                  <a:rPr lang="en-US" dirty="0">
                    <a:solidFill>
                      <a:schemeClr val="tx1"/>
                    </a:solidFill>
                  </a:rPr>
                  <a:t>, and </a:t>
                </a:r>
                <a:r>
                  <a:rPr lang="en-US" dirty="0">
                    <a:solidFill>
                      <a:schemeClr val="tx1"/>
                    </a:solidFill>
                    <a:sym typeface="Symbol" panose="05050102010706020507" pitchFamily="18" charset="2"/>
                  </a:rPr>
                  <a:t></a:t>
                </a:r>
                <a:r>
                  <a:rPr lang="en-US" baseline="-25000" dirty="0">
                    <a:solidFill>
                      <a:schemeClr val="tx1"/>
                    </a:solidFill>
                  </a:rPr>
                  <a:t>1,2;</a:t>
                </a:r>
                <a:r>
                  <a:rPr lang="en-US" i="1" baseline="-25000" dirty="0">
                    <a:solidFill>
                      <a:schemeClr val="tx1"/>
                    </a:solidFill>
                  </a:rPr>
                  <a:t>d,d</a:t>
                </a:r>
                <a:r>
                  <a:rPr lang="en-US" dirty="0">
                    <a:solidFill>
                      <a:schemeClr val="tx1"/>
                    </a:solidFill>
                  </a:rPr>
                  <a:t> are defined similarly. Note that two paths lead to a time 2 price of 7.5. The same procedure can used to calculate pure security prices as we did going from time 0 to 1. These forward pure security prices are calculated from the </a:t>
                </a:r>
                <a:r>
                  <a:rPr lang="en-US" dirty="0" smtClean="0">
                    <a:solidFill>
                      <a:schemeClr val="tx1"/>
                    </a:solidFill>
                  </a:rPr>
                  <a:t>following:</a:t>
                </a:r>
                <a:endParaRPr lang="en-US"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73" t="-1733" r="-1720"/>
                </a:stretch>
              </a:blipFill>
            </p:spPr>
            <p:txBody>
              <a:bodyPr/>
              <a:lstStyle/>
              <a:p>
                <a:r>
                  <a:rPr lang="en-US">
                    <a:noFill/>
                  </a:rPr>
                  <a:t> </a:t>
                </a:r>
              </a:p>
            </p:txBody>
          </p:sp>
        </mc:Fallback>
      </mc:AlternateContent>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Valuing Pure Securities </a:t>
            </a:r>
            <a:r>
              <a:rPr lang="en-US" sz="2500" b="1" dirty="0"/>
              <a:t>(Continued)</a:t>
            </a:r>
            <a:endParaRPr lang="en-US" dirty="0">
              <a:solidFill>
                <a:schemeClr val="accent2">
                  <a:lumMod val="60000"/>
                  <a:lumOff val="40000"/>
                </a:schemeClr>
              </a:solidFill>
            </a:endParaRP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solidFill>
                                <a:schemeClr val="tx1"/>
                              </a:solidFill>
                              <a:latin typeface="Cambria Math" panose="02040503050406030204" pitchFamily="18" charset="0"/>
                            </a:rPr>
                          </m:ctrlPr>
                        </m:dPr>
                        <m:e>
                          <m:m>
                            <m:mPr>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22.5</m:t>
                                </m:r>
                              </m:e>
                              <m:e>
                                <m:r>
                                  <a:rPr lang="en-US" i="1">
                                    <a:solidFill>
                                      <a:schemeClr val="tx1"/>
                                    </a:solidFill>
                                    <a:latin typeface="Cambria Math" panose="02040503050406030204" pitchFamily="18" charset="0"/>
                                  </a:rPr>
                                  <m:t>7.5</m:t>
                                </m:r>
                              </m:e>
                            </m:mr>
                            <m:mr>
                              <m:e>
                                <m:r>
                                  <a:rPr lang="en-US" i="1">
                                    <a:solidFill>
                                      <a:schemeClr val="tx1"/>
                                    </a:solidFill>
                                    <a:latin typeface="Cambria Math" panose="02040503050406030204" pitchFamily="18" charset="0"/>
                                  </a:rPr>
                                  <m:t>1</m:t>
                                </m:r>
                              </m:e>
                              <m:e>
                                <m:r>
                                  <a:rPr lang="en-US" i="1">
                                    <a:solidFill>
                                      <a:schemeClr val="tx1"/>
                                    </a:solidFill>
                                    <a:latin typeface="Cambria Math" panose="02040503050406030204" pitchFamily="18" charset="0"/>
                                  </a:rPr>
                                  <m:t>1</m:t>
                                </m:r>
                              </m:e>
                            </m:mr>
                          </m:m>
                        </m:e>
                      </m:d>
                      <m:d>
                        <m:dPr>
                          <m:begChr m:val="["/>
                          <m:endChr m:val="]"/>
                          <m:ctrlPr>
                            <a:rPr lang="en-US" i="1">
                              <a:solidFill>
                                <a:schemeClr val="tx1"/>
                              </a:solidFill>
                              <a:latin typeface="Cambria Math" panose="02040503050406030204" pitchFamily="18" charset="0"/>
                            </a:rPr>
                          </m:ctrlPr>
                        </m:dPr>
                        <m:e>
                          <m:m>
                            <m:mPr>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1,2;</m:t>
                                    </m:r>
                                    <m:r>
                                      <a:rPr lang="en-US" i="1">
                                        <a:solidFill>
                                          <a:schemeClr val="tx1"/>
                                        </a:solidFill>
                                        <a:latin typeface="Cambria Math" panose="02040503050406030204" pitchFamily="18" charset="0"/>
                                      </a:rPr>
                                      <m:t>𝑢</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𝑢</m:t>
                                    </m:r>
                                  </m:sub>
                                </m:sSub>
                              </m:e>
                            </m:m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1,2;</m:t>
                                    </m:r>
                                    <m:r>
                                      <a:rPr lang="en-US" i="1">
                                        <a:solidFill>
                                          <a:schemeClr val="tx1"/>
                                        </a:solidFill>
                                        <a:latin typeface="Cambria Math" panose="02040503050406030204" pitchFamily="18" charset="0"/>
                                      </a:rPr>
                                      <m:t>𝑢</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m:t>
                                    </m:r>
                                  </m:sub>
                                </m:sSub>
                              </m:e>
                            </m:mr>
                          </m:m>
                        </m:e>
                      </m:d>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15</m:t>
                                </m:r>
                              </m:e>
                            </m:mr>
                            <m:mr>
                              <m:e>
                                <m:r>
                                  <a:rPr lang="en-US" i="1">
                                    <a:solidFill>
                                      <a:schemeClr val="tx1"/>
                                    </a:solidFill>
                                    <a:latin typeface="Cambria Math" panose="02040503050406030204" pitchFamily="18" charset="0"/>
                                  </a:rPr>
                                  <m:t>.8</m:t>
                                </m:r>
                              </m:e>
                            </m:mr>
                          </m:m>
                        </m:e>
                      </m:d>
                      <m:r>
                        <a:rPr lang="en-US" i="1">
                          <a:solidFill>
                            <a:schemeClr val="tx1"/>
                          </a:solidFill>
                          <a:latin typeface="Cambria Math" panose="02040503050406030204" pitchFamily="18" charset="0"/>
                        </a:rPr>
                        <m:t>  ;   </m:t>
                      </m:r>
                      <m:m>
                        <m:mPr>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1,2;</m:t>
                                </m:r>
                                <m:r>
                                  <a:rPr lang="en-US" i="1">
                                    <a:solidFill>
                                      <a:schemeClr val="tx1"/>
                                    </a:solidFill>
                                    <a:latin typeface="Cambria Math" panose="02040503050406030204" pitchFamily="18" charset="0"/>
                                  </a:rPr>
                                  <m:t>𝑢</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𝑢</m:t>
                                </m:r>
                              </m:sub>
                            </m:sSub>
                            <m:r>
                              <a:rPr lang="en-US" i="1">
                                <a:solidFill>
                                  <a:schemeClr val="tx1"/>
                                </a:solidFill>
                                <a:latin typeface="Cambria Math" panose="02040503050406030204" pitchFamily="18" charset="0"/>
                              </a:rPr>
                              <m:t>  = .6</m:t>
                            </m:r>
                          </m:e>
                        </m:m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1,2;</m:t>
                                </m:r>
                                <m:r>
                                  <a:rPr lang="en-US" i="1">
                                    <a:solidFill>
                                      <a:schemeClr val="tx1"/>
                                    </a:solidFill>
                                    <a:latin typeface="Cambria Math" panose="02040503050406030204" pitchFamily="18" charset="0"/>
                                  </a:rPr>
                                  <m:t>𝑢</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m:t>
                                </m:r>
                              </m:sub>
                            </m:sSub>
                            <m:r>
                              <a:rPr lang="en-US" i="1">
                                <a:solidFill>
                                  <a:schemeClr val="tx1"/>
                                </a:solidFill>
                                <a:latin typeface="Cambria Math" panose="02040503050406030204" pitchFamily="18" charset="0"/>
                              </a:rPr>
                              <m:t>= .2</m:t>
                            </m:r>
                          </m:e>
                        </m:mr>
                      </m:m>
                    </m:oMath>
                  </m:oMathPara>
                </a14:m>
                <a:endParaRPr lang="en-US"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solidFill>
                                <a:schemeClr val="tx1"/>
                              </a:solidFill>
                              <a:latin typeface="Cambria Math" panose="02040503050406030204" pitchFamily="18" charset="0"/>
                            </a:rPr>
                          </m:ctrlPr>
                        </m:dPr>
                        <m:e>
                          <m:m>
                            <m:mPr>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7.5</m:t>
                                </m:r>
                              </m:e>
                              <m:e>
                                <m:r>
                                  <a:rPr lang="en-US" i="1">
                                    <a:solidFill>
                                      <a:schemeClr val="tx1"/>
                                    </a:solidFill>
                                    <a:latin typeface="Cambria Math" panose="02040503050406030204" pitchFamily="18" charset="0"/>
                                  </a:rPr>
                                  <m:t>2.5</m:t>
                                </m:r>
                              </m:e>
                            </m:mr>
                            <m:mr>
                              <m:e>
                                <m:r>
                                  <a:rPr lang="en-US" i="1">
                                    <a:solidFill>
                                      <a:schemeClr val="tx1"/>
                                    </a:solidFill>
                                    <a:latin typeface="Cambria Math" panose="02040503050406030204" pitchFamily="18" charset="0"/>
                                  </a:rPr>
                                  <m:t>1</m:t>
                                </m:r>
                              </m:e>
                              <m:e>
                                <m:r>
                                  <a:rPr lang="en-US" i="1">
                                    <a:solidFill>
                                      <a:schemeClr val="tx1"/>
                                    </a:solidFill>
                                    <a:latin typeface="Cambria Math" panose="02040503050406030204" pitchFamily="18" charset="0"/>
                                  </a:rPr>
                                  <m:t>1</m:t>
                                </m:r>
                              </m:e>
                            </m:mr>
                          </m:m>
                        </m:e>
                      </m:d>
                      <m:d>
                        <m:dPr>
                          <m:begChr m:val="["/>
                          <m:endChr m:val="]"/>
                          <m:ctrlPr>
                            <a:rPr lang="en-US" i="1">
                              <a:solidFill>
                                <a:schemeClr val="tx1"/>
                              </a:solidFill>
                              <a:latin typeface="Cambria Math" panose="02040503050406030204" pitchFamily="18" charset="0"/>
                            </a:rPr>
                          </m:ctrlPr>
                        </m:dPr>
                        <m:e>
                          <m:m>
                            <m:mPr>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1,2</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𝑢</m:t>
                                    </m:r>
                                  </m:sub>
                                </m:sSub>
                              </m:e>
                            </m:m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1,2;</m:t>
                                    </m:r>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m:t>
                                    </m:r>
                                  </m:sub>
                                </m:sSub>
                              </m:e>
                            </m:mr>
                          </m:m>
                        </m:e>
                      </m:d>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5</m:t>
                                </m:r>
                              </m:e>
                            </m:mr>
                            <m:mr>
                              <m:e>
                                <m:r>
                                  <a:rPr lang="en-US" i="1">
                                    <a:solidFill>
                                      <a:schemeClr val="tx1"/>
                                    </a:solidFill>
                                    <a:latin typeface="Cambria Math" panose="02040503050406030204" pitchFamily="18" charset="0"/>
                                  </a:rPr>
                                  <m:t>.8</m:t>
                                </m:r>
                              </m:e>
                            </m:mr>
                          </m:m>
                        </m:e>
                      </m:d>
                      <m:r>
                        <a:rPr lang="en-US" i="1">
                          <a:solidFill>
                            <a:schemeClr val="tx1"/>
                          </a:solidFill>
                          <a:latin typeface="Cambria Math" panose="02040503050406030204" pitchFamily="18" charset="0"/>
                        </a:rPr>
                        <m:t>  ;   </m:t>
                      </m:r>
                      <m:m>
                        <m:mPr>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1,2;</m:t>
                                </m:r>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𝑢</m:t>
                                </m:r>
                              </m:sub>
                            </m:sSub>
                            <m:r>
                              <a:rPr lang="en-US" i="1">
                                <a:solidFill>
                                  <a:schemeClr val="tx1"/>
                                </a:solidFill>
                                <a:latin typeface="Cambria Math" panose="02040503050406030204" pitchFamily="18" charset="0"/>
                              </a:rPr>
                              <m:t>= .6</m:t>
                            </m:r>
                          </m:e>
                        </m:m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1,2;</m:t>
                                </m:r>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m:t>
                                </m:r>
                              </m:sub>
                            </m:sSub>
                            <m:r>
                              <a:rPr lang="en-US" i="1">
                                <a:solidFill>
                                  <a:schemeClr val="tx1"/>
                                </a:solidFill>
                                <a:latin typeface="Cambria Math" panose="02040503050406030204" pitchFamily="18" charset="0"/>
                              </a:rPr>
                              <m:t>  = .2</m:t>
                            </m:r>
                          </m:e>
                        </m:mr>
                      </m:m>
                    </m:oMath>
                  </m:oMathPara>
                </a14:m>
                <a:endParaRPr lang="en-US" dirty="0" smtClean="0">
                  <a:solidFill>
                    <a:schemeClr val="tx1"/>
                  </a:solidFill>
                </a:endParaRPr>
              </a:p>
              <a:p>
                <a:r>
                  <a:rPr lang="en-US" dirty="0">
                    <a:solidFill>
                      <a:schemeClr val="tx1"/>
                    </a:solidFill>
                  </a:rPr>
                  <a:t>We can calculate the 2-period pure security spot prices from the 1-period spot and forward prices. L</a:t>
                </a:r>
                <a:r>
                  <a:rPr lang="en-US" dirty="0" smtClean="0">
                    <a:solidFill>
                      <a:schemeClr val="tx1"/>
                    </a:solidFill>
                  </a:rPr>
                  <a:t>et </a:t>
                </a:r>
                <a:r>
                  <a:rPr lang="en-US" dirty="0">
                    <a:solidFill>
                      <a:schemeClr val="tx1"/>
                    </a:solidFill>
                    <a:sym typeface="Symbol" panose="05050102010706020507" pitchFamily="18" charset="2"/>
                  </a:rPr>
                  <a:t></a:t>
                </a:r>
                <a:r>
                  <a:rPr lang="en-US" i="1" baseline="-25000" dirty="0">
                    <a:solidFill>
                      <a:schemeClr val="tx1"/>
                    </a:solidFill>
                  </a:rPr>
                  <a:t>0,2;u,u</a:t>
                </a:r>
                <a:r>
                  <a:rPr lang="en-US" dirty="0">
                    <a:solidFill>
                      <a:schemeClr val="tx1"/>
                    </a:solidFill>
                  </a:rPr>
                  <a:t> be the time zero price of a pure security that pays 1at time 2 if and only if there are consecutive </a:t>
                </a:r>
                <a:r>
                  <a:rPr lang="en-US" dirty="0" err="1">
                    <a:solidFill>
                      <a:schemeClr val="tx1"/>
                    </a:solidFill>
                  </a:rPr>
                  <a:t>upjumps</a:t>
                </a:r>
                <a:r>
                  <a:rPr lang="en-US" dirty="0">
                    <a:solidFill>
                      <a:schemeClr val="tx1"/>
                    </a:solidFill>
                  </a:rPr>
                  <a:t> (denoted by the outcome </a:t>
                </a:r>
                <a:r>
                  <a:rPr lang="en-US" i="1" dirty="0">
                    <a:solidFill>
                      <a:schemeClr val="tx1"/>
                    </a:solidFill>
                    <a:sym typeface="Symbol" panose="05050102010706020507" pitchFamily="18" charset="2"/>
                  </a:rPr>
                  <a:t></a:t>
                </a:r>
                <a:r>
                  <a:rPr lang="en-US" i="1" baseline="-25000" dirty="0" err="1">
                    <a:solidFill>
                      <a:schemeClr val="tx1"/>
                    </a:solidFill>
                  </a:rPr>
                  <a:t>u,u</a:t>
                </a:r>
                <a:r>
                  <a:rPr lang="en-US" dirty="0">
                    <a:solidFill>
                      <a:schemeClr val="tx1"/>
                    </a:solidFill>
                  </a:rPr>
                  <a:t>). Thus, the time zero pure security price associated with time 2 outcome </a:t>
                </a:r>
                <a:r>
                  <a:rPr lang="en-US" dirty="0">
                    <a:solidFill>
                      <a:schemeClr val="tx1"/>
                    </a:solidFill>
                    <a:sym typeface="Symbol" panose="05050102010706020507" pitchFamily="18" charset="2"/>
                  </a:rPr>
                  <a:t></a:t>
                </a:r>
                <a:r>
                  <a:rPr lang="en-US" i="1" baseline="-25000" dirty="0" err="1">
                    <a:solidFill>
                      <a:schemeClr val="tx1"/>
                    </a:solidFill>
                  </a:rPr>
                  <a:t>u,u</a:t>
                </a:r>
                <a:r>
                  <a:rPr lang="en-US" dirty="0">
                    <a:solidFill>
                      <a:schemeClr val="tx1"/>
                    </a:solidFill>
                  </a:rPr>
                  <a:t> is </a:t>
                </a:r>
                <a:r>
                  <a:rPr lang="en-US" dirty="0">
                    <a:solidFill>
                      <a:schemeClr val="tx1"/>
                    </a:solidFill>
                    <a:sym typeface="Symbol" panose="05050102010706020507" pitchFamily="18" charset="2"/>
                  </a:rPr>
                  <a:t></a:t>
                </a:r>
                <a:r>
                  <a:rPr lang="en-US" i="1" baseline="-25000" dirty="0">
                    <a:solidFill>
                      <a:schemeClr val="tx1"/>
                    </a:solidFill>
                  </a:rPr>
                  <a:t>0,2;u,u</a:t>
                </a:r>
                <a:r>
                  <a:rPr lang="en-US" dirty="0">
                    <a:solidFill>
                      <a:schemeClr val="tx1"/>
                    </a:solidFill>
                  </a:rPr>
                  <a:t>.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89" r="-1075" b="-533"/>
                </a:stretch>
              </a:blipFill>
            </p:spPr>
            <p:txBody>
              <a:bodyPr/>
              <a:lstStyle/>
              <a:p>
                <a:r>
                  <a:rPr lang="en-US">
                    <a:noFill/>
                  </a:rPr>
                  <a:t> </a:t>
                </a:r>
              </a:p>
            </p:txBody>
          </p:sp>
        </mc:Fallback>
      </mc:AlternateContent>
    </p:spTree>
    <p:extLst>
      <p:ext uri="{BB962C8B-B14F-4D97-AF65-F5344CB8AC3E}">
        <p14:creationId xmlns:p14="http://schemas.microsoft.com/office/powerpoint/2010/main" xmlns="" val="2751388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Valuing Pure Securities </a:t>
            </a:r>
            <a:r>
              <a:rPr lang="en-US" sz="2500" b="1" dirty="0"/>
              <a:t>(Continued)</a:t>
            </a:r>
            <a:endParaRPr lang="en-US" dirty="0"/>
          </a:p>
        </p:txBody>
      </p:sp>
      <p:sp>
        <p:nvSpPr>
          <p:cNvPr id="3" name="Content Placeholder 2"/>
          <p:cNvSpPr>
            <a:spLocks noGrp="1"/>
          </p:cNvSpPr>
          <p:nvPr>
            <p:ph sz="quarter" idx="1"/>
          </p:nvPr>
        </p:nvSpPr>
        <p:spPr/>
        <p:txBody>
          <a:bodyPr>
            <a:normAutofit lnSpcReduction="10000"/>
          </a:bodyPr>
          <a:lstStyle/>
          <a:p>
            <a:r>
              <a:rPr lang="en-US" dirty="0"/>
              <a:t>The remaining 2-period spot prices </a:t>
            </a:r>
            <a:r>
              <a:rPr lang="en-US" dirty="0">
                <a:sym typeface="Symbol" panose="05050102010706020507" pitchFamily="18" charset="2"/>
              </a:rPr>
              <a:t></a:t>
            </a:r>
            <a:r>
              <a:rPr lang="en-US" baseline="-25000" dirty="0"/>
              <a:t>0,2;</a:t>
            </a:r>
            <a:r>
              <a:rPr lang="en-US" i="1" baseline="-25000" dirty="0"/>
              <a:t>u,d</a:t>
            </a:r>
            <a:r>
              <a:rPr lang="en-US" dirty="0"/>
              <a:t>,</a:t>
            </a:r>
            <a:r>
              <a:rPr lang="en-US" baseline="-25000" dirty="0"/>
              <a:t> </a:t>
            </a:r>
            <a:r>
              <a:rPr lang="en-US" dirty="0">
                <a:sym typeface="Symbol" panose="05050102010706020507" pitchFamily="18" charset="2"/>
              </a:rPr>
              <a:t></a:t>
            </a:r>
            <a:r>
              <a:rPr lang="en-US" baseline="-25000" dirty="0"/>
              <a:t>0,2;</a:t>
            </a:r>
            <a:r>
              <a:rPr lang="en-US" i="1" baseline="-25000" dirty="0"/>
              <a:t>d,u</a:t>
            </a:r>
            <a:r>
              <a:rPr lang="en-US" dirty="0"/>
              <a:t>, and</a:t>
            </a:r>
            <a:r>
              <a:rPr lang="en-US" baseline="-25000" dirty="0"/>
              <a:t> </a:t>
            </a:r>
            <a:r>
              <a:rPr lang="en-US" dirty="0">
                <a:sym typeface="Symbol" panose="05050102010706020507" pitchFamily="18" charset="2"/>
              </a:rPr>
              <a:t></a:t>
            </a:r>
            <a:r>
              <a:rPr lang="en-US" baseline="-25000" dirty="0"/>
              <a:t>0,2;</a:t>
            </a:r>
            <a:r>
              <a:rPr lang="en-US" i="1" baseline="-25000" dirty="0"/>
              <a:t>d,d</a:t>
            </a:r>
            <a:r>
              <a:rPr lang="en-US" dirty="0"/>
              <a:t> are defined similarly.</a:t>
            </a:r>
            <a:r>
              <a:rPr lang="en-US" baseline="-25000" dirty="0"/>
              <a:t> </a:t>
            </a:r>
            <a:r>
              <a:rPr lang="en-US" dirty="0"/>
              <a:t>Internal pricing consistency (no-arbitrage pricing) requires that </a:t>
            </a:r>
            <a:r>
              <a:rPr lang="en-US" dirty="0">
                <a:sym typeface="Symbol" panose="05050102010706020507" pitchFamily="18" charset="2"/>
              </a:rPr>
              <a:t></a:t>
            </a:r>
            <a:r>
              <a:rPr lang="en-US" baseline="-25000" dirty="0"/>
              <a:t>0,2;</a:t>
            </a:r>
            <a:r>
              <a:rPr lang="en-US" i="1" baseline="-25000" dirty="0"/>
              <a:t>u,u</a:t>
            </a:r>
            <a:r>
              <a:rPr lang="en-US" dirty="0"/>
              <a:t> = </a:t>
            </a:r>
            <a:r>
              <a:rPr lang="en-US" dirty="0">
                <a:sym typeface="Symbol" panose="05050102010706020507" pitchFamily="18" charset="2"/>
              </a:rPr>
              <a:t></a:t>
            </a:r>
            <a:r>
              <a:rPr lang="en-US" baseline="-25000" dirty="0"/>
              <a:t>0,1;</a:t>
            </a:r>
            <a:r>
              <a:rPr lang="en-US" i="1" baseline="-25000" dirty="0"/>
              <a:t>u</a:t>
            </a:r>
            <a:r>
              <a:rPr lang="en-US" dirty="0">
                <a:sym typeface="Symbol" panose="05050102010706020507" pitchFamily="18" charset="2"/>
              </a:rPr>
              <a:t></a:t>
            </a:r>
            <a:r>
              <a:rPr lang="en-US" baseline="-25000" dirty="0"/>
              <a:t>1,2;</a:t>
            </a:r>
            <a:r>
              <a:rPr lang="en-US" i="1" baseline="-25000" dirty="0"/>
              <a:t>u,u</a:t>
            </a:r>
            <a:r>
              <a:rPr lang="en-US" dirty="0"/>
              <a:t> = .6 </a:t>
            </a:r>
            <a:r>
              <a:rPr lang="en-US" dirty="0">
                <a:sym typeface="Symbol" panose="05050102010706020507" pitchFamily="18" charset="2"/>
              </a:rPr>
              <a:t></a:t>
            </a:r>
            <a:r>
              <a:rPr lang="en-US" dirty="0"/>
              <a:t> .6 = .36 and </a:t>
            </a:r>
            <a:r>
              <a:rPr lang="en-US" dirty="0">
                <a:sym typeface="Symbol" panose="05050102010706020507" pitchFamily="18" charset="2"/>
              </a:rPr>
              <a:t></a:t>
            </a:r>
            <a:r>
              <a:rPr lang="en-US" baseline="-25000" dirty="0"/>
              <a:t>0,2;</a:t>
            </a:r>
            <a:r>
              <a:rPr lang="en-US" i="1" baseline="-25000" dirty="0"/>
              <a:t>d,d</a:t>
            </a:r>
            <a:r>
              <a:rPr lang="en-US" dirty="0"/>
              <a:t> = </a:t>
            </a:r>
            <a:r>
              <a:rPr lang="en-US" dirty="0">
                <a:sym typeface="Symbol" panose="05050102010706020507" pitchFamily="18" charset="2"/>
              </a:rPr>
              <a:t></a:t>
            </a:r>
            <a:r>
              <a:rPr lang="en-US" baseline="-25000" dirty="0"/>
              <a:t>0,1;</a:t>
            </a:r>
            <a:r>
              <a:rPr lang="en-US" i="1" baseline="-25000" dirty="0"/>
              <a:t>d</a:t>
            </a:r>
            <a:r>
              <a:rPr lang="en-US" dirty="0">
                <a:sym typeface="Symbol" panose="05050102010706020507" pitchFamily="18" charset="2"/>
              </a:rPr>
              <a:t></a:t>
            </a:r>
            <a:r>
              <a:rPr lang="en-US" baseline="-25000" dirty="0"/>
              <a:t>1,2;</a:t>
            </a:r>
            <a:r>
              <a:rPr lang="en-US" i="1" baseline="-25000" dirty="0"/>
              <a:t>d,d</a:t>
            </a:r>
            <a:r>
              <a:rPr lang="en-US" dirty="0"/>
              <a:t>= .2 </a:t>
            </a:r>
            <a:r>
              <a:rPr lang="en-US" dirty="0">
                <a:sym typeface="Symbol" panose="05050102010706020507" pitchFamily="18" charset="2"/>
              </a:rPr>
              <a:t></a:t>
            </a:r>
            <a:r>
              <a:rPr lang="en-US" dirty="0"/>
              <a:t> .2 = .04. Also, no-arbitrage pricing requires that </a:t>
            </a:r>
            <a:r>
              <a:rPr lang="en-US" dirty="0">
                <a:sym typeface="Symbol" panose="05050102010706020507" pitchFamily="18" charset="2"/>
              </a:rPr>
              <a:t></a:t>
            </a:r>
            <a:r>
              <a:rPr lang="en-US" baseline="-25000" dirty="0"/>
              <a:t>0,2;</a:t>
            </a:r>
            <a:r>
              <a:rPr lang="en-US" i="1" baseline="-25000" dirty="0"/>
              <a:t>u,d</a:t>
            </a:r>
            <a:r>
              <a:rPr lang="en-US" dirty="0"/>
              <a:t> = </a:t>
            </a:r>
            <a:r>
              <a:rPr lang="en-US" dirty="0">
                <a:sym typeface="Symbol" panose="05050102010706020507" pitchFamily="18" charset="2"/>
              </a:rPr>
              <a:t></a:t>
            </a:r>
            <a:r>
              <a:rPr lang="en-US" baseline="-25000" dirty="0"/>
              <a:t>0,1;</a:t>
            </a:r>
            <a:r>
              <a:rPr lang="en-US" i="1" baseline="-25000" dirty="0"/>
              <a:t>u</a:t>
            </a:r>
            <a:r>
              <a:rPr lang="en-US" dirty="0">
                <a:sym typeface="Symbol" panose="05050102010706020507" pitchFamily="18" charset="2"/>
              </a:rPr>
              <a:t></a:t>
            </a:r>
            <a:r>
              <a:rPr lang="en-US" baseline="-25000" dirty="0"/>
              <a:t>1,2;</a:t>
            </a:r>
            <a:r>
              <a:rPr lang="en-US" i="1" baseline="-25000" dirty="0"/>
              <a:t>u,d</a:t>
            </a:r>
            <a:r>
              <a:rPr lang="en-US" dirty="0"/>
              <a:t> = .6 </a:t>
            </a:r>
            <a:r>
              <a:rPr lang="en-US" dirty="0">
                <a:sym typeface="Symbol" panose="05050102010706020507" pitchFamily="18" charset="2"/>
              </a:rPr>
              <a:t></a:t>
            </a:r>
            <a:r>
              <a:rPr lang="en-US" dirty="0"/>
              <a:t> .2 = .12 and </a:t>
            </a:r>
            <a:r>
              <a:rPr lang="en-US" dirty="0">
                <a:sym typeface="Symbol" panose="05050102010706020507" pitchFamily="18" charset="2"/>
              </a:rPr>
              <a:t></a:t>
            </a:r>
            <a:r>
              <a:rPr lang="en-US" baseline="-25000" dirty="0"/>
              <a:t>0,2;</a:t>
            </a:r>
            <a:r>
              <a:rPr lang="en-US" i="1" baseline="-25000" dirty="0"/>
              <a:t>d,u</a:t>
            </a:r>
            <a:r>
              <a:rPr lang="en-US" dirty="0"/>
              <a:t> = </a:t>
            </a:r>
            <a:r>
              <a:rPr lang="en-US" dirty="0">
                <a:sym typeface="Symbol" panose="05050102010706020507" pitchFamily="18" charset="2"/>
              </a:rPr>
              <a:t></a:t>
            </a:r>
            <a:r>
              <a:rPr lang="en-US" baseline="-25000" dirty="0"/>
              <a:t>0,1;</a:t>
            </a:r>
            <a:r>
              <a:rPr lang="en-US" i="1" baseline="-25000" dirty="0"/>
              <a:t>d</a:t>
            </a:r>
            <a:r>
              <a:rPr lang="en-US" dirty="0">
                <a:sym typeface="Symbol" panose="05050102010706020507" pitchFamily="18" charset="2"/>
              </a:rPr>
              <a:t></a:t>
            </a:r>
            <a:r>
              <a:rPr lang="en-US" baseline="-25000" dirty="0"/>
              <a:t>1,2;</a:t>
            </a:r>
            <a:r>
              <a:rPr lang="en-US" i="1" baseline="-25000" dirty="0"/>
              <a:t>d,u</a:t>
            </a:r>
            <a:r>
              <a:rPr lang="en-US" dirty="0"/>
              <a:t>= .2 </a:t>
            </a:r>
            <a:r>
              <a:rPr lang="en-US" dirty="0">
                <a:sym typeface="Symbol" panose="05050102010706020507" pitchFamily="18" charset="2"/>
              </a:rPr>
              <a:t></a:t>
            </a:r>
            <a:r>
              <a:rPr lang="en-US" dirty="0"/>
              <a:t> .6 = .12. For the recombining part of our lattice, the pure security price for the set of outcomes {</a:t>
            </a:r>
            <a:r>
              <a:rPr lang="en-US" dirty="0">
                <a:sym typeface="Symbol" panose="05050102010706020507" pitchFamily="18" charset="2"/>
              </a:rPr>
              <a:t></a:t>
            </a:r>
            <a:r>
              <a:rPr lang="en-US" i="1" baseline="-25000" dirty="0" err="1"/>
              <a:t>u,d</a:t>
            </a:r>
            <a:r>
              <a:rPr lang="en-US" dirty="0"/>
              <a:t>, </a:t>
            </a:r>
            <a:r>
              <a:rPr lang="en-US" dirty="0">
                <a:sym typeface="Symbol" panose="05050102010706020507" pitchFamily="18" charset="2"/>
              </a:rPr>
              <a:t></a:t>
            </a:r>
            <a:r>
              <a:rPr lang="en-US" i="1" baseline="-25000" dirty="0" err="1"/>
              <a:t>d,u</a:t>
            </a:r>
            <a:r>
              <a:rPr lang="en-US" dirty="0"/>
              <a:t>} is </a:t>
            </a:r>
            <a:r>
              <a:rPr lang="en-US" dirty="0">
                <a:sym typeface="Symbol" panose="05050102010706020507" pitchFamily="18" charset="2"/>
              </a:rPr>
              <a:t></a:t>
            </a:r>
            <a:r>
              <a:rPr lang="en-US" baseline="-25000" dirty="0"/>
              <a:t>0,2;</a:t>
            </a:r>
            <a:r>
              <a:rPr lang="en-US" i="1" baseline="-25000" dirty="0"/>
              <a:t>u,d</a:t>
            </a:r>
            <a:r>
              <a:rPr lang="en-US" dirty="0"/>
              <a:t> + </a:t>
            </a:r>
            <a:r>
              <a:rPr lang="en-US" dirty="0">
                <a:sym typeface="Symbol" panose="05050102010706020507" pitchFamily="18" charset="2"/>
              </a:rPr>
              <a:t></a:t>
            </a:r>
            <a:r>
              <a:rPr lang="en-US" baseline="-25000" dirty="0"/>
              <a:t>0,2;</a:t>
            </a:r>
            <a:r>
              <a:rPr lang="en-US" i="1" baseline="-25000" dirty="0"/>
              <a:t>d,u</a:t>
            </a:r>
            <a:r>
              <a:rPr lang="en-US" baseline="-25000" dirty="0"/>
              <a:t> </a:t>
            </a:r>
            <a:r>
              <a:rPr lang="en-US" dirty="0"/>
              <a:t>= .12+.12 = .24. These no-arbitrage relationships are captured in the following pure security prices matrix </a:t>
            </a:r>
            <a:r>
              <a:rPr lang="en-US" dirty="0" smtClean="0"/>
              <a:t>equation:</a:t>
            </a:r>
            <a:endParaRPr lang="en-US" dirty="0"/>
          </a:p>
          <a:p>
            <a:endParaRPr lang="en-US" dirty="0"/>
          </a:p>
        </p:txBody>
      </p:sp>
    </p:spTree>
    <p:extLst>
      <p:ext uri="{BB962C8B-B14F-4D97-AF65-F5344CB8AC3E}">
        <p14:creationId xmlns:p14="http://schemas.microsoft.com/office/powerpoint/2010/main" xmlns="" val="2963249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Valuing Pure Securities </a:t>
            </a:r>
            <a:r>
              <a:rPr lang="en-US" sz="2500" b="1" dirty="0"/>
              <a:t>(Continued)</a:t>
            </a:r>
            <a:endParaRPr lang="en-US" dirty="0">
              <a:solidFill>
                <a:schemeClr val="accent2">
                  <a:lumMod val="40000"/>
                  <a:lumOff val="60000"/>
                </a:schemeClr>
              </a:solidFill>
            </a:endParaRPr>
          </a:p>
        </p:txBody>
      </p:sp>
      <p:sp>
        <p:nvSpPr>
          <p:cNvPr id="3" name="Content Placeholder 2"/>
          <p:cNvSpPr>
            <a:spLocks noGrp="1"/>
          </p:cNvSpPr>
          <p:nvPr>
            <p:ph sz="quarter" idx="1"/>
          </p:nvPr>
        </p:nvSpPr>
        <p:spPr/>
        <p:txBody>
          <a:bodyPr>
            <a:normAutofit/>
          </a:bodyPr>
          <a:lstStyle/>
          <a:p>
            <a:pPr marL="0" indent="0">
              <a:buNone/>
            </a:pPr>
            <a:endParaRPr lang="en-US" dirty="0" smtClean="0"/>
          </a:p>
          <a:p>
            <a:r>
              <a:rPr lang="en-US" dirty="0" smtClean="0">
                <a:solidFill>
                  <a:schemeClr val="tx1"/>
                </a:solidFill>
              </a:rPr>
              <a:t>These no-arbitrage relationships are captured in the following pure security prices matrix equation:</a:t>
            </a:r>
          </a:p>
          <a:p>
            <a:endParaRPr lang="en-US" dirty="0"/>
          </a:p>
        </p:txBody>
      </p:sp>
      <p:pic>
        <p:nvPicPr>
          <p:cNvPr id="5" name="Picture 4"/>
          <p:cNvPicPr>
            <a:picLocks noChangeAspect="1"/>
          </p:cNvPicPr>
          <p:nvPr/>
        </p:nvPicPr>
        <p:blipFill>
          <a:blip r:embed="rId2" cstate="print"/>
          <a:stretch>
            <a:fillRect/>
          </a:stretch>
        </p:blipFill>
        <p:spPr>
          <a:xfrm>
            <a:off x="-914400" y="4953000"/>
            <a:ext cx="10681868" cy="1046222"/>
          </a:xfrm>
          <a:prstGeom prst="rect">
            <a:avLst/>
          </a:prstGeom>
        </p:spPr>
      </p:pic>
      <p:pic>
        <p:nvPicPr>
          <p:cNvPr id="7" name="Picture 6"/>
          <p:cNvPicPr>
            <a:picLocks noChangeAspect="1"/>
          </p:cNvPicPr>
          <p:nvPr/>
        </p:nvPicPr>
        <p:blipFill>
          <a:blip r:embed="rId3" cstate="print"/>
          <a:stretch>
            <a:fillRect/>
          </a:stretch>
        </p:blipFill>
        <p:spPr>
          <a:xfrm>
            <a:off x="-685800" y="3332077"/>
            <a:ext cx="10661599" cy="1096175"/>
          </a:xfrm>
          <a:prstGeom prst="rect">
            <a:avLst/>
          </a:prstGeom>
        </p:spPr>
      </p:pic>
    </p:spTree>
    <p:extLst>
      <p:ext uri="{BB962C8B-B14F-4D97-AF65-F5344CB8AC3E}">
        <p14:creationId xmlns:p14="http://schemas.microsoft.com/office/powerpoint/2010/main" xmlns="" val="3601882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Spot Market Bond Prices and Yields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a:bodyPr>
              <a:lstStyle/>
              <a:p>
                <a:r>
                  <a:rPr lang="en-US" dirty="0" smtClean="0"/>
                  <a:t>Spot market bond prices and yields are computed as follows: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0,1;</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0,1;</m:t>
                          </m:r>
                          <m:r>
                            <a:rPr lang="en-US" i="1">
                              <a:latin typeface="Cambria Math" panose="02040503050406030204" pitchFamily="18" charset="0"/>
                            </a:rPr>
                            <m:t>𝑑</m:t>
                          </m:r>
                        </m:sub>
                      </m:sSub>
                      <m:r>
                        <a:rPr lang="en-US" i="1">
                          <a:latin typeface="Cambria Math" panose="02040503050406030204" pitchFamily="18" charset="0"/>
                        </a:rPr>
                        <m:t>=.8;     </m:t>
                      </m:r>
                    </m:oMath>
                  </m:oMathPara>
                </a14:m>
                <a:endParaRPr lang="en-US" i="1"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0,1</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0,1;</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0,1;</m:t>
                              </m:r>
                              <m:r>
                                <a:rPr lang="en-US" i="1">
                                  <a:latin typeface="Cambria Math" panose="02040503050406030204" pitchFamily="18" charset="0"/>
                                </a:rPr>
                                <m:t>𝑑</m:t>
                              </m:r>
                            </m:sub>
                          </m:sSub>
                        </m:den>
                      </m:f>
                      <m:r>
                        <a:rPr lang="en-US" i="1">
                          <a:latin typeface="Cambria Math" panose="02040503050406030204" pitchFamily="18" charset="0"/>
                        </a:rPr>
                        <m:t>−1=.25</m:t>
                      </m:r>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0,2;</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0,2;</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0,2;</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𝑢</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0,2;</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𝑑</m:t>
                          </m:r>
                        </m:sub>
                      </m:sSub>
                      <m:r>
                        <a:rPr lang="en-US" i="1">
                          <a:latin typeface="Cambria Math" panose="02040503050406030204" pitchFamily="18" charset="0"/>
                        </a:rPr>
                        <m:t>=.64</m:t>
                      </m:r>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0,2</m:t>
                          </m:r>
                        </m:sub>
                      </m:sSub>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0,2;</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0,2;</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0,2;</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0,2;</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𝑑</m:t>
                                  </m:r>
                                </m:sub>
                              </m:sSub>
                            </m:den>
                          </m:f>
                        </m:e>
                      </m:rad>
                      <m:r>
                        <a:rPr lang="en-US" i="1">
                          <a:latin typeface="Cambria Math" panose="02040503050406030204" pitchFamily="18" charset="0"/>
                        </a:rPr>
                        <m:t>−1=.25</m:t>
                      </m:r>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45" t="-1200"/>
                </a:stretch>
              </a:blipFill>
            </p:spPr>
            <p:txBody>
              <a:bodyPr/>
              <a:lstStyle/>
              <a:p>
                <a:r>
                  <a:rPr lang="en-US">
                    <a:noFill/>
                  </a:rPr>
                  <a:t> </a:t>
                </a:r>
              </a:p>
            </p:txBody>
          </p:sp>
        </mc:Fallback>
      </mc:AlternateContent>
      <p:sp>
        <p:nvSpPr>
          <p:cNvPr id="358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3"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6" name="Rectangle 6"/>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4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9" name="Rectangle 9"/>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Forward Market Bond Prices and Yields</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lnSpcReduction="20000"/>
              </a:bodyPr>
              <a:lstStyle/>
              <a:p>
                <a:r>
                  <a:rPr lang="en-US" dirty="0" smtClean="0"/>
                  <a:t>Forward market bond prices and yields are computed as follows: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1,2;</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1,2;</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1,2;</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1,2;</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sub>
                      </m:sSub>
                      <m:r>
                        <a:rPr lang="en-US" i="1">
                          <a:latin typeface="Cambria Math" panose="02040503050406030204" pitchFamily="18" charset="0"/>
                        </a:rPr>
                        <m:t>=.8 ;    </m:t>
                      </m:r>
                    </m:oMath>
                  </m:oMathPara>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1,2;</m:t>
                          </m:r>
                          <m:r>
                            <a:rPr lang="en-US" i="1">
                              <a:latin typeface="Cambria Math" panose="02040503050406030204" pitchFamily="18" charset="0"/>
                            </a:rPr>
                            <m:t>𝑢</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1,2;</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1,2;</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sub>
                          </m:sSub>
                        </m:den>
                      </m:f>
                      <m:r>
                        <a:rPr lang="en-US" i="1">
                          <a:latin typeface="Cambria Math" panose="02040503050406030204" pitchFamily="18" charset="0"/>
                        </a:rPr>
                        <m:t>−1=.25</m:t>
                      </m:r>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1,2;</m:t>
                          </m:r>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1,2;</m:t>
                          </m:r>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1,2;</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1,2;</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𝑑</m:t>
                          </m:r>
                        </m:sub>
                      </m:sSub>
                      <m:r>
                        <a:rPr lang="en-US" i="1">
                          <a:latin typeface="Cambria Math" panose="02040503050406030204" pitchFamily="18" charset="0"/>
                        </a:rPr>
                        <m:t>=.8;    </m:t>
                      </m:r>
                    </m:oMath>
                  </m:oMathPara>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1,2;</m:t>
                          </m:r>
                          <m:r>
                            <a:rPr lang="en-US" i="1">
                              <a:latin typeface="Cambria Math" panose="02040503050406030204" pitchFamily="18" charset="0"/>
                            </a:rPr>
                            <m:t>𝑑</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1,2;</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1,2;</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𝑑</m:t>
                              </m:r>
                            </m:sub>
                          </m:sSub>
                        </m:den>
                      </m:f>
                      <m:r>
                        <a:rPr lang="en-US" i="1">
                          <a:latin typeface="Cambria Math" panose="02040503050406030204" pitchFamily="18" charset="0"/>
                        </a:rPr>
                        <m:t>−1=.25</m:t>
                      </m:r>
                    </m:oMath>
                  </m:oMathPara>
                </a14:m>
                <a:endParaRPr lang="en-US" dirty="0"/>
              </a:p>
              <a:p>
                <a:endParaRPr lang="en-US" dirty="0" smtClean="0"/>
              </a:p>
              <a:p>
                <a:r>
                  <a:rPr lang="en-US" i="1" dirty="0" smtClean="0"/>
                  <a:t>Note that these prices and yields are contingent on time 1 outcomes.</a:t>
                </a:r>
                <a:endParaRPr lang="en-US" i="1"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45" t="-2800" r="-143" b="-2800"/>
                </a:stretch>
              </a:blipFill>
            </p:spPr>
            <p:txBody>
              <a:bodyPr/>
              <a:lstStyle/>
              <a:p>
                <a:r>
                  <a:rPr lang="en-US">
                    <a:noFill/>
                  </a:rPr>
                  <a:t> </a:t>
                </a:r>
              </a:p>
            </p:txBody>
          </p:sp>
        </mc:Fallback>
      </mc:AlternateContent>
      <p:sp>
        <p:nvSpPr>
          <p:cNvPr id="36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70"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A Brief Introduction: Continued</a:t>
            </a:r>
            <a:endParaRPr lang="en-US" sz="40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85000" lnSpcReduction="20000"/>
              </a:bodyPr>
              <a:lstStyle/>
              <a:p>
                <a:r>
                  <a:rPr lang="en-US" dirty="0" smtClean="0">
                    <a:solidFill>
                      <a:schemeClr val="tx1"/>
                    </a:solidFill>
                    <a:latin typeface="Times New Roman" pitchFamily="18" charset="0"/>
                    <a:cs typeface="Times New Roman" pitchFamily="18" charset="0"/>
                  </a:rPr>
                  <a:t>The </a:t>
                </a:r>
                <a:r>
                  <a:rPr lang="en-US" dirty="0">
                    <a:solidFill>
                      <a:schemeClr val="tx1"/>
                    </a:solidFill>
                    <a:latin typeface="Times New Roman" pitchFamily="18" charset="0"/>
                    <a:cs typeface="Times New Roman" pitchFamily="18" charset="0"/>
                  </a:rPr>
                  <a:t>set of possible events </a:t>
                </a:r>
                <a:r>
                  <a:rPr lang="en-US" dirty="0" smtClean="0">
                    <a:solidFill>
                      <a:schemeClr val="tx1"/>
                    </a:solidFill>
                    <a:latin typeface="Times New Roman" pitchFamily="18" charset="0"/>
                    <a:cs typeface="Times New Roman" pitchFamily="18" charset="0"/>
                  </a:rPr>
                  <a:t>associated with the </a:t>
                </a:r>
                <a:r>
                  <a:rPr lang="en-US" dirty="0">
                    <a:solidFill>
                      <a:schemeClr val="tx1"/>
                    </a:solidFill>
                    <a:latin typeface="Times New Roman" pitchFamily="18" charset="0"/>
                    <a:cs typeface="Times New Roman" pitchFamily="18" charset="0"/>
                  </a:rPr>
                  <a:t>random variable </a:t>
                </a:r>
                <a:r>
                  <a:rPr lang="en-US" i="1" dirty="0" err="1">
                    <a:solidFill>
                      <a:schemeClr val="tx1"/>
                    </a:solidFill>
                    <a:latin typeface="Times New Roman" pitchFamily="18" charset="0"/>
                    <a:cs typeface="Times New Roman" pitchFamily="18" charset="0"/>
                  </a:rPr>
                  <a:t>X</a:t>
                </a:r>
                <a:r>
                  <a:rPr lang="en-US" i="1" baseline="-25000" dirty="0" err="1">
                    <a:solidFill>
                      <a:schemeClr val="tx1"/>
                    </a:solidFill>
                    <a:latin typeface="Times New Roman" pitchFamily="18" charset="0"/>
                    <a:cs typeface="Times New Roman" pitchFamily="18" charset="0"/>
                  </a:rPr>
                  <a:t>t</a:t>
                </a:r>
                <a:r>
                  <a:rPr lang="en-US" dirty="0">
                    <a:solidFill>
                      <a:schemeClr val="tx1"/>
                    </a:solidFill>
                    <a:latin typeface="Times New Roman" pitchFamily="18" charset="0"/>
                    <a:cs typeface="Times New Roman" pitchFamily="18" charset="0"/>
                  </a:rPr>
                  <a:t> is called its </a:t>
                </a:r>
                <a:r>
                  <a:rPr lang="en-US" i="1" dirty="0" smtClean="0">
                    <a:solidFill>
                      <a:schemeClr val="tx1"/>
                    </a:solidFill>
                    <a:latin typeface="Times New Roman" pitchFamily="18" charset="0"/>
                    <a:cs typeface="Times New Roman" pitchFamily="18" charset="0"/>
                  </a:rPr>
                  <a:t>σ</a:t>
                </a:r>
                <a:r>
                  <a:rPr lang="en-US" dirty="0" smtClean="0">
                    <a:solidFill>
                      <a:schemeClr val="tx1"/>
                    </a:solidFill>
                    <a:latin typeface="Times New Roman" pitchFamily="18" charset="0"/>
                    <a:cs typeface="Times New Roman" pitchFamily="18" charset="0"/>
                  </a:rPr>
                  <a:t>-algebra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a:rPr>
                          <m:t>ℱ</m:t>
                        </m:r>
                      </m:e>
                      <m:sub>
                        <m:r>
                          <a:rPr lang="en-US" b="0" i="1" smtClean="0">
                            <a:solidFill>
                              <a:schemeClr val="tx1"/>
                            </a:solidFill>
                            <a:latin typeface="Cambria Math" panose="02040503050406030204" pitchFamily="18" charset="0"/>
                          </a:rPr>
                          <m:t>𝑡</m:t>
                        </m:r>
                        <m:r>
                          <a:rPr lang="en-US" i="1">
                            <a:solidFill>
                              <a:schemeClr val="tx1"/>
                            </a:solidFill>
                            <a:latin typeface="Cambria Math"/>
                          </a:rPr>
                          <m:t> </m:t>
                        </m:r>
                      </m:sub>
                    </m:sSub>
                    <m:r>
                      <a:rPr lang="en-US" b="0" i="0" smtClean="0">
                        <a:solidFill>
                          <a:schemeClr val="tx1"/>
                        </a:solidFill>
                        <a:latin typeface="Cambria Math" panose="02040503050406030204" pitchFamily="18" charset="0"/>
                      </a:rPr>
                      <m:t>.</m:t>
                    </m:r>
                  </m:oMath>
                </a14:m>
                <a:r>
                  <a:rPr lang="en-US" dirty="0" smtClean="0">
                    <a:solidFill>
                      <a:schemeClr val="tx1"/>
                    </a:solidFill>
                    <a:latin typeface="Times New Roman" pitchFamily="18" charset="0"/>
                    <a:cs typeface="Times New Roman" pitchFamily="18" charset="0"/>
                  </a:rPr>
                  <a:t>    </a:t>
                </a:r>
              </a:p>
              <a:p>
                <a:r>
                  <a:rPr lang="en-US" dirty="0" smtClean="0">
                    <a:solidFill>
                      <a:schemeClr val="tx1"/>
                    </a:solidFill>
                    <a:latin typeface="Times New Roman" pitchFamily="18" charset="0"/>
                    <a:cs typeface="Times New Roman" pitchFamily="18" charset="0"/>
                  </a:rPr>
                  <a:t>A </a:t>
                </a:r>
                <a:r>
                  <a:rPr lang="en-US" dirty="0">
                    <a:solidFill>
                      <a:schemeClr val="tx1"/>
                    </a:solidFill>
                    <a:latin typeface="Times New Roman" pitchFamily="18" charset="0"/>
                    <a:cs typeface="Times New Roman" pitchFamily="18" charset="0"/>
                  </a:rPr>
                  <a:t>sequence of </a:t>
                </a:r>
                <a:r>
                  <a:rPr lang="en-US" i="1" dirty="0" smtClean="0">
                    <a:solidFill>
                      <a:schemeClr val="tx1"/>
                    </a:solidFill>
                    <a:latin typeface="Times New Roman" pitchFamily="18" charset="0"/>
                    <a:cs typeface="Times New Roman" pitchFamily="18" charset="0"/>
                  </a:rPr>
                  <a:t>filtrations    </a:t>
                </a:r>
                <a:r>
                  <a:rPr lang="en-US" baseline="-25000" dirty="0" smtClean="0">
                    <a:solidFill>
                      <a:schemeClr val="tx1"/>
                    </a:solidFill>
                    <a:latin typeface="Times New Roman" pitchFamily="18" charset="0"/>
                    <a:cs typeface="Times New Roman" pitchFamily="18" charset="0"/>
                  </a:rPr>
                  <a:t>t</a:t>
                </a:r>
                <a:r>
                  <a:rPr lang="en-US" dirty="0" smtClean="0">
                    <a:solidFill>
                      <a:schemeClr val="tx1"/>
                    </a:solidFill>
                    <a:latin typeface="Times New Roman" pitchFamily="18" charset="0"/>
                    <a:cs typeface="Times New Roman" pitchFamily="18" charset="0"/>
                  </a:rPr>
                  <a:t> for </a:t>
                </a:r>
                <a:r>
                  <a:rPr lang="en-US" dirty="0">
                    <a:solidFill>
                      <a:schemeClr val="tx1"/>
                    </a:solidFill>
                    <a:latin typeface="Times New Roman" pitchFamily="18" charset="0"/>
                    <a:cs typeface="Times New Roman" pitchFamily="18" charset="0"/>
                  </a:rPr>
                  <a:t>a </a:t>
                </a:r>
                <a:r>
                  <a:rPr lang="en-US" dirty="0" smtClean="0">
                    <a:solidFill>
                      <a:schemeClr val="tx1"/>
                    </a:solidFill>
                    <a:latin typeface="Times New Roman" pitchFamily="18" charset="0"/>
                    <a:cs typeface="Times New Roman" pitchFamily="18" charset="0"/>
                  </a:rPr>
                  <a:t>σ-algebra </a:t>
                </a:r>
                <a14:m>
                  <m:oMath xmlns:m="http://schemas.openxmlformats.org/officeDocument/2006/math">
                    <m:r>
                      <a:rPr lang="en-US" i="1" smtClean="0">
                        <a:solidFill>
                          <a:schemeClr val="tx1"/>
                        </a:solidFill>
                        <a:latin typeface="Cambria Math"/>
                      </a:rPr>
                      <m:t>ℱ</m:t>
                    </m:r>
                  </m:oMath>
                </a14:m>
                <a:r>
                  <a:rPr lang="en-US" dirty="0" smtClean="0">
                    <a:solidFill>
                      <a:schemeClr val="tx1"/>
                    </a:solidFill>
                    <a:latin typeface="Times New Roman" pitchFamily="18" charset="0"/>
                    <a:cs typeface="Times New Roman" pitchFamily="18" charset="0"/>
                  </a:rPr>
                  <a:t> is </a:t>
                </a:r>
                <a:r>
                  <a:rPr lang="en-US" dirty="0">
                    <a:solidFill>
                      <a:schemeClr val="tx1"/>
                    </a:solidFill>
                    <a:latin typeface="Times New Roman" pitchFamily="18" charset="0"/>
                    <a:cs typeface="Times New Roman" pitchFamily="18" charset="0"/>
                  </a:rPr>
                  <a:t>a sequence of σ-algebras with the property:</a:t>
                </a:r>
                <a:r>
                  <a:rPr lang="en-US" baseline="30000" dirty="0">
                    <a:solidFill>
                      <a:schemeClr val="tx1"/>
                    </a:solidFill>
                    <a:latin typeface="Times New Roman" pitchFamily="18" charset="0"/>
                    <a:cs typeface="Times New Roman" pitchFamily="18" charset="0"/>
                  </a:rPr>
                  <a:t> </a:t>
                </a:r>
              </a:p>
              <a:p>
                <a:pPr marL="0" indent="0">
                  <a:lnSpc>
                    <a:spcPct val="70000"/>
                  </a:lnSpc>
                  <a:buNone/>
                </a:pPr>
                <a:endParaRPr lang="en-US" dirty="0">
                  <a:solidFill>
                    <a:schemeClr val="tx1"/>
                  </a:solidFill>
                  <a:latin typeface="Times New Roman" pitchFamily="18" charset="0"/>
                  <a:cs typeface="Times New Roman" pitchFamily="18" charset="0"/>
                </a:endParaRPr>
              </a:p>
              <a:p>
                <a:pPr>
                  <a:buNone/>
                </a:pP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a:rPr>
                            <m:t>ℱ</m:t>
                          </m:r>
                        </m:e>
                        <m:sub>
                          <m:r>
                            <a:rPr lang="en-US" i="1">
                              <a:solidFill>
                                <a:schemeClr val="tx1"/>
                              </a:solidFill>
                              <a:latin typeface="Cambria Math"/>
                            </a:rPr>
                            <m:t>0 </m:t>
                          </m:r>
                        </m:sub>
                      </m:sSub>
                      <m:r>
                        <a:rPr lang="en-US" i="1">
                          <a:solidFill>
                            <a:schemeClr val="tx1"/>
                          </a:solidFill>
                          <a:latin typeface="Cambria Math"/>
                          <a:sym typeface="Symbol"/>
                        </a:rPr>
                        <m:t></m:t>
                      </m:r>
                      <m:r>
                        <a:rPr lang="en-US" i="1">
                          <a:solidFill>
                            <a:schemeClr val="tx1"/>
                          </a:solidFill>
                          <a:latin typeface="Cambria Math"/>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a:rPr>
                            <m:t>ℱ</m:t>
                          </m:r>
                        </m:e>
                        <m:sub>
                          <m:r>
                            <a:rPr lang="en-US" i="1">
                              <a:solidFill>
                                <a:schemeClr val="tx1"/>
                              </a:solidFill>
                              <a:latin typeface="Cambria Math"/>
                            </a:rPr>
                            <m:t>1 </m:t>
                          </m:r>
                        </m:sub>
                      </m:sSub>
                      <m:r>
                        <a:rPr lang="en-US" i="1">
                          <a:solidFill>
                            <a:schemeClr val="tx1"/>
                          </a:solidFill>
                          <a:latin typeface="Cambria Math"/>
                          <a:sym typeface="Symbol"/>
                        </a:rPr>
                        <m:t></m:t>
                      </m:r>
                      <m:r>
                        <a:rPr lang="en-US" i="1">
                          <a:solidFill>
                            <a:schemeClr val="tx1"/>
                          </a:solidFill>
                          <a:latin typeface="Cambria Math"/>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a:rPr>
                            <m:t>ℱ</m:t>
                          </m:r>
                        </m:e>
                        <m:sub>
                          <m:r>
                            <a:rPr lang="en-US" i="1">
                              <a:solidFill>
                                <a:schemeClr val="tx1"/>
                              </a:solidFill>
                              <a:latin typeface="Cambria Math"/>
                            </a:rPr>
                            <m:t>2 </m:t>
                          </m:r>
                        </m:sub>
                      </m:sSub>
                      <m:r>
                        <a:rPr lang="en-US" i="1">
                          <a:solidFill>
                            <a:schemeClr val="tx1"/>
                          </a:solidFill>
                          <a:latin typeface="Cambria Math"/>
                          <a:sym typeface="Symbol"/>
                        </a:rPr>
                        <m:t></m:t>
                      </m:r>
                      <m:r>
                        <a:rPr lang="en-US" i="1">
                          <a:solidFill>
                            <a:schemeClr val="tx1"/>
                          </a:solidFill>
                          <a:latin typeface="Cambria Math"/>
                        </a:rPr>
                        <m:t>  ⋯ </m:t>
                      </m:r>
                      <m:r>
                        <a:rPr lang="en-US" i="1">
                          <a:solidFill>
                            <a:schemeClr val="tx1"/>
                          </a:solidFill>
                          <a:latin typeface="Cambria Math"/>
                          <a:sym typeface="Symbol"/>
                        </a:rPr>
                        <m:t></m:t>
                      </m:r>
                      <m:r>
                        <a:rPr lang="en-US" i="1">
                          <a:solidFill>
                            <a:schemeClr val="tx1"/>
                          </a:solidFill>
                          <a:latin typeface="Cambria Math"/>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a:rPr>
                            <m:t>ℱ</m:t>
                          </m:r>
                        </m:e>
                        <m:sub>
                          <m:r>
                            <a:rPr lang="en-US" i="1">
                              <a:solidFill>
                                <a:schemeClr val="tx1"/>
                              </a:solidFill>
                              <a:latin typeface="Cambria Math"/>
                            </a:rPr>
                            <m:t> </m:t>
                          </m:r>
                        </m:sub>
                      </m:sSub>
                    </m:oMath>
                  </m:oMathPara>
                </a14:m>
                <a:endParaRPr lang="en-US" dirty="0">
                  <a:solidFill>
                    <a:schemeClr val="tx1"/>
                  </a:solidFill>
                </a:endParaRPr>
              </a:p>
              <a:p>
                <a:pPr>
                  <a:lnSpc>
                    <a:spcPct val="70000"/>
                  </a:lnSpc>
                  <a:buNone/>
                </a:pPr>
                <a:endParaRPr lang="en-US" dirty="0">
                  <a:solidFill>
                    <a:schemeClr val="tx1"/>
                  </a:solidFill>
                  <a:latin typeface="Times New Roman" pitchFamily="18" charset="0"/>
                  <a:cs typeface="Times New Roman" pitchFamily="18" charset="0"/>
                </a:endParaRPr>
              </a:p>
              <a:p>
                <a:pPr>
                  <a:buNone/>
                </a:pPr>
                <a:r>
                  <a:rPr lang="en-US" dirty="0" smtClean="0">
                    <a:solidFill>
                      <a:schemeClr val="tx1"/>
                    </a:solidFill>
                    <a:latin typeface="Times New Roman" pitchFamily="18" charset="0"/>
                    <a:cs typeface="Times New Roman" pitchFamily="18" charset="0"/>
                  </a:rPr>
                  <a:t>	 for </a:t>
                </a:r>
                <a:r>
                  <a:rPr lang="en-US" dirty="0">
                    <a:solidFill>
                      <a:schemeClr val="tx1"/>
                    </a:solidFill>
                    <a:latin typeface="Times New Roman" pitchFamily="18" charset="0"/>
                    <a:cs typeface="Times New Roman" pitchFamily="18" charset="0"/>
                  </a:rPr>
                  <a:t>discrete </a:t>
                </a:r>
                <a:r>
                  <a:rPr lang="en-US" dirty="0" smtClean="0">
                    <a:solidFill>
                      <a:schemeClr val="tx1"/>
                    </a:solidFill>
                    <a:latin typeface="Times New Roman" pitchFamily="18" charset="0"/>
                    <a:cs typeface="Times New Roman" pitchFamily="18" charset="0"/>
                  </a:rPr>
                  <a:t>processes.</a:t>
                </a:r>
              </a:p>
              <a:p>
                <a:r>
                  <a:rPr lang="en-US" dirty="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Similarly, continuous processes will have the following property:</a:t>
                </a:r>
              </a:p>
              <a:p>
                <a:endParaRPr lang="en-US" dirty="0">
                  <a:solidFill>
                    <a:schemeClr val="tx1"/>
                  </a:solidFill>
                  <a:latin typeface="Times New Roman" pitchFamily="18" charset="0"/>
                  <a:cs typeface="Times New Roman" pitchFamily="18" charset="0"/>
                </a:endParaRPr>
              </a:p>
              <a:p>
                <a:pPr>
                  <a:buNone/>
                </a:pPr>
                <a:r>
                  <a:rPr lang="en-US" dirty="0" smtClean="0">
                    <a:solidFill>
                      <a:schemeClr val="tx1"/>
                    </a:solidFill>
                    <a:latin typeface="Times New Roman" pitchFamily="18" charset="0"/>
                    <a:cs typeface="Times New Roman" pitchFamily="18" charset="0"/>
                  </a:rPr>
                  <a:t> </a:t>
                </a:r>
              </a:p>
              <a:p>
                <a:r>
                  <a:rPr lang="en-US" dirty="0" smtClean="0">
                    <a:solidFill>
                      <a:schemeClr val="tx1"/>
                    </a:solidFill>
                    <a:latin typeface="Times New Roman" pitchFamily="18" charset="0"/>
                    <a:cs typeface="Times New Roman" pitchFamily="18" charset="0"/>
                  </a:rPr>
                  <a:t>for </a:t>
                </a:r>
                <a:r>
                  <a:rPr lang="en-US" dirty="0">
                    <a:solidFill>
                      <a:schemeClr val="tx1"/>
                    </a:solidFill>
                    <a:latin typeface="Times New Roman" pitchFamily="18" charset="0"/>
                    <a:cs typeface="Times New Roman" pitchFamily="18" charset="0"/>
                  </a:rPr>
                  <a:t>all 0 </a:t>
                </a:r>
                <a:r>
                  <a:rPr lang="en-US" dirty="0">
                    <a:solidFill>
                      <a:schemeClr val="tx1"/>
                    </a:solidFill>
                    <a:latin typeface="Times New Roman" pitchFamily="18" charset="0"/>
                    <a:cs typeface="Times New Roman" pitchFamily="18" charset="0"/>
                    <a:sym typeface="Symbol"/>
                  </a:rPr>
                  <a:t></a:t>
                </a:r>
                <a:r>
                  <a:rPr lang="en-US" dirty="0">
                    <a:solidFill>
                      <a:schemeClr val="tx1"/>
                    </a:solidFill>
                    <a:latin typeface="Times New Roman" pitchFamily="18" charset="0"/>
                    <a:cs typeface="Times New Roman" pitchFamily="18" charset="0"/>
                  </a:rPr>
                  <a:t> </a:t>
                </a:r>
                <a:r>
                  <a:rPr lang="en-US" i="1" dirty="0">
                    <a:solidFill>
                      <a:schemeClr val="tx1"/>
                    </a:solidFill>
                    <a:latin typeface="Times New Roman" pitchFamily="18" charset="0"/>
                    <a:cs typeface="Times New Roman" pitchFamily="18" charset="0"/>
                  </a:rPr>
                  <a:t>s</a:t>
                </a:r>
                <a:r>
                  <a:rPr lang="en-US" dirty="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sym typeface="Symbol"/>
                  </a:rPr>
                  <a:t></a:t>
                </a:r>
                <a:r>
                  <a:rPr lang="en-US" dirty="0">
                    <a:solidFill>
                      <a:schemeClr val="tx1"/>
                    </a:solidFill>
                    <a:latin typeface="Times New Roman" pitchFamily="18" charset="0"/>
                    <a:cs typeface="Times New Roman" pitchFamily="18" charset="0"/>
                  </a:rPr>
                  <a:t> </a:t>
                </a:r>
                <a:r>
                  <a:rPr lang="en-US" i="1" dirty="0">
                    <a:solidFill>
                      <a:schemeClr val="tx1"/>
                    </a:solidFill>
                    <a:latin typeface="Times New Roman" pitchFamily="18" charset="0"/>
                    <a:cs typeface="Times New Roman" pitchFamily="18" charset="0"/>
                  </a:rPr>
                  <a:t>t</a:t>
                </a:r>
                <a:endParaRPr lang="en-US" dirty="0">
                  <a:solidFill>
                    <a:schemeClr val="tx1"/>
                  </a:solidFill>
                  <a:latin typeface="Times New Roman" pitchFamily="18" charset="0"/>
                  <a:cs typeface="Times New Roman" pitchFamily="18" charset="0"/>
                </a:endParaRPr>
              </a:p>
              <a:p>
                <a:r>
                  <a:rPr lang="en-US" dirty="0">
                    <a:solidFill>
                      <a:schemeClr val="tx1"/>
                    </a:solidFill>
                    <a:latin typeface="Times New Roman" pitchFamily="18" charset="0"/>
                    <a:cs typeface="Times New Roman" pitchFamily="18" charset="0"/>
                  </a:rPr>
                  <a:t>Filtrations can be characterized as the information set required for valuation at any time or state.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73" t="-2667" b="-1333"/>
                </a:stretch>
              </a:blipFill>
            </p:spPr>
            <p:txBody>
              <a:bodyPr/>
              <a:lstStyle/>
              <a:p>
                <a:r>
                  <a:rPr lang="en-US">
                    <a:noFill/>
                  </a:rPr>
                  <a:t> </a:t>
                </a:r>
              </a:p>
            </p:txBody>
          </p:sp>
        </mc:Fallback>
      </mc:AlternateContent>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0" name="Rectangle 1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xmlns="" Requires="a14">
          <p:sp>
            <p:nvSpPr>
              <p:cNvPr id="6" name="Rectangle 5"/>
              <p:cNvSpPr/>
              <p:nvPr/>
            </p:nvSpPr>
            <p:spPr>
              <a:xfrm>
                <a:off x="3538451" y="2057400"/>
                <a:ext cx="57036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ℱ</m:t>
                      </m:r>
                      <m:r>
                        <a:rPr lang="en-US" sz="2400" b="0" i="1" smtClean="0">
                          <a:latin typeface="Cambria Math"/>
                        </a:rPr>
                        <m:t>  </m:t>
                      </m:r>
                    </m:oMath>
                  </m:oMathPara>
                </a14:m>
                <a:endParaRPr lang="en-US" sz="2200" dirty="0"/>
              </a:p>
            </p:txBody>
          </p:sp>
        </mc:Choice>
        <mc:Fallback>
          <p:sp>
            <p:nvSpPr>
              <p:cNvPr id="6" name="Rectangle 5"/>
              <p:cNvSpPr>
                <a:spLocks noRot="1" noChangeAspect="1" noMove="1" noResize="1" noEditPoints="1" noAdjustHandles="1" noChangeArrowheads="1" noChangeShapeType="1" noTextEdit="1"/>
              </p:cNvSpPr>
              <p:nvPr/>
            </p:nvSpPr>
            <p:spPr>
              <a:xfrm>
                <a:off x="3538451" y="2057400"/>
                <a:ext cx="570364" cy="461665"/>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Rectangle 6"/>
              <p:cNvSpPr/>
              <p:nvPr/>
            </p:nvSpPr>
            <p:spPr>
              <a:xfrm>
                <a:off x="3077320" y="4191000"/>
                <a:ext cx="1599091" cy="7704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supHide m:val="on"/>
                          <m:ctrlPr>
                            <a:rPr lang="en-US" i="1">
                              <a:latin typeface="Cambria Math" panose="02040503050406030204" pitchFamily="18" charset="0"/>
                            </a:rPr>
                          </m:ctrlPr>
                        </m:naryPr>
                        <m:sub>
                          <m:r>
                            <a:rPr lang="en-US" i="1">
                              <a:latin typeface="Cambria Math"/>
                            </a:rPr>
                            <m:t>𝑠</m:t>
                          </m:r>
                          <m:r>
                            <a:rPr lang="en-US" i="1">
                              <a:latin typeface="Cambria Math"/>
                            </a:rPr>
                            <m:t>&lt;</m:t>
                          </m:r>
                          <m:r>
                            <a:rPr lang="en-US" i="1">
                              <a:latin typeface="Cambria Math"/>
                            </a:rPr>
                            <m:t>𝑡</m:t>
                          </m:r>
                        </m:sub>
                        <m:sup/>
                        <m:e>
                          <m:sSub>
                            <m:sSubPr>
                              <m:ctrlPr>
                                <a:rPr lang="en-US" i="1">
                                  <a:latin typeface="Cambria Math" panose="02040503050406030204" pitchFamily="18" charset="0"/>
                                </a:rPr>
                              </m:ctrlPr>
                            </m:sSubPr>
                            <m:e>
                              <m:r>
                                <a:rPr lang="en-US" i="1">
                                  <a:latin typeface="Cambria Math"/>
                                </a:rPr>
                                <m:t>ℱ</m:t>
                              </m:r>
                            </m:e>
                            <m:sub>
                              <m:r>
                                <a:rPr lang="en-US" i="1">
                                  <a:latin typeface="Cambria Math"/>
                                </a:rPr>
                                <m:t>𝑠</m:t>
                              </m:r>
                            </m:sub>
                          </m:sSub>
                        </m:e>
                      </m:nary>
                      <m:sSub>
                        <m:sSubPr>
                          <m:ctrlPr>
                            <a:rPr lang="en-US" i="1">
                              <a:latin typeface="Cambria Math" panose="02040503050406030204" pitchFamily="18" charset="0"/>
                            </a:rPr>
                          </m:ctrlPr>
                        </m:sSubPr>
                        <m:e>
                          <m:r>
                            <a:rPr lang="en-US">
                              <a:latin typeface="Cambria Math"/>
                            </a:rPr>
                            <m:t> </m:t>
                          </m:r>
                          <m:r>
                            <a:rPr lang="en-US" i="1">
                              <a:latin typeface="Cambria Math"/>
                            </a:rPr>
                            <m:t>ℱ</m:t>
                          </m:r>
                        </m:e>
                        <m:sub>
                          <m:r>
                            <a:rPr lang="en-US" i="1">
                              <a:latin typeface="Cambria Math"/>
                            </a:rPr>
                            <m:t>𝑡</m:t>
                          </m:r>
                        </m:sub>
                      </m:sSub>
                      <m:r>
                        <a:rPr lang="en-US" i="1">
                          <a:latin typeface="Cambria Math"/>
                          <a:sym typeface="Symbol"/>
                        </a:rPr>
                        <m:t></m:t>
                      </m:r>
                      <m:r>
                        <a:rPr lang="en-US" i="1">
                          <a:latin typeface="Cambria Math"/>
                        </a:rPr>
                        <m:t> </m:t>
                      </m:r>
                      <m:sSub>
                        <m:sSubPr>
                          <m:ctrlPr>
                            <a:rPr lang="en-US" i="1">
                              <a:latin typeface="Cambria Math" panose="02040503050406030204" pitchFamily="18" charset="0"/>
                            </a:rPr>
                          </m:ctrlPr>
                        </m:sSubPr>
                        <m:e>
                          <m:r>
                            <a:rPr lang="en-US" i="1">
                              <a:latin typeface="Cambria Math"/>
                            </a:rPr>
                            <m:t>ℱ</m:t>
                          </m:r>
                        </m:e>
                        <m:sub>
                          <m:r>
                            <a:rPr lang="en-US" i="1">
                              <a:latin typeface="Cambria Math"/>
                            </a:rPr>
                            <m:t> </m:t>
                          </m:r>
                        </m:sub>
                      </m:sSub>
                    </m:oMath>
                  </m:oMathPara>
                </a14:m>
                <a:endParaRPr lang="en-US" dirty="0"/>
              </a:p>
            </p:txBody>
          </p:sp>
        </mc:Choice>
        <mc:Fallback>
          <p:sp>
            <p:nvSpPr>
              <p:cNvPr id="7" name="Rectangle 6"/>
              <p:cNvSpPr>
                <a:spLocks noRot="1" noChangeAspect="1" noMove="1" noResize="1" noEditPoints="1" noAdjustHandles="1" noChangeArrowheads="1" noChangeShapeType="1" noTextEdit="1"/>
              </p:cNvSpPr>
              <p:nvPr/>
            </p:nvSpPr>
            <p:spPr>
              <a:xfrm>
                <a:off x="3077320" y="4191000"/>
                <a:ext cx="1599091" cy="770404"/>
              </a:xfrm>
              <a:prstGeom prst="rect">
                <a:avLst/>
              </a:prstGeom>
              <a:blipFill rotWithShape="1">
                <a:blip r:embed="rId4" cstate="print"/>
                <a:stretch>
                  <a:fillRect/>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Equivalent Martingale Measure</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r>
                  <a:rPr lang="en-US" dirty="0" smtClean="0"/>
                  <a:t>Physical probabilities matter only to he extent that we can obtain their equivalent martingale measures.</a:t>
                </a:r>
              </a:p>
              <a:p>
                <a:r>
                  <a:rPr lang="en-US" dirty="0" smtClean="0"/>
                  <a:t>Risk neutral probabilities are computed as follows: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𝑖</m:t>
                          </m:r>
                        </m:sub>
                      </m:sSub>
                      <m:r>
                        <a:rPr lang="en-US" i="1">
                          <a:latin typeface="Cambria Math" panose="02040503050406030204" pitchFamily="18" charset="0"/>
                        </a:rPr>
                        <m:t>=</m:t>
                      </m:r>
                      <m:f>
                        <m:fPr>
                          <m:ctrlPr>
                            <a:rPr lang="en-US" b="0"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a:latin typeface="Cambria Math" panose="02040503050406030204" pitchFamily="18" charset="0"/>
                                  <a:sym typeface="Symbol" panose="05050102010706020507" pitchFamily="18" charset="2"/>
                                </a:rPr>
                                <m:t></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𝑖</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𝑇</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sym typeface="Symbol" panose="05050102010706020507" pitchFamily="18" charset="2"/>
                                </a:rPr>
                                <m:t></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𝑖</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sub>
                          </m:sSub>
                        </m:den>
                      </m:f>
                    </m:oMath>
                  </m:oMathPara>
                </a14:m>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𝑖</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𝑖</m:t>
                              </m:r>
                            </m:sub>
                          </m:sSub>
                        </m:num>
                        <m:den>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𝑗</m:t>
                                  </m:r>
                                </m:sub>
                              </m:sSub>
                            </m:e>
                          </m:nary>
                        </m:den>
                      </m:f>
                    </m:oMath>
                  </m:oMathPara>
                </a14:m>
                <a:endParaRPr lang="en-US" dirty="0" smtClean="0"/>
              </a:p>
              <a:p>
                <a:r>
                  <a:rPr lang="en-US" dirty="0" smtClean="0"/>
                  <a:t>For our example, </a:t>
                </a:r>
                <a:r>
                  <a:rPr lang="en-US" i="1" dirty="0" smtClean="0"/>
                  <a:t>q</a:t>
                </a:r>
                <a:r>
                  <a:rPr lang="en-US" baseline="-25000" dirty="0" smtClean="0"/>
                  <a:t>0,1;</a:t>
                </a:r>
                <a:r>
                  <a:rPr lang="en-US" i="1" baseline="-25000" dirty="0" smtClean="0"/>
                  <a:t>u</a:t>
                </a:r>
                <a:r>
                  <a:rPr lang="en-US" dirty="0" smtClean="0"/>
                  <a:t>=</a:t>
                </a:r>
                <a:r>
                  <a:rPr lang="en-US" i="1" dirty="0" smtClean="0"/>
                  <a:t> </a:t>
                </a:r>
                <a:r>
                  <a:rPr lang="en-US" dirty="0" smtClean="0">
                    <a:sym typeface="Symbol"/>
                  </a:rPr>
                  <a:t></a:t>
                </a:r>
                <a:r>
                  <a:rPr lang="en-US" baseline="-25000" dirty="0" smtClean="0"/>
                  <a:t>0,1;</a:t>
                </a:r>
                <a:r>
                  <a:rPr lang="en-US" i="1" baseline="-25000" dirty="0" smtClean="0"/>
                  <a:t>u</a:t>
                </a:r>
                <a:r>
                  <a:rPr lang="en-US" baseline="-25000" dirty="0" smtClean="0"/>
                  <a:t> </a:t>
                </a:r>
                <a:r>
                  <a:rPr lang="en-US" dirty="0" smtClean="0"/>
                  <a:t>/</a:t>
                </a:r>
                <a:r>
                  <a:rPr lang="en-US" i="1" dirty="0" smtClean="0"/>
                  <a:t>B</a:t>
                </a:r>
                <a:r>
                  <a:rPr lang="en-US" baseline="-25000" dirty="0" smtClean="0"/>
                  <a:t>0,1</a:t>
                </a:r>
                <a:r>
                  <a:rPr lang="en-US" dirty="0" smtClean="0"/>
                  <a:t>=.6/.8=.75, </a:t>
                </a:r>
              </a:p>
              <a:p>
                <a:pPr algn="ctr">
                  <a:buNone/>
                </a:pPr>
                <a:r>
                  <a:rPr lang="en-US" i="1" dirty="0" smtClean="0"/>
                  <a:t>q</a:t>
                </a:r>
                <a:r>
                  <a:rPr lang="en-US" baseline="-25000" dirty="0" smtClean="0"/>
                  <a:t>1,2;</a:t>
                </a:r>
                <a:r>
                  <a:rPr lang="en-US" i="1" baseline="-25000" dirty="0" smtClean="0"/>
                  <a:t>u,d</a:t>
                </a:r>
                <a:r>
                  <a:rPr lang="en-US" dirty="0" smtClean="0"/>
                  <a:t>=</a:t>
                </a:r>
                <a:r>
                  <a:rPr lang="en-US" i="1" dirty="0" smtClean="0"/>
                  <a:t> </a:t>
                </a:r>
                <a:r>
                  <a:rPr lang="en-US" dirty="0" smtClean="0">
                    <a:sym typeface="Symbol"/>
                  </a:rPr>
                  <a:t></a:t>
                </a:r>
                <a:r>
                  <a:rPr lang="en-US" baseline="-25000" dirty="0" smtClean="0"/>
                  <a:t>1,2;</a:t>
                </a:r>
                <a:r>
                  <a:rPr lang="en-US" i="1" baseline="-25000" dirty="0" smtClean="0"/>
                  <a:t>u,d</a:t>
                </a:r>
                <a:r>
                  <a:rPr lang="en-US" baseline="-25000" dirty="0" smtClean="0"/>
                  <a:t> </a:t>
                </a:r>
                <a:r>
                  <a:rPr lang="en-US" dirty="0" smtClean="0"/>
                  <a:t>/</a:t>
                </a:r>
                <a:r>
                  <a:rPr lang="en-US" i="1" dirty="0" smtClean="0"/>
                  <a:t>B</a:t>
                </a:r>
                <a:r>
                  <a:rPr lang="en-US" baseline="-25000" dirty="0" smtClean="0"/>
                  <a:t>1,2</a:t>
                </a:r>
                <a:r>
                  <a:rPr lang="en-US" dirty="0" smtClean="0"/>
                  <a:t>=.2/.8=.25, and </a:t>
                </a:r>
              </a:p>
              <a:p>
                <a:pPr algn="ctr">
                  <a:buNone/>
                </a:pPr>
                <a:r>
                  <a:rPr lang="en-US" i="1" dirty="0" smtClean="0"/>
                  <a:t>q</a:t>
                </a:r>
                <a:r>
                  <a:rPr lang="en-US" baseline="-25000" dirty="0" smtClean="0"/>
                  <a:t>0,2;</a:t>
                </a:r>
                <a:r>
                  <a:rPr lang="en-US" i="1" baseline="-25000" dirty="0" smtClean="0"/>
                  <a:t>d,d</a:t>
                </a:r>
                <a:r>
                  <a:rPr lang="en-US" dirty="0" smtClean="0"/>
                  <a:t>=</a:t>
                </a:r>
                <a:r>
                  <a:rPr lang="en-US" i="1" dirty="0" smtClean="0"/>
                  <a:t> </a:t>
                </a:r>
                <a:r>
                  <a:rPr lang="en-US" dirty="0" smtClean="0">
                    <a:sym typeface="Symbol"/>
                  </a:rPr>
                  <a:t></a:t>
                </a:r>
                <a:r>
                  <a:rPr lang="en-US" baseline="-25000" dirty="0" smtClean="0"/>
                  <a:t>0,2;</a:t>
                </a:r>
                <a:r>
                  <a:rPr lang="en-US" i="1" baseline="-25000" dirty="0" smtClean="0"/>
                  <a:t>d,d</a:t>
                </a:r>
                <a:r>
                  <a:rPr lang="en-US" baseline="-25000" dirty="0" smtClean="0"/>
                  <a:t> </a:t>
                </a:r>
                <a:r>
                  <a:rPr lang="en-US" dirty="0" smtClean="0"/>
                  <a:t>/</a:t>
                </a:r>
                <a:r>
                  <a:rPr lang="en-US" i="1" dirty="0" smtClean="0"/>
                  <a:t>B</a:t>
                </a:r>
                <a:r>
                  <a:rPr lang="en-US" baseline="-25000" dirty="0" smtClean="0"/>
                  <a:t>0,2</a:t>
                </a:r>
                <a:r>
                  <a:rPr lang="en-US" dirty="0" smtClean="0"/>
                  <a:t>=.04/.64=.0625</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89" t="-1333" b="-2667"/>
                </a:stretch>
              </a:blipFill>
            </p:spPr>
            <p:txBody>
              <a:bodyPr/>
              <a:lstStyle/>
              <a:p>
                <a:r>
                  <a:rPr lang="en-US">
                    <a:noFill/>
                  </a:rPr>
                  <a:t> </a:t>
                </a:r>
              </a:p>
            </p:txBody>
          </p:sp>
        </mc:Fallback>
      </mc:AlternateContent>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Change of Numeraire and Martingales</a:t>
            </a:r>
            <a:endParaRPr lang="en-US" b="1" dirty="0">
              <a:solidFill>
                <a:schemeClr val="accent3">
                  <a:lumMod val="75000"/>
                </a:schemeClr>
              </a:solidFill>
            </a:endParaRP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301752" y="1676400"/>
                <a:ext cx="8534400" cy="4645152"/>
              </a:xfrm>
            </p:spPr>
            <p:txBody>
              <a:bodyPr>
                <a:normAutofit fontScale="70000" lnSpcReduction="20000"/>
              </a:bodyPr>
              <a:lstStyle/>
              <a:p>
                <a:r>
                  <a:rPr lang="en-US" sz="3600" dirty="0" smtClean="0"/>
                  <a:t>The numeraire is the unit in which values are expressed.</a:t>
                </a:r>
              </a:p>
              <a:p>
                <a:r>
                  <a:rPr lang="en-US" sz="3600" dirty="0" smtClean="0"/>
                  <a:t>We calculate risk neutral probabilities and the expected value of the stock with respect to our numeraire (the bond) as follows:</a:t>
                </a:r>
              </a:p>
              <a:p>
                <a:endParaRPr lang="en-US" sz="3600" dirty="0" smtClean="0"/>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3600" i="1">
                              <a:latin typeface="Cambria Math" panose="02040503050406030204" pitchFamily="18" charset="0"/>
                            </a:rPr>
                          </m:ctrlPr>
                        </m:dPr>
                        <m:e>
                          <m:m>
                            <m:mPr>
                              <m:mcs>
                                <m:mc>
                                  <m:mcPr>
                                    <m:count m:val="2"/>
                                    <m:mcJc m:val="center"/>
                                  </m:mcPr>
                                </m:mc>
                              </m:mcs>
                              <m:ctrlPr>
                                <a:rPr lang="en-US" sz="3600" i="1">
                                  <a:latin typeface="Cambria Math" panose="02040503050406030204" pitchFamily="18" charset="0"/>
                                </a:rPr>
                              </m:ctrlPr>
                            </m:mPr>
                            <m:mr>
                              <m:e>
                                <m:r>
                                  <a:rPr lang="en-US" sz="3600" i="1">
                                    <a:latin typeface="Cambria Math" panose="02040503050406030204" pitchFamily="18" charset="0"/>
                                  </a:rPr>
                                  <m:t>15</m:t>
                                </m:r>
                              </m:e>
                              <m:e>
                                <m:r>
                                  <a:rPr lang="en-US" sz="3600" i="1">
                                    <a:latin typeface="Cambria Math" panose="02040503050406030204" pitchFamily="18" charset="0"/>
                                  </a:rPr>
                                  <m:t>5</m:t>
                                </m:r>
                              </m:e>
                            </m:mr>
                            <m:mr>
                              <m:e>
                                <m:r>
                                  <a:rPr lang="en-US" sz="3600" i="1">
                                    <a:latin typeface="Cambria Math" panose="02040503050406030204" pitchFamily="18" charset="0"/>
                                  </a:rPr>
                                  <m:t>1</m:t>
                                </m:r>
                              </m:e>
                              <m:e>
                                <m:r>
                                  <a:rPr lang="en-US" sz="3600" i="1">
                                    <a:latin typeface="Cambria Math" panose="02040503050406030204" pitchFamily="18" charset="0"/>
                                  </a:rPr>
                                  <m:t>1</m:t>
                                </m:r>
                              </m:e>
                            </m:mr>
                          </m:m>
                        </m:e>
                      </m:d>
                      <m:d>
                        <m:dPr>
                          <m:begChr m:val="["/>
                          <m:endChr m:val="]"/>
                          <m:ctrlPr>
                            <a:rPr lang="en-US" sz="3600" i="1">
                              <a:latin typeface="Cambria Math" panose="02040503050406030204" pitchFamily="18" charset="0"/>
                            </a:rPr>
                          </m:ctrlPr>
                        </m:dPr>
                        <m:e>
                          <m:m>
                            <m:mPr>
                              <m:mcs>
                                <m:mc>
                                  <m:mcPr>
                                    <m:count m:val="1"/>
                                    <m:mcJc m:val="center"/>
                                  </m:mcPr>
                                </m:mc>
                              </m:mcs>
                              <m:ctrlPr>
                                <a:rPr lang="en-US" sz="3600" i="1">
                                  <a:latin typeface="Cambria Math" panose="02040503050406030204" pitchFamily="18" charset="0"/>
                                </a:rPr>
                              </m:ctrlPr>
                            </m:mPr>
                            <m:mr>
                              <m:e>
                                <m:sSub>
                                  <m:sSubPr>
                                    <m:ctrlPr>
                                      <a:rPr lang="en-US" sz="3600" i="1">
                                        <a:latin typeface="Cambria Math" panose="02040503050406030204" pitchFamily="18" charset="0"/>
                                      </a:rPr>
                                    </m:ctrlPr>
                                  </m:sSubPr>
                                  <m:e>
                                    <m:r>
                                      <a:rPr lang="en-US" sz="3600" i="1">
                                        <a:latin typeface="Cambria Math" panose="02040503050406030204" pitchFamily="18" charset="0"/>
                                      </a:rPr>
                                      <m:t>𝑞</m:t>
                                    </m:r>
                                  </m:e>
                                  <m:sub>
                                    <m:r>
                                      <a:rPr lang="en-US" sz="3600" i="1">
                                        <a:latin typeface="Cambria Math" panose="02040503050406030204" pitchFamily="18" charset="0"/>
                                      </a:rPr>
                                      <m:t>0,1;</m:t>
                                    </m:r>
                                    <m:r>
                                      <a:rPr lang="en-US" sz="3600" i="1">
                                        <a:latin typeface="Cambria Math" panose="02040503050406030204" pitchFamily="18" charset="0"/>
                                      </a:rPr>
                                      <m:t>𝑢</m:t>
                                    </m:r>
                                  </m:sub>
                                </m:sSub>
                              </m:e>
                            </m:mr>
                            <m:mr>
                              <m:e>
                                <m:sSub>
                                  <m:sSubPr>
                                    <m:ctrlPr>
                                      <a:rPr lang="en-US" sz="3600" i="1">
                                        <a:latin typeface="Cambria Math" panose="02040503050406030204" pitchFamily="18" charset="0"/>
                                      </a:rPr>
                                    </m:ctrlPr>
                                  </m:sSubPr>
                                  <m:e>
                                    <m:r>
                                      <a:rPr lang="en-US" sz="3600" i="1">
                                        <a:latin typeface="Cambria Math" panose="02040503050406030204" pitchFamily="18" charset="0"/>
                                      </a:rPr>
                                      <m:t>𝑞</m:t>
                                    </m:r>
                                  </m:e>
                                  <m:sub>
                                    <m:r>
                                      <a:rPr lang="en-US" sz="3600" i="1">
                                        <a:latin typeface="Cambria Math" panose="02040503050406030204" pitchFamily="18" charset="0"/>
                                      </a:rPr>
                                      <m:t>0,1;</m:t>
                                    </m:r>
                                    <m:r>
                                      <a:rPr lang="en-US" sz="3600" i="1">
                                        <a:latin typeface="Cambria Math" panose="02040503050406030204" pitchFamily="18" charset="0"/>
                                      </a:rPr>
                                      <m:t>𝑑</m:t>
                                    </m:r>
                                  </m:sub>
                                </m:sSub>
                              </m:e>
                            </m:mr>
                          </m:m>
                        </m:e>
                      </m:d>
                      <m:r>
                        <a:rPr lang="en-US" sz="3600" i="1">
                          <a:latin typeface="Cambria Math" panose="02040503050406030204" pitchFamily="18" charset="0"/>
                        </a:rPr>
                        <m:t>=</m:t>
                      </m:r>
                      <m:d>
                        <m:dPr>
                          <m:begChr m:val="["/>
                          <m:endChr m:val="]"/>
                          <m:ctrlPr>
                            <a:rPr lang="en-US" sz="3600" i="1">
                              <a:latin typeface="Cambria Math" panose="02040503050406030204" pitchFamily="18" charset="0"/>
                            </a:rPr>
                          </m:ctrlPr>
                        </m:dPr>
                        <m:e>
                          <m:m>
                            <m:mPr>
                              <m:mcs>
                                <m:mc>
                                  <m:mcPr>
                                    <m:count m:val="1"/>
                                    <m:mcJc m:val="center"/>
                                  </m:mcPr>
                                </m:mc>
                              </m:mcs>
                              <m:ctrlPr>
                                <a:rPr lang="en-US" sz="3600" i="1">
                                  <a:latin typeface="Cambria Math" panose="02040503050406030204" pitchFamily="18" charset="0"/>
                                </a:rPr>
                              </m:ctrlPr>
                            </m:mPr>
                            <m:mr>
                              <m:e>
                                <m:r>
                                  <a:rPr lang="en-US" sz="3600" i="1">
                                    <a:latin typeface="Cambria Math" panose="02040503050406030204" pitchFamily="18" charset="0"/>
                                  </a:rPr>
                                  <m:t>12.5</m:t>
                                </m:r>
                              </m:e>
                            </m:mr>
                            <m:mr>
                              <m:e>
                                <m:r>
                                  <a:rPr lang="en-US" sz="3600" i="1">
                                    <a:latin typeface="Cambria Math" panose="02040503050406030204" pitchFamily="18" charset="0"/>
                                  </a:rPr>
                                  <m:t>1</m:t>
                                </m:r>
                              </m:e>
                            </m:mr>
                          </m:m>
                        </m:e>
                      </m:d>
                      <m:r>
                        <a:rPr lang="en-US" sz="3600" i="1">
                          <a:latin typeface="Cambria Math" panose="02040503050406030204" pitchFamily="18" charset="0"/>
                        </a:rPr>
                        <m:t>  ;   </m:t>
                      </m:r>
                      <m:m>
                        <m:mPr>
                          <m:mcs>
                            <m:mc>
                              <m:mcPr>
                                <m:count m:val="1"/>
                                <m:mcJc m:val="center"/>
                              </m:mcPr>
                            </m:mc>
                          </m:mcs>
                          <m:ctrlPr>
                            <a:rPr lang="en-US" sz="3600" i="1">
                              <a:latin typeface="Cambria Math" panose="02040503050406030204" pitchFamily="18" charset="0"/>
                            </a:rPr>
                          </m:ctrlPr>
                        </m:mPr>
                        <m:mr>
                          <m:e>
                            <m:sSub>
                              <m:sSubPr>
                                <m:ctrlPr>
                                  <a:rPr lang="en-US" sz="3600" i="1">
                                    <a:latin typeface="Cambria Math" panose="02040503050406030204" pitchFamily="18" charset="0"/>
                                  </a:rPr>
                                </m:ctrlPr>
                              </m:sSubPr>
                              <m:e>
                                <m:r>
                                  <a:rPr lang="en-US" sz="3600" i="1">
                                    <a:latin typeface="Cambria Math" panose="02040503050406030204" pitchFamily="18" charset="0"/>
                                  </a:rPr>
                                  <m:t>𝑞</m:t>
                                </m:r>
                              </m:e>
                              <m:sub>
                                <m:r>
                                  <a:rPr lang="en-US" sz="3600" i="1">
                                    <a:latin typeface="Cambria Math" panose="02040503050406030204" pitchFamily="18" charset="0"/>
                                  </a:rPr>
                                  <m:t>0,1;</m:t>
                                </m:r>
                                <m:r>
                                  <a:rPr lang="en-US" sz="3600" i="1">
                                    <a:latin typeface="Cambria Math" panose="02040503050406030204" pitchFamily="18" charset="0"/>
                                  </a:rPr>
                                  <m:t>𝑢</m:t>
                                </m:r>
                              </m:sub>
                            </m:sSub>
                            <m:r>
                              <a:rPr lang="en-US" sz="3600" i="1">
                                <a:latin typeface="Cambria Math" panose="02040503050406030204" pitchFamily="18" charset="0"/>
                              </a:rPr>
                              <m:t>= .75</m:t>
                            </m:r>
                          </m:e>
                        </m:mr>
                        <m:mr>
                          <m:e>
                            <m:sSub>
                              <m:sSubPr>
                                <m:ctrlPr>
                                  <a:rPr lang="en-US" sz="3600" i="1">
                                    <a:latin typeface="Cambria Math" panose="02040503050406030204" pitchFamily="18" charset="0"/>
                                  </a:rPr>
                                </m:ctrlPr>
                              </m:sSubPr>
                              <m:e>
                                <m:r>
                                  <a:rPr lang="en-US" sz="3600" i="1">
                                    <a:latin typeface="Cambria Math" panose="02040503050406030204" pitchFamily="18" charset="0"/>
                                  </a:rPr>
                                  <m:t>𝑞</m:t>
                                </m:r>
                              </m:e>
                              <m:sub>
                                <m:r>
                                  <a:rPr lang="en-US" sz="3600" i="1">
                                    <a:latin typeface="Cambria Math" panose="02040503050406030204" pitchFamily="18" charset="0"/>
                                  </a:rPr>
                                  <m:t>0,1;</m:t>
                                </m:r>
                                <m:r>
                                  <a:rPr lang="en-US" sz="3600" i="1">
                                    <a:latin typeface="Cambria Math" panose="02040503050406030204" pitchFamily="18" charset="0"/>
                                  </a:rPr>
                                  <m:t>𝑑</m:t>
                                </m:r>
                              </m:sub>
                            </m:sSub>
                            <m:r>
                              <a:rPr lang="en-US" sz="3600" i="1">
                                <a:latin typeface="Cambria Math" panose="02040503050406030204" pitchFamily="18" charset="0"/>
                              </a:rPr>
                              <m:t>= .25</m:t>
                            </m:r>
                          </m:e>
                        </m:mr>
                      </m:m>
                    </m:oMath>
                  </m:oMathPara>
                </a14:m>
                <a:endParaRPr lang="en-US" sz="3600" dirty="0" smtClean="0"/>
              </a:p>
              <a:p>
                <a:pPr marL="0" indent="0" algn="ctr">
                  <a:buNone/>
                </a:pPr>
                <a:r>
                  <a:rPr lang="en-US" sz="3600" dirty="0" smtClean="0"/>
                  <a:t>E</a:t>
                </a:r>
                <a:r>
                  <a:rPr lang="en-US" sz="3600" baseline="-25000" dirty="0" smtClean="0"/>
                  <a:t>ℚ</a:t>
                </a:r>
                <a:r>
                  <a:rPr lang="en-US" sz="3600" dirty="0" smtClean="0"/>
                  <a:t>[S</a:t>
                </a:r>
                <a:r>
                  <a:rPr lang="en-US" sz="3600" baseline="-25000" dirty="0" smtClean="0"/>
                  <a:t>0,1</a:t>
                </a:r>
                <a:r>
                  <a:rPr lang="en-US" sz="3600" dirty="0" smtClean="0"/>
                  <a:t>|S</a:t>
                </a:r>
                <a:r>
                  <a:rPr lang="en-US" sz="3600" baseline="-25000" dirty="0" smtClean="0"/>
                  <a:t>0</a:t>
                </a:r>
                <a:r>
                  <a:rPr lang="en-US" sz="3600" dirty="0" smtClean="0"/>
                  <a:t>/B</a:t>
                </a:r>
                <a:r>
                  <a:rPr lang="en-US" sz="3600" baseline="-25000" dirty="0" smtClean="0"/>
                  <a:t>0</a:t>
                </a:r>
                <a:r>
                  <a:rPr lang="en-US" sz="3600" dirty="0"/>
                  <a:t>] = </a:t>
                </a:r>
                <a14:m>
                  <m:oMath xmlns:m="http://schemas.openxmlformats.org/officeDocument/2006/math">
                    <m:r>
                      <a:rPr lang="en-US" sz="3600" i="1">
                        <a:latin typeface="Cambria Math" panose="02040503050406030204" pitchFamily="18" charset="0"/>
                      </a:rPr>
                      <m:t>15</m:t>
                    </m:r>
                    <m:sSub>
                      <m:sSubPr>
                        <m:ctrlPr>
                          <a:rPr lang="en-US" sz="3600" i="1">
                            <a:latin typeface="Cambria Math" panose="02040503050406030204" pitchFamily="18" charset="0"/>
                          </a:rPr>
                        </m:ctrlPr>
                      </m:sSubPr>
                      <m:e>
                        <m:r>
                          <a:rPr lang="en-US" sz="3600" i="1">
                            <a:latin typeface="Cambria Math" panose="02040503050406030204" pitchFamily="18" charset="0"/>
                          </a:rPr>
                          <m:t>𝑞</m:t>
                        </m:r>
                      </m:e>
                      <m:sub>
                        <m:r>
                          <a:rPr lang="en-US" sz="3600" i="1">
                            <a:latin typeface="Cambria Math" panose="02040503050406030204" pitchFamily="18" charset="0"/>
                          </a:rPr>
                          <m:t>0,1;</m:t>
                        </m:r>
                        <m:r>
                          <a:rPr lang="en-US" sz="3600" i="1">
                            <a:latin typeface="Cambria Math" panose="02040503050406030204" pitchFamily="18" charset="0"/>
                          </a:rPr>
                          <m:t>𝑢</m:t>
                        </m:r>
                      </m:sub>
                    </m:sSub>
                    <m:r>
                      <a:rPr lang="en-US" sz="3600" i="1">
                        <a:latin typeface="Cambria Math" panose="02040503050406030204" pitchFamily="18" charset="0"/>
                      </a:rPr>
                      <m:t>+5</m:t>
                    </m:r>
                    <m:sSub>
                      <m:sSubPr>
                        <m:ctrlPr>
                          <a:rPr lang="en-US" sz="3600" i="1">
                            <a:latin typeface="Cambria Math" panose="02040503050406030204" pitchFamily="18" charset="0"/>
                          </a:rPr>
                        </m:ctrlPr>
                      </m:sSubPr>
                      <m:e>
                        <m:r>
                          <a:rPr lang="en-US" sz="3600" i="1">
                            <a:latin typeface="Cambria Math" panose="02040503050406030204" pitchFamily="18" charset="0"/>
                          </a:rPr>
                          <m:t>𝑞</m:t>
                        </m:r>
                      </m:e>
                      <m:sub>
                        <m:r>
                          <a:rPr lang="en-US" sz="3600" i="1">
                            <a:latin typeface="Cambria Math" panose="02040503050406030204" pitchFamily="18" charset="0"/>
                          </a:rPr>
                          <m:t>0,1;</m:t>
                        </m:r>
                        <m:r>
                          <a:rPr lang="en-US" sz="3600" i="1">
                            <a:latin typeface="Cambria Math" panose="02040503050406030204" pitchFamily="18" charset="0"/>
                          </a:rPr>
                          <m:t>𝑑</m:t>
                        </m:r>
                      </m:sub>
                    </m:sSub>
                  </m:oMath>
                </a14:m>
                <a:r>
                  <a:rPr lang="en-US" sz="3600" dirty="0"/>
                  <a:t> = 12.5 = </a:t>
                </a:r>
                <a:r>
                  <a:rPr lang="en-US" sz="3600" i="1" dirty="0" smtClean="0"/>
                  <a:t>S</a:t>
                </a:r>
                <a:r>
                  <a:rPr lang="en-US" sz="3600" baseline="-25000" dirty="0" smtClean="0"/>
                  <a:t>0</a:t>
                </a:r>
                <a:r>
                  <a:rPr lang="en-US" sz="3600" dirty="0" smtClean="0"/>
                  <a:t>/</a:t>
                </a:r>
                <a:r>
                  <a:rPr lang="en-US" sz="3600" i="1" dirty="0" smtClean="0"/>
                  <a:t>B</a:t>
                </a:r>
                <a:r>
                  <a:rPr lang="en-US" sz="3600" baseline="-25000" dirty="0" smtClean="0"/>
                  <a:t>0</a:t>
                </a:r>
                <a:endParaRPr lang="en-US" sz="3600" dirty="0">
                  <a:solidFill>
                    <a:schemeClr val="accent2">
                      <a:lumMod val="60000"/>
                      <a:lumOff val="40000"/>
                    </a:schemeClr>
                  </a:solidFill>
                </a:endParaRPr>
              </a:p>
              <a:p>
                <a:pPr marL="0" indent="0">
                  <a:buNone/>
                </a:pPr>
                <a:endParaRPr lang="en-US" dirty="0" smtClean="0">
                  <a:solidFill>
                    <a:schemeClr val="accent2">
                      <a:lumMod val="60000"/>
                      <a:lumOff val="40000"/>
                    </a:schemeClr>
                  </a:solidFill>
                </a:endParaRPr>
              </a:p>
              <a:p>
                <a:r>
                  <a:rPr lang="en-US" sz="2300" i="1" dirty="0" smtClean="0"/>
                  <a:t>Since </a:t>
                </a:r>
                <a:r>
                  <a:rPr lang="en-US" sz="2300" i="1" dirty="0"/>
                  <a:t>the time-zero expected value of the stock at time 1 (given the time-zero stock value in bond numeraire) under the probability measure ℚ equals the time-zero stock value (in bond numeraire), then the stock price has the martingale property at time 1. We can demonstrate similar martingale properties going from time 1 to time 2, and from time 0 to time 2. </a:t>
                </a:r>
                <a:r>
                  <a:rPr lang="en-US" sz="2300" i="1" dirty="0" smtClean="0"/>
                  <a:t> </a:t>
                </a:r>
                <a:r>
                  <a:rPr lang="en-US" sz="2300" i="1" dirty="0"/>
                  <a:t>Thus, in this two time period process, the probability measure ℚ is an equivalent martingale measure to ℙ</a:t>
                </a:r>
                <a:r>
                  <a:rPr lang="en-US" sz="2300" i="1" dirty="0" smtClean="0"/>
                  <a:t>.</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01752" y="1676400"/>
                <a:ext cx="8534400" cy="4645152"/>
              </a:xfrm>
              <a:blipFill rotWithShape="0">
                <a:blip r:embed="rId2" cstate="print"/>
                <a:stretch>
                  <a:fillRect l="-643" t="-2625" r="-929"/>
                </a:stretch>
              </a:blipFill>
            </p:spPr>
            <p:txBody>
              <a:bodyPr/>
              <a:lstStyle/>
              <a:p>
                <a:r>
                  <a:rPr lang="en-US">
                    <a:noFill/>
                  </a:rPr>
                  <a:t> </a:t>
                </a:r>
              </a:p>
            </p:txBody>
          </p:sp>
        </mc:Fallback>
      </mc:AlternateContent>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5" name="Rectangle 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914400"/>
          </a:xfrm>
        </p:spPr>
        <p:txBody>
          <a:bodyPr>
            <a:normAutofit fontScale="90000"/>
          </a:bodyPr>
          <a:lstStyle/>
          <a:p>
            <a:r>
              <a:rPr lang="en-US" b="1" dirty="0"/>
              <a:t>Change of Numeraire and </a:t>
            </a:r>
            <a:r>
              <a:rPr lang="en-US" b="1" dirty="0" smtClean="0"/>
              <a:t>Martingales </a:t>
            </a:r>
            <a:r>
              <a:rPr lang="en-US" sz="2800" b="1" dirty="0" smtClean="0"/>
              <a:t>(Continued)</a:t>
            </a:r>
            <a:endParaRPr lang="en-US" sz="2800" dirty="0">
              <a:solidFill>
                <a:schemeClr val="accent2">
                  <a:lumMod val="60000"/>
                  <a:lumOff val="40000"/>
                </a:schemeClr>
              </a:solidFill>
            </a:endParaRP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r>
                  <a:rPr lang="en-US" dirty="0" smtClean="0">
                    <a:solidFill>
                      <a:schemeClr val="tx1"/>
                    </a:solidFill>
                  </a:rPr>
                  <a:t>Also </a:t>
                </a:r>
                <a:r>
                  <a:rPr lang="en-US" dirty="0">
                    <a:solidFill>
                      <a:schemeClr val="tx1"/>
                    </a:solidFill>
                  </a:rPr>
                  <a:t>note that if we convert from the bond numeraire back to the original currency (such as dollars), we get the right values at time 0. The time-zero value of the stock is 12.5 times that of the bond. The bond is worth .8 dollars at time zero, therefore the stock has a time zero value equal to 10 dollars</a:t>
                </a:r>
                <a:r>
                  <a:rPr lang="en-US" dirty="0" smtClean="0">
                    <a:solidFill>
                      <a:schemeClr val="tx1"/>
                    </a:solidFill>
                  </a:rPr>
                  <a:t>:</a:t>
                </a:r>
              </a:p>
              <a:p>
                <a:pPr marL="0" indent="0">
                  <a:buNone/>
                </a:pP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𝑆</m:t>
                          </m:r>
                        </m:e>
                        <m:sub>
                          <m:r>
                            <a:rPr lang="en-US" i="1">
                              <a:solidFill>
                                <a:schemeClr val="tx1"/>
                              </a:solidFill>
                              <a:latin typeface="Cambria Math"/>
                            </a:rPr>
                            <m:t>0</m:t>
                          </m:r>
                        </m:sub>
                      </m:sSub>
                      <m:r>
                        <a:rPr lang="en-US" i="1">
                          <a:solidFill>
                            <a:schemeClr val="tx1"/>
                          </a:solidFill>
                          <a:latin typeface="Cambria Math"/>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a:rPr>
                                <m:t>𝐸</m:t>
                              </m:r>
                            </m:e>
                            <m:sub>
                              <m:r>
                                <m:rPr>
                                  <m:nor/>
                                </m:rPr>
                                <a:rPr lang="en-US" baseline="-25000">
                                  <a:solidFill>
                                    <a:schemeClr val="tx1"/>
                                  </a:solidFill>
                                </a:rPr>
                                <m:t>ℚ</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𝑆</m:t>
                                  </m:r>
                                </m:e>
                                <m:sub>
                                  <m:r>
                                    <a:rPr lang="en-US" i="1">
                                      <a:solidFill>
                                        <a:schemeClr val="tx1"/>
                                      </a:solidFill>
                                      <a:latin typeface="Cambria Math"/>
                                    </a:rPr>
                                    <m:t>0,1</m:t>
                                  </m:r>
                                </m:sub>
                              </m:sSub>
                            </m:e>
                          </m:d>
                        </m:num>
                        <m:den>
                          <m:sSup>
                            <m:sSupPr>
                              <m:ctrlPr>
                                <a:rPr lang="en-US" i="1">
                                  <a:solidFill>
                                    <a:schemeClr val="tx1"/>
                                  </a:solidFill>
                                  <a:latin typeface="Cambria Math" panose="02040503050406030204" pitchFamily="18" charset="0"/>
                                </a:rPr>
                              </m:ctrlPr>
                            </m:sSupPr>
                            <m:e>
                              <m:r>
                                <a:rPr lang="en-US" i="1">
                                  <a:solidFill>
                                    <a:schemeClr val="tx1"/>
                                  </a:solidFill>
                                  <a:latin typeface="Cambria Math"/>
                                </a:rPr>
                                <m:t>(1+</m:t>
                              </m:r>
                              <m:r>
                                <a:rPr lang="en-US" i="1">
                                  <a:solidFill>
                                    <a:schemeClr val="tx1"/>
                                  </a:solidFill>
                                  <a:latin typeface="Cambria Math"/>
                                </a:rPr>
                                <m:t>𝑟</m:t>
                              </m:r>
                              <m:r>
                                <a:rPr lang="en-US" i="1">
                                  <a:solidFill>
                                    <a:schemeClr val="tx1"/>
                                  </a:solidFill>
                                  <a:latin typeface="Cambria Math"/>
                                </a:rPr>
                                <m:t>)</m:t>
                              </m:r>
                            </m:e>
                            <m:sup>
                              <m:r>
                                <a:rPr lang="en-US" i="1">
                                  <a:solidFill>
                                    <a:schemeClr val="tx1"/>
                                  </a:solidFill>
                                  <a:latin typeface="Cambria Math"/>
                                  <a:ea typeface="Cambria Math"/>
                                </a:rPr>
                                <m:t>∆</m:t>
                              </m:r>
                              <m:r>
                                <a:rPr lang="en-US" i="1">
                                  <a:solidFill>
                                    <a:schemeClr val="tx1"/>
                                  </a:solidFill>
                                  <a:latin typeface="Cambria Math"/>
                                  <a:ea typeface="Cambria Math"/>
                                </a:rPr>
                                <m:t>𝑡</m:t>
                              </m:r>
                            </m:sup>
                          </m:sSup>
                        </m:den>
                      </m:f>
                      <m:r>
                        <a:rPr lang="en-US" i="1">
                          <a:solidFill>
                            <a:schemeClr val="tx1"/>
                          </a:solidFill>
                          <a:latin typeface="Cambria Math"/>
                        </a:rPr>
                        <m:t>=</m:t>
                      </m:r>
                      <m:f>
                        <m:fPr>
                          <m:ctrlPr>
                            <a:rPr lang="en-US" i="1">
                              <a:solidFill>
                                <a:schemeClr val="tx1"/>
                              </a:solidFill>
                              <a:latin typeface="Cambria Math" panose="02040503050406030204" pitchFamily="18" charset="0"/>
                            </a:rPr>
                          </m:ctrlPr>
                        </m:fPr>
                        <m:num>
                          <m:r>
                            <a:rPr lang="en-US" i="1">
                              <a:solidFill>
                                <a:schemeClr val="tx1"/>
                              </a:solidFill>
                              <a:latin typeface="Cambria Math"/>
                            </a:rPr>
                            <m:t>15</m:t>
                          </m:r>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𝑞</m:t>
                              </m:r>
                            </m:e>
                            <m:sub>
                              <m:r>
                                <a:rPr lang="en-US" i="1">
                                  <a:solidFill>
                                    <a:schemeClr val="tx1"/>
                                  </a:solidFill>
                                  <a:latin typeface="Cambria Math"/>
                                </a:rPr>
                                <m:t>0,1;</m:t>
                              </m:r>
                              <m:r>
                                <a:rPr lang="en-US" i="1">
                                  <a:solidFill>
                                    <a:schemeClr val="tx1"/>
                                  </a:solidFill>
                                  <a:latin typeface="Cambria Math"/>
                                </a:rPr>
                                <m:t>𝑢</m:t>
                              </m:r>
                            </m:sub>
                          </m:sSub>
                          <m:r>
                            <a:rPr lang="en-US" i="1">
                              <a:solidFill>
                                <a:schemeClr val="tx1"/>
                              </a:solidFill>
                              <a:latin typeface="Cambria Math"/>
                            </a:rPr>
                            <m:t>+5</m:t>
                          </m:r>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𝑞</m:t>
                              </m:r>
                            </m:e>
                            <m:sub>
                              <m:r>
                                <a:rPr lang="en-US" i="1">
                                  <a:solidFill>
                                    <a:schemeClr val="tx1"/>
                                  </a:solidFill>
                                  <a:latin typeface="Cambria Math"/>
                                </a:rPr>
                                <m:t>0,1;</m:t>
                              </m:r>
                              <m:r>
                                <a:rPr lang="en-US" i="1">
                                  <a:solidFill>
                                    <a:schemeClr val="tx1"/>
                                  </a:solidFill>
                                  <a:latin typeface="Cambria Math"/>
                                </a:rPr>
                                <m:t>𝑑</m:t>
                              </m:r>
                            </m:sub>
                          </m:sSub>
                        </m:num>
                        <m:den>
                          <m:r>
                            <a:rPr lang="en-US" i="1">
                              <a:solidFill>
                                <a:schemeClr val="tx1"/>
                              </a:solidFill>
                              <a:latin typeface="Cambria Math"/>
                            </a:rPr>
                            <m:t>1+.25</m:t>
                          </m:r>
                        </m:den>
                      </m:f>
                      <m:r>
                        <a:rPr lang="en-US" i="1">
                          <a:solidFill>
                            <a:schemeClr val="tx1"/>
                          </a:solidFill>
                          <a:latin typeface="Cambria Math"/>
                        </a:rPr>
                        <m:t>=10</m:t>
                      </m:r>
                    </m:oMath>
                  </m:oMathPara>
                </a14:m>
                <a:endParaRPr lang="en-US"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a:rPr>
                            <m:t>𝐵</m:t>
                          </m:r>
                        </m:e>
                        <m:sub>
                          <m:r>
                            <a:rPr lang="en-US" i="1">
                              <a:solidFill>
                                <a:schemeClr val="tx1"/>
                              </a:solidFill>
                              <a:latin typeface="Cambria Math"/>
                            </a:rPr>
                            <m:t>0</m:t>
                          </m:r>
                        </m:sub>
                      </m:sSub>
                      <m:r>
                        <a:rPr lang="en-US" i="1">
                          <a:solidFill>
                            <a:schemeClr val="tx1"/>
                          </a:solidFill>
                          <a:latin typeface="Cambria Math"/>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a:rPr>
                                <m:t>𝐸</m:t>
                              </m:r>
                            </m:e>
                            <m:sub>
                              <m:r>
                                <m:rPr>
                                  <m:nor/>
                                </m:rPr>
                                <a:rPr lang="en-US" baseline="-25000">
                                  <a:solidFill>
                                    <a:schemeClr val="tx1"/>
                                  </a:solidFill>
                                </a:rPr>
                                <m:t>ℚ</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a:rPr>
                                    <m:t>𝐵</m:t>
                                  </m:r>
                                </m:e>
                                <m:sub>
                                  <m:r>
                                    <a:rPr lang="en-US" i="1">
                                      <a:solidFill>
                                        <a:schemeClr val="tx1"/>
                                      </a:solidFill>
                                      <a:latin typeface="Cambria Math"/>
                                    </a:rPr>
                                    <m:t>0,1</m:t>
                                  </m:r>
                                </m:sub>
                              </m:sSub>
                            </m:e>
                          </m:d>
                        </m:num>
                        <m:den>
                          <m:sSup>
                            <m:sSupPr>
                              <m:ctrlPr>
                                <a:rPr lang="en-US" i="1">
                                  <a:solidFill>
                                    <a:schemeClr val="tx1"/>
                                  </a:solidFill>
                                  <a:latin typeface="Cambria Math" panose="02040503050406030204" pitchFamily="18" charset="0"/>
                                </a:rPr>
                              </m:ctrlPr>
                            </m:sSupPr>
                            <m:e>
                              <m:r>
                                <a:rPr lang="en-US" i="1">
                                  <a:solidFill>
                                    <a:schemeClr val="tx1"/>
                                  </a:solidFill>
                                  <a:latin typeface="Cambria Math"/>
                                </a:rPr>
                                <m:t>(1+</m:t>
                              </m:r>
                              <m:r>
                                <a:rPr lang="en-US" i="1">
                                  <a:solidFill>
                                    <a:schemeClr val="tx1"/>
                                  </a:solidFill>
                                  <a:latin typeface="Cambria Math"/>
                                </a:rPr>
                                <m:t>𝑟</m:t>
                              </m:r>
                              <m:r>
                                <a:rPr lang="en-US" i="1">
                                  <a:solidFill>
                                    <a:schemeClr val="tx1"/>
                                  </a:solidFill>
                                  <a:latin typeface="Cambria Math"/>
                                </a:rPr>
                                <m:t>)</m:t>
                              </m:r>
                            </m:e>
                            <m:sup>
                              <m:r>
                                <a:rPr lang="en-US" i="1">
                                  <a:solidFill>
                                    <a:schemeClr val="tx1"/>
                                  </a:solidFill>
                                  <a:latin typeface="Cambria Math"/>
                                  <a:ea typeface="Cambria Math"/>
                                </a:rPr>
                                <m:t>∆</m:t>
                              </m:r>
                              <m:r>
                                <a:rPr lang="en-US" i="1">
                                  <a:solidFill>
                                    <a:schemeClr val="tx1"/>
                                  </a:solidFill>
                                  <a:latin typeface="Cambria Math"/>
                                  <a:ea typeface="Cambria Math"/>
                                </a:rPr>
                                <m:t>𝑡</m:t>
                              </m:r>
                            </m:sup>
                          </m:sSup>
                        </m:den>
                      </m:f>
                      <m:r>
                        <a:rPr lang="en-US" i="1">
                          <a:solidFill>
                            <a:schemeClr val="tx1"/>
                          </a:solidFill>
                          <a:latin typeface="Cambria Math"/>
                        </a:rPr>
                        <m:t>=</m:t>
                      </m:r>
                      <m:f>
                        <m:fPr>
                          <m:ctrlPr>
                            <a:rPr lang="en-US" i="1">
                              <a:solidFill>
                                <a:schemeClr val="tx1"/>
                              </a:solidFill>
                              <a:latin typeface="Cambria Math" panose="02040503050406030204" pitchFamily="18" charset="0"/>
                            </a:rPr>
                          </m:ctrlPr>
                        </m:fPr>
                        <m:num>
                          <m:r>
                            <a:rPr lang="en-US" i="1">
                              <a:solidFill>
                                <a:schemeClr val="tx1"/>
                              </a:solidFill>
                              <a:latin typeface="Cambria Math"/>
                            </a:rPr>
                            <m:t>1</m:t>
                          </m:r>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𝑞</m:t>
                              </m:r>
                            </m:e>
                            <m:sub>
                              <m:r>
                                <a:rPr lang="en-US" i="1">
                                  <a:solidFill>
                                    <a:schemeClr val="tx1"/>
                                  </a:solidFill>
                                  <a:latin typeface="Cambria Math"/>
                                </a:rPr>
                                <m:t>0,1;</m:t>
                              </m:r>
                              <m:r>
                                <a:rPr lang="en-US" i="1">
                                  <a:solidFill>
                                    <a:schemeClr val="tx1"/>
                                  </a:solidFill>
                                  <a:latin typeface="Cambria Math"/>
                                </a:rPr>
                                <m:t>𝑢</m:t>
                              </m:r>
                            </m:sub>
                          </m:sSub>
                          <m:r>
                            <a:rPr lang="en-US" i="1">
                              <a:solidFill>
                                <a:schemeClr val="tx1"/>
                              </a:solidFill>
                              <a:latin typeface="Cambria Math"/>
                            </a:rPr>
                            <m:t>+1</m:t>
                          </m:r>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𝑞</m:t>
                              </m:r>
                            </m:e>
                            <m:sub>
                              <m:r>
                                <a:rPr lang="en-US" i="1">
                                  <a:solidFill>
                                    <a:schemeClr val="tx1"/>
                                  </a:solidFill>
                                  <a:latin typeface="Cambria Math"/>
                                </a:rPr>
                                <m:t>0,1;</m:t>
                              </m:r>
                              <m:r>
                                <a:rPr lang="en-US" i="1">
                                  <a:solidFill>
                                    <a:schemeClr val="tx1"/>
                                  </a:solidFill>
                                  <a:latin typeface="Cambria Math"/>
                                </a:rPr>
                                <m:t>𝑑</m:t>
                              </m:r>
                            </m:sub>
                          </m:sSub>
                        </m:num>
                        <m:den>
                          <m:r>
                            <a:rPr lang="en-US" i="1">
                              <a:solidFill>
                                <a:schemeClr val="tx1"/>
                              </a:solidFill>
                              <a:latin typeface="Cambria Math"/>
                            </a:rPr>
                            <m:t>1+.25</m:t>
                          </m:r>
                        </m:den>
                      </m:f>
                      <m:r>
                        <a:rPr lang="en-US" i="1">
                          <a:solidFill>
                            <a:schemeClr val="tx1"/>
                          </a:solidFill>
                          <a:latin typeface="Cambria Math"/>
                        </a:rPr>
                        <m:t>=.8</m:t>
                      </m:r>
                    </m:oMath>
                  </m:oMathPara>
                </a14:m>
                <a:endParaRPr lang="en-US" dirty="0">
                  <a:solidFill>
                    <a:schemeClr val="tx1"/>
                  </a:solidFill>
                </a:endParaRPr>
              </a:p>
              <a:p>
                <a:endParaRPr lang="en-US" dirty="0"/>
              </a:p>
              <a:p>
                <a:endParaRPr lang="en-US" dirty="0"/>
              </a:p>
              <a:p>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89" t="-1333" r="-2079"/>
                </a:stretch>
              </a:blipFill>
            </p:spPr>
            <p:txBody>
              <a:bodyPr/>
              <a:lstStyle/>
              <a:p>
                <a:r>
                  <a:rPr lang="en-US">
                    <a:noFill/>
                  </a:rPr>
                  <a:t> </a:t>
                </a:r>
              </a:p>
            </p:txBody>
          </p:sp>
        </mc:Fallback>
      </mc:AlternateContent>
    </p:spTree>
    <p:extLst>
      <p:ext uri="{BB962C8B-B14F-4D97-AF65-F5344CB8AC3E}">
        <p14:creationId xmlns:p14="http://schemas.microsoft.com/office/powerpoint/2010/main" xmlns="" val="3273494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fontScale="90000"/>
          </a:bodyPr>
          <a:lstStyle/>
          <a:p>
            <a:r>
              <a:rPr lang="en-US" b="1" dirty="0" smtClean="0"/>
              <a:t>Binomial Pricing, Change of Numeraire and Martingales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smtClean="0"/>
                  <a:t>To summarize, we price the stock and the bond as follows:</a:t>
                </a:r>
              </a:p>
              <a:p>
                <a:endParaRPr lang="en-US" dirty="0" smtClean="0"/>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0,1;</m:t>
                                    </m:r>
                                    <m:r>
                                      <a:rPr lang="en-US" i="1">
                                        <a:latin typeface="Cambria Math" panose="02040503050406030204" pitchFamily="18" charset="0"/>
                                      </a:rPr>
                                      <m:t>𝑢</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0,1;</m:t>
                                    </m:r>
                                    <m:r>
                                      <a:rPr lang="en-US" i="1">
                                        <a:latin typeface="Cambria Math" panose="02040503050406030204" pitchFamily="18" charset="0"/>
                                      </a:rPr>
                                      <m:t>𝑑</m:t>
                                    </m:r>
                                  </m:sub>
                                </m:sSub>
                              </m:e>
                            </m:mr>
                            <m:mr>
                              <m:e>
                                <m:r>
                                  <a:rPr lang="en-US" i="1">
                                    <a:latin typeface="Cambria Math" panose="02040503050406030204" pitchFamily="18" charset="0"/>
                                  </a:rPr>
                                  <m:t>1</m:t>
                                </m:r>
                              </m:e>
                              <m:e>
                                <m:r>
                                  <a:rPr lang="en-US" i="1">
                                    <a:latin typeface="Cambria Math" panose="02040503050406030204" pitchFamily="18" charset="0"/>
                                  </a:rPr>
                                  <m:t>1</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0,1;</m:t>
                                    </m:r>
                                    <m:r>
                                      <a:rPr lang="en-US" i="1">
                                        <a:latin typeface="Cambria Math" panose="02040503050406030204" pitchFamily="18" charset="0"/>
                                      </a:rPr>
                                      <m:t>𝑢</m:t>
                                    </m:r>
                                  </m:sub>
                                </m:sSub>
                              </m:e>
                            </m:mr>
                            <m:mr>
                              <m:e>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0,1;</m:t>
                                    </m:r>
                                    <m:r>
                                      <a:rPr lang="en-US" i="1">
                                        <a:latin typeface="Cambria Math" panose="02040503050406030204" pitchFamily="18" charset="0"/>
                                      </a:rPr>
                                      <m:t>𝑑</m:t>
                                    </m:r>
                                  </m:sub>
                                </m:sSub>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e>
                            </m:mr>
                            <m:m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0,1</m:t>
                                    </m:r>
                                  </m:sub>
                                </m:sSub>
                              </m:e>
                            </m:mr>
                          </m:m>
                        </m:e>
                      </m:d>
                      <m:r>
                        <a:rPr lang="en-US" i="1">
                          <a:latin typeface="Cambria Math" panose="02040503050406030204" pitchFamily="18" charset="0"/>
                        </a:rPr>
                        <m:t> </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89" t="-1333"/>
                </a:stretch>
              </a:blipFill>
            </p:spPr>
            <p:txBody>
              <a:bodyPr/>
              <a:lstStyle/>
              <a:p>
                <a:r>
                  <a:rPr lang="en-US">
                    <a:noFill/>
                  </a:rPr>
                  <a:t> </a:t>
                </a:r>
              </a:p>
            </p:txBody>
          </p:sp>
        </mc:Fallback>
      </mc:AlternateContent>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Binomial Option Pricing</a:t>
            </a:r>
            <a:endParaRPr lang="en-US" dirty="0"/>
          </a:p>
        </p:txBody>
      </p:sp>
      <p:sp>
        <p:nvSpPr>
          <p:cNvPr id="3" name="Content Placeholder 2"/>
          <p:cNvSpPr>
            <a:spLocks noGrp="1"/>
          </p:cNvSpPr>
          <p:nvPr>
            <p:ph sz="quarter" idx="1"/>
          </p:nvPr>
        </p:nvSpPr>
        <p:spPr/>
        <p:txBody>
          <a:bodyPr>
            <a:normAutofit fontScale="85000" lnSpcReduction="10000"/>
          </a:bodyPr>
          <a:lstStyle/>
          <a:p>
            <a:r>
              <a:rPr lang="en-US" i="1" dirty="0" smtClean="0"/>
              <a:t>The Binomial Option Pricing Model </a:t>
            </a:r>
            <a:r>
              <a:rPr lang="en-US" dirty="0" smtClean="0"/>
              <a:t>is based on the assumption that the underlying stock price is a Bernoulli trial in each period.</a:t>
            </a:r>
          </a:p>
          <a:p>
            <a:r>
              <a:rPr lang="en-US" dirty="0" smtClean="0"/>
              <a:t>We will work with the following:</a:t>
            </a:r>
          </a:p>
          <a:p>
            <a:pPr marL="0" indent="0">
              <a:buNone/>
            </a:pPr>
            <a:r>
              <a:rPr lang="en-US" i="1" dirty="0" smtClean="0"/>
              <a:t>	X </a:t>
            </a:r>
            <a:r>
              <a:rPr lang="en-US" dirty="0" smtClean="0"/>
              <a:t>= Exercise price of the stock</a:t>
            </a:r>
          </a:p>
          <a:p>
            <a:pPr marL="0" indent="0">
              <a:buNone/>
            </a:pPr>
            <a:r>
              <a:rPr lang="en-US" dirty="0" smtClean="0"/>
              <a:t>	</a:t>
            </a:r>
            <a:r>
              <a:rPr lang="en-US" i="1" dirty="0" smtClean="0"/>
              <a:t>S</a:t>
            </a:r>
            <a:r>
              <a:rPr lang="en-US" baseline="-25000" dirty="0" smtClean="0"/>
              <a:t>0</a:t>
            </a:r>
            <a:r>
              <a:rPr lang="en-US" dirty="0" smtClean="0"/>
              <a:t> = Initial stock value</a:t>
            </a:r>
          </a:p>
          <a:p>
            <a:pPr marL="0" indent="0">
              <a:buNone/>
            </a:pPr>
            <a:r>
              <a:rPr lang="en-US" dirty="0" smtClean="0"/>
              <a:t>	</a:t>
            </a:r>
            <a:r>
              <a:rPr lang="en-US" i="1" dirty="0" smtClean="0"/>
              <a:t>u</a:t>
            </a:r>
            <a:r>
              <a:rPr lang="en-US" dirty="0" smtClean="0"/>
              <a:t> = Multiplicative upward stock price movement</a:t>
            </a:r>
          </a:p>
          <a:p>
            <a:pPr marL="0" indent="0">
              <a:buNone/>
            </a:pPr>
            <a:r>
              <a:rPr lang="en-US" dirty="0" smtClean="0"/>
              <a:t>	</a:t>
            </a:r>
            <a:r>
              <a:rPr lang="en-US" i="1" dirty="0" smtClean="0"/>
              <a:t>d</a:t>
            </a:r>
            <a:r>
              <a:rPr lang="en-US" dirty="0" smtClean="0"/>
              <a:t> = Multiplicative downward stock price movement</a:t>
            </a:r>
          </a:p>
          <a:p>
            <a:pPr marL="0" indent="0">
              <a:buNone/>
            </a:pPr>
            <a:r>
              <a:rPr lang="en-US" dirty="0" smtClean="0"/>
              <a:t>	</a:t>
            </a:r>
            <a:r>
              <a:rPr lang="en-US" i="1" dirty="0" smtClean="0"/>
              <a:t>c</a:t>
            </a:r>
            <a:r>
              <a:rPr lang="en-US" baseline="-25000" dirty="0" smtClean="0"/>
              <a:t>u</a:t>
            </a:r>
            <a:r>
              <a:rPr lang="en-US" dirty="0" smtClean="0"/>
              <a:t> = MAX[0,uS</a:t>
            </a:r>
            <a:r>
              <a:rPr lang="en-US" baseline="-25000" dirty="0" smtClean="0"/>
              <a:t>0</a:t>
            </a:r>
            <a:r>
              <a:rPr lang="en-US" dirty="0" smtClean="0"/>
              <a:t> - X]; Value of call if stock price increases</a:t>
            </a:r>
          </a:p>
          <a:p>
            <a:pPr marL="0" indent="0">
              <a:buNone/>
            </a:pPr>
            <a:r>
              <a:rPr lang="en-US" dirty="0" smtClean="0"/>
              <a:t>	</a:t>
            </a:r>
            <a:r>
              <a:rPr lang="en-US" i="1" dirty="0" err="1" smtClean="0"/>
              <a:t>c</a:t>
            </a:r>
            <a:r>
              <a:rPr lang="en-US" baseline="-25000" dirty="0" err="1" smtClean="0"/>
              <a:t>d</a:t>
            </a:r>
            <a:r>
              <a:rPr lang="en-US" dirty="0" smtClean="0"/>
              <a:t> = MAX[0,dS</a:t>
            </a:r>
            <a:r>
              <a:rPr lang="en-US" baseline="-25000" dirty="0" smtClean="0"/>
              <a:t>0</a:t>
            </a:r>
            <a:r>
              <a:rPr lang="en-US" dirty="0" smtClean="0"/>
              <a:t> - X]; Value of call if stock price decreases</a:t>
            </a:r>
          </a:p>
          <a:p>
            <a:pPr marL="0" indent="0">
              <a:buNone/>
            </a:pPr>
            <a:r>
              <a:rPr lang="en-US" dirty="0" smtClean="0"/>
              <a:t>	</a:t>
            </a:r>
            <a:r>
              <a:rPr lang="en-US" i="1" dirty="0" smtClean="0"/>
              <a:t>α</a:t>
            </a:r>
            <a:r>
              <a:rPr lang="en-US" dirty="0" smtClean="0"/>
              <a:t> = Hedge ratio</a:t>
            </a:r>
          </a:p>
          <a:p>
            <a:pPr marL="0" indent="0">
              <a:buNone/>
            </a:pPr>
            <a:r>
              <a:rPr lang="en-US" dirty="0" smtClean="0"/>
              <a:t>	</a:t>
            </a:r>
            <a:r>
              <a:rPr lang="en-US" i="1" dirty="0" smtClean="0"/>
              <a:t>r</a:t>
            </a:r>
            <a:r>
              <a:rPr lang="en-US" dirty="0" smtClean="0"/>
              <a:t> = Riskless return rate</a:t>
            </a:r>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One-Time Period Case</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301752" y="1527048"/>
                <a:ext cx="8503920" cy="4645152"/>
              </a:xfrm>
            </p:spPr>
            <p:txBody>
              <a:bodyPr>
                <a:normAutofit fontScale="92500" lnSpcReduction="20000"/>
              </a:bodyPr>
              <a:lstStyle/>
              <a:p>
                <a:pPr marL="0" indent="0">
                  <a:buNone/>
                </a:pPr>
                <a:r>
                  <a:rPr lang="en-US" sz="2500" dirty="0" smtClean="0"/>
                  <a:t>We value the one-period call as follows, based on risk neutral probability q:</a:t>
                </a:r>
              </a:p>
              <a:p>
                <a:pPr marL="0" indent="0" algn="ctr">
                  <a:buNone/>
                </a:pPr>
                <a:endParaRPr lang="en-US" sz="2500" dirty="0" smtClean="0"/>
              </a:p>
              <a:p>
                <a:pPr marL="0" indent="0" algn="ctr">
                  <a:buNone/>
                </a:pPr>
                <a:r>
                  <a:rPr lang="en-US" sz="2500" dirty="0" smtClean="0"/>
                  <a:t> E</a:t>
                </a:r>
                <a:r>
                  <a:rPr lang="en-US" sz="2500" baseline="-25000" dirty="0" smtClean="0"/>
                  <a:t>ℚ</a:t>
                </a:r>
                <a:r>
                  <a:rPr lang="en-US" sz="2500" dirty="0" smtClean="0"/>
                  <a:t>[c</a:t>
                </a:r>
                <a:r>
                  <a:rPr lang="en-US" sz="2500" baseline="-25000" dirty="0" smtClean="0"/>
                  <a:t>1</a:t>
                </a:r>
                <a:r>
                  <a:rPr lang="en-US" sz="2500" dirty="0"/>
                  <a:t>] = [</a:t>
                </a:r>
                <a14:m>
                  <m:oMath xmlns:m="http://schemas.openxmlformats.org/officeDocument/2006/math">
                    <m:sSub>
                      <m:sSubPr>
                        <m:ctrlPr>
                          <a:rPr lang="en-US" sz="2500" i="1">
                            <a:latin typeface="Cambria Math" panose="02040503050406030204" pitchFamily="18" charset="0"/>
                          </a:rPr>
                        </m:ctrlPr>
                      </m:sSubPr>
                      <m:e>
                        <m:r>
                          <a:rPr lang="en-US" sz="2500" i="1">
                            <a:latin typeface="Cambria Math" panose="02040503050406030204" pitchFamily="18" charset="0"/>
                          </a:rPr>
                          <m:t>𝑐</m:t>
                        </m:r>
                      </m:e>
                      <m:sub>
                        <m:r>
                          <a:rPr lang="en-US" sz="2500" i="1">
                            <a:latin typeface="Cambria Math" panose="02040503050406030204" pitchFamily="18" charset="0"/>
                          </a:rPr>
                          <m:t>𝑢</m:t>
                        </m:r>
                      </m:sub>
                    </m:sSub>
                    <m:sSub>
                      <m:sSubPr>
                        <m:ctrlPr>
                          <a:rPr lang="en-US" sz="2500" i="1">
                            <a:latin typeface="Cambria Math" panose="02040503050406030204" pitchFamily="18" charset="0"/>
                          </a:rPr>
                        </m:ctrlPr>
                      </m:sSubPr>
                      <m:e>
                        <m:r>
                          <a:rPr lang="en-US" sz="2500" i="1">
                            <a:latin typeface="Cambria Math" panose="02040503050406030204" pitchFamily="18" charset="0"/>
                          </a:rPr>
                          <m:t>𝑞</m:t>
                        </m:r>
                      </m:e>
                      <m:sub>
                        <m:r>
                          <a:rPr lang="en-US" sz="2500" i="1">
                            <a:latin typeface="Cambria Math" panose="02040503050406030204" pitchFamily="18" charset="0"/>
                          </a:rPr>
                          <m:t> </m:t>
                        </m:r>
                      </m:sub>
                    </m:sSub>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𝑐</m:t>
                        </m:r>
                      </m:e>
                      <m:sub>
                        <m:r>
                          <a:rPr lang="en-US" sz="2500" i="1">
                            <a:latin typeface="Cambria Math" panose="02040503050406030204" pitchFamily="18" charset="0"/>
                          </a:rPr>
                          <m:t>𝑑</m:t>
                        </m:r>
                      </m:sub>
                    </m:sSub>
                    <m:r>
                      <a:rPr lang="en-US" sz="2500" i="1">
                        <a:latin typeface="Cambria Math" panose="02040503050406030204" pitchFamily="18" charset="0"/>
                      </a:rPr>
                      <m:t>(1−</m:t>
                    </m:r>
                    <m:sSub>
                      <m:sSubPr>
                        <m:ctrlPr>
                          <a:rPr lang="en-US" sz="2500" i="1">
                            <a:latin typeface="Cambria Math" panose="02040503050406030204" pitchFamily="18" charset="0"/>
                          </a:rPr>
                        </m:ctrlPr>
                      </m:sSubPr>
                      <m:e>
                        <m:r>
                          <a:rPr lang="en-US" sz="2500" i="1">
                            <a:latin typeface="Cambria Math" panose="02040503050406030204" pitchFamily="18" charset="0"/>
                          </a:rPr>
                          <m:t>𝑞</m:t>
                        </m:r>
                      </m:e>
                      <m:sub>
                        <m:r>
                          <a:rPr lang="en-US" sz="2500" i="1">
                            <a:latin typeface="Cambria Math" panose="02040503050406030204" pitchFamily="18" charset="0"/>
                          </a:rPr>
                          <m:t> </m:t>
                        </m:r>
                      </m:sub>
                    </m:sSub>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𝑐</m:t>
                        </m:r>
                      </m:e>
                      <m:sub>
                        <m:r>
                          <a:rPr lang="en-US" sz="2500" i="1">
                            <a:latin typeface="Cambria Math" panose="02040503050406030204" pitchFamily="18" charset="0"/>
                          </a:rPr>
                          <m:t>0</m:t>
                        </m:r>
                      </m:sub>
                    </m:sSub>
                    <m:r>
                      <a:rPr lang="en-US" sz="2500" i="1">
                        <a:latin typeface="Cambria Math" panose="02040503050406030204" pitchFamily="18" charset="0"/>
                      </a:rPr>
                      <m:t>(1+</m:t>
                    </m:r>
                    <m:r>
                      <a:rPr lang="en-US" sz="2500" i="1">
                        <a:latin typeface="Cambria Math" panose="02040503050406030204" pitchFamily="18" charset="0"/>
                      </a:rPr>
                      <m:t>𝑟</m:t>
                    </m:r>
                    <m:r>
                      <a:rPr lang="en-US" sz="2500" i="1">
                        <a:latin typeface="Cambria Math" panose="02040503050406030204" pitchFamily="18" charset="0"/>
                      </a:rPr>
                      <m:t>)</m:t>
                    </m:r>
                  </m:oMath>
                </a14:m>
                <a:r>
                  <a:rPr lang="en-US" sz="2500" dirty="0"/>
                  <a:t> </a:t>
                </a:r>
                <a:endParaRPr lang="en-US" sz="2500" dirty="0" smtClean="0"/>
              </a:p>
              <a:p>
                <a:pPr marL="0" indent="0" algn="ctr">
                  <a:buNone/>
                </a:pPr>
                <a:endParaRPr lang="en-US" sz="2500" dirty="0"/>
              </a:p>
              <a:p>
                <a:pPr marL="0" indent="0">
                  <a:buNone/>
                </a:pPr>
                <a:r>
                  <a:rPr lang="en-US" sz="2500" dirty="0"/>
                  <a:t>Solving for </a:t>
                </a:r>
                <a:r>
                  <a:rPr lang="en-US" sz="2500" i="1" dirty="0"/>
                  <a:t>c</a:t>
                </a:r>
                <a:r>
                  <a:rPr lang="en-US" sz="2500" baseline="-25000" dirty="0"/>
                  <a:t>0</a:t>
                </a:r>
                <a:r>
                  <a:rPr lang="en-US" sz="2500" dirty="0"/>
                  <a:t> gives the price</a:t>
                </a:r>
                <a:r>
                  <a:rPr lang="en-US" sz="2500" dirty="0" smtClean="0"/>
                  <a:t>:              c</a:t>
                </a:r>
                <a:r>
                  <a:rPr lang="en-US" sz="2500" baseline="-25000" dirty="0" smtClean="0"/>
                  <a:t>0</a:t>
                </a:r>
                <a:r>
                  <a:rPr lang="en-US" sz="2500" dirty="0" smtClean="0"/>
                  <a:t> </a:t>
                </a:r>
                <a:r>
                  <a:rPr lang="en-US" sz="2500" dirty="0"/>
                  <a:t>= </a:t>
                </a:r>
                <a14:m>
                  <m:oMath xmlns:m="http://schemas.openxmlformats.org/officeDocument/2006/math">
                    <m:f>
                      <m:fPr>
                        <m:ctrlPr>
                          <a:rPr lang="en-US" sz="2500" i="1">
                            <a:latin typeface="Cambria Math" panose="02040503050406030204" pitchFamily="18" charset="0"/>
                          </a:rPr>
                        </m:ctrlPr>
                      </m:fPr>
                      <m:num>
                        <m:sSub>
                          <m:sSubPr>
                            <m:ctrlPr>
                              <a:rPr lang="en-US" sz="2500" i="1">
                                <a:latin typeface="Cambria Math" panose="02040503050406030204" pitchFamily="18" charset="0"/>
                              </a:rPr>
                            </m:ctrlPr>
                          </m:sSubPr>
                          <m:e>
                            <m:r>
                              <a:rPr lang="en-US" sz="2500" i="1">
                                <a:latin typeface="Cambria Math" panose="02040503050406030204" pitchFamily="18" charset="0"/>
                              </a:rPr>
                              <m:t>𝑐</m:t>
                            </m:r>
                          </m:e>
                          <m:sub>
                            <m:r>
                              <a:rPr lang="en-US" sz="2500" i="1">
                                <a:latin typeface="Cambria Math" panose="02040503050406030204" pitchFamily="18" charset="0"/>
                              </a:rPr>
                              <m:t>𝑢</m:t>
                            </m:r>
                          </m:sub>
                        </m:sSub>
                        <m:sSub>
                          <m:sSubPr>
                            <m:ctrlPr>
                              <a:rPr lang="en-US" sz="2500" i="1">
                                <a:latin typeface="Cambria Math" panose="02040503050406030204" pitchFamily="18" charset="0"/>
                              </a:rPr>
                            </m:ctrlPr>
                          </m:sSubPr>
                          <m:e>
                            <m:r>
                              <a:rPr lang="en-US" sz="2500" i="1">
                                <a:latin typeface="Cambria Math" panose="02040503050406030204" pitchFamily="18" charset="0"/>
                              </a:rPr>
                              <m:t>𝑞</m:t>
                            </m:r>
                          </m:e>
                          <m:sub>
                            <m:r>
                              <a:rPr lang="en-US" sz="2500" i="1">
                                <a:latin typeface="Cambria Math" panose="02040503050406030204" pitchFamily="18" charset="0"/>
                              </a:rPr>
                              <m:t> </m:t>
                            </m:r>
                          </m:sub>
                        </m:sSub>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𝑐</m:t>
                            </m:r>
                          </m:e>
                          <m:sub>
                            <m:r>
                              <a:rPr lang="en-US" sz="2500" i="1">
                                <a:latin typeface="Cambria Math" panose="02040503050406030204" pitchFamily="18" charset="0"/>
                              </a:rPr>
                              <m:t>𝑑</m:t>
                            </m:r>
                          </m:sub>
                        </m:sSub>
                        <m:r>
                          <a:rPr lang="en-US" sz="2500" i="1">
                            <a:latin typeface="Cambria Math" panose="02040503050406030204" pitchFamily="18" charset="0"/>
                          </a:rPr>
                          <m:t>(1−</m:t>
                        </m:r>
                        <m:sSub>
                          <m:sSubPr>
                            <m:ctrlPr>
                              <a:rPr lang="en-US" sz="2500" i="1">
                                <a:latin typeface="Cambria Math" panose="02040503050406030204" pitchFamily="18" charset="0"/>
                              </a:rPr>
                            </m:ctrlPr>
                          </m:sSubPr>
                          <m:e>
                            <m:r>
                              <a:rPr lang="en-US" sz="2500" i="1">
                                <a:latin typeface="Cambria Math" panose="02040503050406030204" pitchFamily="18" charset="0"/>
                              </a:rPr>
                              <m:t>𝑞</m:t>
                            </m:r>
                          </m:e>
                          <m:sub>
                            <m:r>
                              <a:rPr lang="en-US" sz="2500" i="1">
                                <a:latin typeface="Cambria Math" panose="02040503050406030204" pitchFamily="18" charset="0"/>
                              </a:rPr>
                              <m:t> </m:t>
                            </m:r>
                          </m:sub>
                        </m:sSub>
                        <m:r>
                          <a:rPr lang="en-US" sz="2500" i="1">
                            <a:latin typeface="Cambria Math" panose="02040503050406030204" pitchFamily="18" charset="0"/>
                          </a:rPr>
                          <m:t>)</m:t>
                        </m:r>
                      </m:num>
                      <m:den>
                        <m:r>
                          <a:rPr lang="en-US" sz="2500" i="1">
                            <a:latin typeface="Cambria Math" panose="02040503050406030204" pitchFamily="18" charset="0"/>
                          </a:rPr>
                          <m:t>1+</m:t>
                        </m:r>
                        <m:r>
                          <a:rPr lang="en-US" sz="2500" i="1">
                            <a:latin typeface="Cambria Math" panose="02040503050406030204" pitchFamily="18" charset="0"/>
                          </a:rPr>
                          <m:t>𝑟</m:t>
                        </m:r>
                      </m:den>
                    </m:f>
                  </m:oMath>
                </a14:m>
                <a:endParaRPr lang="en-US" sz="2500" dirty="0"/>
              </a:p>
              <a:p>
                <a:pPr marL="0" indent="0">
                  <a:buNone/>
                </a:pPr>
                <a:r>
                  <a:rPr lang="en-US" sz="2500" dirty="0"/>
                  <a:t> </a:t>
                </a:r>
              </a:p>
              <a:p>
                <a:pPr marL="0" indent="0">
                  <a:buNone/>
                </a:pPr>
                <a:r>
                  <a:rPr lang="en-US" sz="2500" dirty="0"/>
                  <a:t>We value shares of the stock relative to the bond as follows:</a:t>
                </a:r>
              </a:p>
              <a:p>
                <a:pPr marL="0" indent="0">
                  <a:buNone/>
                </a:pPr>
                <a:r>
                  <a:rPr lang="en-US" sz="2500" dirty="0"/>
                  <a:t> </a:t>
                </a:r>
              </a:p>
              <a:p>
                <a:pPr marL="0" indent="0" algn="ctr">
                  <a:buNone/>
                </a:pPr>
                <a14:m>
                  <m:oMath xmlns:m="http://schemas.openxmlformats.org/officeDocument/2006/math">
                    <m:sSub>
                      <m:sSubPr>
                        <m:ctrlPr>
                          <a:rPr lang="en-US" sz="2500" i="1">
                            <a:latin typeface="Cambria Math" panose="02040503050406030204" pitchFamily="18" charset="0"/>
                          </a:rPr>
                        </m:ctrlPr>
                      </m:sSubPr>
                      <m:e>
                        <m:r>
                          <m:rPr>
                            <m:sty m:val="p"/>
                          </m:rPr>
                          <a:rPr lang="en-US" sz="2500">
                            <a:latin typeface="Cambria Math" panose="02040503050406030204" pitchFamily="18" charset="0"/>
                          </a:rPr>
                          <m:t>E</m:t>
                        </m:r>
                      </m:e>
                      <m:sub>
                        <m:r>
                          <a:rPr lang="en-US" sz="2500" i="1" baseline="-25000">
                            <a:latin typeface="Cambria Math" panose="02040503050406030204" pitchFamily="18" charset="0"/>
                          </a:rPr>
                          <m:t>ℚ</m:t>
                        </m:r>
                      </m:sub>
                    </m:sSub>
                    <m:r>
                      <a:rPr lang="en-US" sz="2500">
                        <a:latin typeface="Cambria Math" panose="02040503050406030204" pitchFamily="18" charset="0"/>
                      </a:rPr>
                      <m:t>[</m:t>
                    </m:r>
                    <m:sSub>
                      <m:sSubPr>
                        <m:ctrlPr>
                          <a:rPr lang="en-US" sz="2500" i="1">
                            <a:latin typeface="Cambria Math" panose="02040503050406030204" pitchFamily="18" charset="0"/>
                          </a:rPr>
                        </m:ctrlPr>
                      </m:sSubPr>
                      <m:e>
                        <m:r>
                          <m:rPr>
                            <m:sty m:val="p"/>
                          </m:rPr>
                          <a:rPr lang="en-US" sz="2500">
                            <a:latin typeface="Cambria Math" panose="02040503050406030204" pitchFamily="18" charset="0"/>
                          </a:rPr>
                          <m:t>S</m:t>
                        </m:r>
                      </m:e>
                      <m:sub>
                        <m:r>
                          <a:rPr lang="en-US" sz="2500">
                            <a:latin typeface="Cambria Math" panose="02040503050406030204" pitchFamily="18" charset="0"/>
                          </a:rPr>
                          <m:t>1</m:t>
                        </m:r>
                      </m:sub>
                    </m:sSub>
                    <m:r>
                      <a:rPr lang="en-US" sz="2500">
                        <a:latin typeface="Cambria Math" panose="02040503050406030204" pitchFamily="18" charset="0"/>
                      </a:rPr>
                      <m:t>] = </m:t>
                    </m:r>
                    <m:r>
                      <a:rPr lang="en-US" sz="2500" i="1">
                        <a:latin typeface="Cambria Math" panose="02040503050406030204" pitchFamily="18" charset="0"/>
                      </a:rPr>
                      <m:t>𝑢</m:t>
                    </m:r>
                    <m:sSub>
                      <m:sSubPr>
                        <m:ctrlPr>
                          <a:rPr lang="en-US" sz="2500" i="1">
                            <a:latin typeface="Cambria Math" panose="02040503050406030204" pitchFamily="18" charset="0"/>
                          </a:rPr>
                        </m:ctrlPr>
                      </m:sSubPr>
                      <m:e>
                        <m:r>
                          <a:rPr lang="en-US" sz="2500" i="1">
                            <a:latin typeface="Cambria Math" panose="02040503050406030204" pitchFamily="18" charset="0"/>
                          </a:rPr>
                          <m:t>𝑆</m:t>
                        </m:r>
                      </m:e>
                      <m:sub>
                        <m:r>
                          <a:rPr lang="en-US" sz="2500" i="1">
                            <a:latin typeface="Cambria Math" panose="02040503050406030204" pitchFamily="18" charset="0"/>
                          </a:rPr>
                          <m:t>0</m:t>
                        </m:r>
                      </m:sub>
                    </m:sSub>
                    <m:sSub>
                      <m:sSubPr>
                        <m:ctrlPr>
                          <a:rPr lang="en-US" sz="2500" i="1">
                            <a:latin typeface="Cambria Math" panose="02040503050406030204" pitchFamily="18" charset="0"/>
                          </a:rPr>
                        </m:ctrlPr>
                      </m:sSubPr>
                      <m:e>
                        <m:r>
                          <a:rPr lang="en-US" sz="2500" i="1">
                            <a:latin typeface="Cambria Math" panose="02040503050406030204" pitchFamily="18" charset="0"/>
                          </a:rPr>
                          <m:t>𝑞</m:t>
                        </m:r>
                      </m:e>
                      <m:sub>
                        <m:r>
                          <a:rPr lang="en-US" sz="2500" i="1">
                            <a:latin typeface="Cambria Math" panose="02040503050406030204" pitchFamily="18" charset="0"/>
                          </a:rPr>
                          <m:t> </m:t>
                        </m:r>
                      </m:sub>
                    </m:sSub>
                    <m:r>
                      <a:rPr lang="en-US" sz="2500" i="1">
                        <a:latin typeface="Cambria Math" panose="02040503050406030204" pitchFamily="18" charset="0"/>
                      </a:rPr>
                      <m:t>+</m:t>
                    </m:r>
                    <m:r>
                      <a:rPr lang="en-US" sz="2500" i="1">
                        <a:latin typeface="Cambria Math" panose="02040503050406030204" pitchFamily="18" charset="0"/>
                      </a:rPr>
                      <m:t>𝑑</m:t>
                    </m:r>
                    <m:sSub>
                      <m:sSubPr>
                        <m:ctrlPr>
                          <a:rPr lang="en-US" sz="2500" i="1">
                            <a:latin typeface="Cambria Math" panose="02040503050406030204" pitchFamily="18" charset="0"/>
                          </a:rPr>
                        </m:ctrlPr>
                      </m:sSubPr>
                      <m:e>
                        <m:r>
                          <a:rPr lang="en-US" sz="2500" i="1">
                            <a:latin typeface="Cambria Math" panose="02040503050406030204" pitchFamily="18" charset="0"/>
                          </a:rPr>
                          <m:t>𝑆</m:t>
                        </m:r>
                      </m:e>
                      <m:sub>
                        <m:r>
                          <a:rPr lang="en-US" sz="2500" i="1">
                            <a:latin typeface="Cambria Math" panose="02040503050406030204" pitchFamily="18" charset="0"/>
                          </a:rPr>
                          <m:t>0</m:t>
                        </m:r>
                      </m:sub>
                    </m:sSub>
                    <m:d>
                      <m:dPr>
                        <m:ctrlPr>
                          <a:rPr lang="en-US" sz="2500" i="1">
                            <a:latin typeface="Cambria Math" panose="02040503050406030204" pitchFamily="18" charset="0"/>
                          </a:rPr>
                        </m:ctrlPr>
                      </m:dPr>
                      <m:e>
                        <m:r>
                          <a:rPr lang="en-US" sz="2500" i="1">
                            <a:latin typeface="Cambria Math" panose="02040503050406030204" pitchFamily="18" charset="0"/>
                          </a:rPr>
                          <m:t>1−</m:t>
                        </m:r>
                        <m:sSub>
                          <m:sSubPr>
                            <m:ctrlPr>
                              <a:rPr lang="en-US" sz="2500" i="1">
                                <a:latin typeface="Cambria Math" panose="02040503050406030204" pitchFamily="18" charset="0"/>
                              </a:rPr>
                            </m:ctrlPr>
                          </m:sSubPr>
                          <m:e>
                            <m:r>
                              <a:rPr lang="en-US" sz="2500" i="1">
                                <a:latin typeface="Cambria Math" panose="02040503050406030204" pitchFamily="18" charset="0"/>
                              </a:rPr>
                              <m:t>𝑞</m:t>
                            </m:r>
                          </m:e>
                          <m:sub>
                            <m:r>
                              <a:rPr lang="en-US" sz="2500" i="1">
                                <a:latin typeface="Cambria Math" panose="02040503050406030204" pitchFamily="18" charset="0"/>
                              </a:rPr>
                              <m:t> </m:t>
                            </m:r>
                          </m:sub>
                        </m:sSub>
                      </m:e>
                    </m:d>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𝑆</m:t>
                        </m:r>
                      </m:e>
                      <m:sub>
                        <m:r>
                          <a:rPr lang="en-US" sz="2500" i="1">
                            <a:latin typeface="Cambria Math" panose="02040503050406030204" pitchFamily="18" charset="0"/>
                          </a:rPr>
                          <m:t>0</m:t>
                        </m:r>
                      </m:sub>
                    </m:sSub>
                    <m:r>
                      <a:rPr lang="en-US" sz="2500" i="1">
                        <a:latin typeface="Cambria Math" panose="02040503050406030204" pitchFamily="18" charset="0"/>
                      </a:rPr>
                      <m:t>(1+</m:t>
                    </m:r>
                    <m:r>
                      <a:rPr lang="en-US" sz="2500" i="1">
                        <a:latin typeface="Cambria Math" panose="02040503050406030204" pitchFamily="18" charset="0"/>
                      </a:rPr>
                      <m:t>𝑟</m:t>
                    </m:r>
                    <m:r>
                      <a:rPr lang="en-US" sz="2500" i="1">
                        <a:latin typeface="Cambria Math" panose="02040503050406030204" pitchFamily="18" charset="0"/>
                      </a:rPr>
                      <m:t>)</m:t>
                    </m:r>
                  </m:oMath>
                </a14:m>
                <a:r>
                  <a:rPr lang="en-US" sz="2500" dirty="0"/>
                  <a:t>,</a:t>
                </a:r>
              </a:p>
              <a:p>
                <a:pPr marL="0" indent="0">
                  <a:buNone/>
                </a:pPr>
                <a:r>
                  <a:rPr lang="en-US" sz="2500" dirty="0"/>
                  <a:t> </a:t>
                </a:r>
              </a:p>
              <a:p>
                <a:pPr marL="0" indent="0">
                  <a:buNone/>
                </a:pPr>
                <a:r>
                  <a:rPr lang="en-US" sz="2500" dirty="0"/>
                  <a:t>which implies that</a:t>
                </a:r>
                <a:r>
                  <a:rPr lang="en-US" sz="2500" dirty="0" smtClean="0"/>
                  <a:t>:           	</a:t>
                </a: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 </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𝑑</m:t>
                        </m:r>
                      </m:num>
                      <m:den>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den>
                    </m:f>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01752" y="1527048"/>
                <a:ext cx="8503920" cy="4645152"/>
              </a:xfrm>
              <a:blipFill rotWithShape="0">
                <a:blip r:embed="rId2" cstate="print"/>
                <a:stretch>
                  <a:fillRect l="-1075" t="-2493" b="-1444"/>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Multi-time Period Binomial Model</a:t>
            </a:r>
            <a:endParaRPr lang="en-US" b="1" dirty="0"/>
          </a:p>
        </p:txBody>
      </p:sp>
      <p:sp>
        <p:nvSpPr>
          <p:cNvPr id="3" name="Content Placeholder 2"/>
          <p:cNvSpPr>
            <a:spLocks noGrp="1"/>
          </p:cNvSpPr>
          <p:nvPr>
            <p:ph sz="quarter" idx="1"/>
          </p:nvPr>
        </p:nvSpPr>
        <p:spPr/>
        <p:txBody>
          <a:bodyPr>
            <a:normAutofit fontScale="62500" lnSpcReduction="20000"/>
          </a:bodyPr>
          <a:lstStyle/>
          <a:p>
            <a:r>
              <a:rPr lang="en-US" dirty="0" smtClean="0"/>
              <a:t>We value the multi-period call as follows:</a:t>
            </a:r>
          </a:p>
          <a:p>
            <a:endParaRPr lang="en-US" dirty="0" smtClean="0"/>
          </a:p>
          <a:p>
            <a:endParaRPr lang="en-US" dirty="0" smtClean="0"/>
          </a:p>
          <a:p>
            <a:endParaRPr lang="en-US" dirty="0" smtClean="0"/>
          </a:p>
          <a:p>
            <a:endParaRPr lang="en-US" dirty="0" smtClean="0"/>
          </a:p>
          <a:p>
            <a:r>
              <a:rPr lang="en-US" dirty="0" smtClean="0"/>
              <a:t>The term </a:t>
            </a:r>
            <a:r>
              <a:rPr lang="en-US" i="1" dirty="0" smtClean="0"/>
              <a:t>a</a:t>
            </a:r>
            <a:r>
              <a:rPr lang="en-US" dirty="0" smtClean="0"/>
              <a:t>, defined as the minimum number of </a:t>
            </a:r>
            <a:r>
              <a:rPr lang="en-US" dirty="0" err="1" smtClean="0"/>
              <a:t>upjumps</a:t>
            </a:r>
            <a:r>
              <a:rPr lang="en-US" dirty="0" smtClean="0"/>
              <a:t> required for exercise, is defined as follows, resulting in the call value following it:</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p>
          <a:p>
            <a:pPr>
              <a:buNone/>
            </a:pPr>
            <a:endParaRPr lang="en-US" dirty="0" smtClean="0"/>
          </a:p>
          <a:p>
            <a:pPr>
              <a:buNone/>
            </a:pPr>
            <a:r>
              <a:rPr lang="en-US" dirty="0" smtClean="0"/>
              <a:t> </a:t>
            </a:r>
            <a:endParaRPr lang="en-US" dirty="0"/>
          </a:p>
        </p:txBody>
      </p:sp>
      <p:graphicFrame>
        <p:nvGraphicFramePr>
          <p:cNvPr id="41986" name="Object 2"/>
          <p:cNvGraphicFramePr>
            <a:graphicFrameLocks noChangeAspect="1"/>
          </p:cNvGraphicFramePr>
          <p:nvPr/>
        </p:nvGraphicFramePr>
        <p:xfrm>
          <a:off x="-2819400" y="1828800"/>
          <a:ext cx="14097000" cy="895167"/>
        </p:xfrm>
        <a:graphic>
          <a:graphicData uri="http://schemas.openxmlformats.org/presentationml/2006/ole">
            <p:oleObj spid="_x0000_s42223" name="Document" r:id="rId3" imgW="5949456" imgH="377475" progId="Word.Document.12">
              <p:embed/>
            </p:oleObj>
          </a:graphicData>
        </a:graphic>
      </p:graphicFrame>
      <p:graphicFrame>
        <p:nvGraphicFramePr>
          <p:cNvPr id="41987" name="Object 3"/>
          <p:cNvGraphicFramePr>
            <a:graphicFrameLocks noChangeAspect="1"/>
          </p:cNvGraphicFramePr>
          <p:nvPr/>
        </p:nvGraphicFramePr>
        <p:xfrm>
          <a:off x="2590800" y="3505200"/>
          <a:ext cx="2990850" cy="1433688"/>
        </p:xfrm>
        <a:graphic>
          <a:graphicData uri="http://schemas.openxmlformats.org/presentationml/2006/ole">
            <p:oleObj spid="_x0000_s42224" name="Equation" r:id="rId4" imgW="2076003" imgH="994702" progId="Equation.3">
              <p:embed/>
            </p:oleObj>
          </a:graphicData>
        </a:graphic>
      </p:graphicFrame>
      <p:graphicFrame>
        <p:nvGraphicFramePr>
          <p:cNvPr id="41988" name="Object 4"/>
          <p:cNvGraphicFramePr>
            <a:graphicFrameLocks noChangeAspect="1"/>
          </p:cNvGraphicFramePr>
          <p:nvPr/>
        </p:nvGraphicFramePr>
        <p:xfrm>
          <a:off x="533399" y="5257800"/>
          <a:ext cx="8045089" cy="788987"/>
        </p:xfrm>
        <a:graphic>
          <a:graphicData uri="http://schemas.openxmlformats.org/presentationml/2006/ole">
            <p:oleObj spid="_x0000_s42225" name="Equation" r:id="rId5" imgW="4937580" imgH="483471" progId="Equation.3">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Dynamic Hedge</a:t>
            </a:r>
            <a:endParaRPr lang="en-US" b="1" dirty="0"/>
          </a:p>
        </p:txBody>
      </p:sp>
      <p:sp>
        <p:nvSpPr>
          <p:cNvPr id="3" name="Content Placeholder 2"/>
          <p:cNvSpPr>
            <a:spLocks noGrp="1"/>
          </p:cNvSpPr>
          <p:nvPr>
            <p:ph sz="quarter" idx="1"/>
          </p:nvPr>
        </p:nvSpPr>
        <p:spPr/>
        <p:txBody>
          <a:bodyPr>
            <a:normAutofit/>
          </a:bodyPr>
          <a:lstStyle/>
          <a:p>
            <a:r>
              <a:rPr lang="en-US" dirty="0" smtClean="0"/>
              <a:t>One Period Hedge:</a:t>
            </a:r>
          </a:p>
          <a:p>
            <a:r>
              <a:rPr lang="en-US" dirty="0"/>
              <a:t>In a </a:t>
            </a:r>
            <a:r>
              <a:rPr lang="en-US" dirty="0" smtClean="0"/>
              <a:t>one-time </a:t>
            </a:r>
            <a:r>
              <a:rPr lang="en-US" dirty="0"/>
              <a:t>period binomial framework where there exists a riskless asset, we can hedge the call against the stock such the resultant portfolio with one </a:t>
            </a:r>
            <a:r>
              <a:rPr lang="en-US" dirty="0" smtClean="0"/>
              <a:t>call </a:t>
            </a:r>
            <a:r>
              <a:rPr lang="en-US" dirty="0"/>
              <a:t>and </a:t>
            </a:r>
            <a:r>
              <a:rPr lang="en-US" dirty="0">
                <a:sym typeface="Symbol" panose="05050102010706020507" pitchFamily="18" charset="2"/>
              </a:rPr>
              <a:t></a:t>
            </a:r>
            <a:r>
              <a:rPr lang="en-US" dirty="0"/>
              <a:t> shares of stock produces the </a:t>
            </a:r>
            <a:r>
              <a:rPr lang="en-US" dirty="0" smtClean="0"/>
              <a:t>same cash </a:t>
            </a:r>
            <a:r>
              <a:rPr lang="en-US" dirty="0"/>
              <a:t>flow whether the stock increases or decreases:</a:t>
            </a:r>
            <a:endParaRPr lang="en-US" dirty="0" smtClean="0"/>
          </a:p>
          <a:p>
            <a:endParaRPr lang="en-US" dirty="0"/>
          </a:p>
          <a:p>
            <a:r>
              <a:rPr lang="en-US" dirty="0" smtClean="0"/>
              <a:t>Solving for the hedge </a:t>
            </a:r>
            <a:r>
              <a:rPr lang="en-US" dirty="0"/>
              <a:t>ratio </a:t>
            </a:r>
            <a:r>
              <a:rPr lang="en-US" dirty="0" smtClean="0">
                <a:sym typeface="Symbol" panose="05050102010706020507" pitchFamily="18" charset="2"/>
              </a:rPr>
              <a:t></a:t>
            </a:r>
            <a:r>
              <a:rPr lang="en-US" dirty="0">
                <a:sym typeface="Symbol" panose="05050102010706020507" pitchFamily="18" charset="2"/>
              </a:rPr>
              <a:t>:</a:t>
            </a:r>
            <a:endParaRPr lang="en-US" dirty="0" smtClean="0"/>
          </a:p>
          <a:p>
            <a:endParaRPr lang="en-US" dirty="0" smtClean="0"/>
          </a:p>
          <a:p>
            <a:pPr marL="0" indent="0">
              <a:buNone/>
            </a:pPr>
            <a:endParaRPr lang="en-US" dirty="0" smtClean="0">
              <a:solidFill>
                <a:schemeClr val="accent2">
                  <a:lumMod val="60000"/>
                  <a:lumOff val="40000"/>
                </a:schemeClr>
              </a:solidFill>
            </a:endParaRPr>
          </a:p>
          <a:p>
            <a:endParaRPr lang="en-US" dirty="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p:txBody>
      </p:sp>
      <p:graphicFrame>
        <p:nvGraphicFramePr>
          <p:cNvPr id="50179" name="Object 3"/>
          <p:cNvGraphicFramePr>
            <a:graphicFrameLocks noChangeAspect="1"/>
          </p:cNvGraphicFramePr>
          <p:nvPr>
            <p:extLst>
              <p:ext uri="{D42A27DB-BD31-4B8C-83A1-F6EECF244321}">
                <p14:modId xmlns:p14="http://schemas.microsoft.com/office/powerpoint/2010/main" xmlns="" val="1438734621"/>
              </p:ext>
            </p:extLst>
          </p:nvPr>
        </p:nvGraphicFramePr>
        <p:xfrm>
          <a:off x="1709521" y="4191000"/>
          <a:ext cx="5688381" cy="533400"/>
        </p:xfrm>
        <a:graphic>
          <a:graphicData uri="http://schemas.openxmlformats.org/presentationml/2006/ole">
            <p:oleObj spid="_x0000_s50379" name="Equation" r:id="rId3" imgW="2471312" imgH="231460" progId="Equation.3">
              <p:embed/>
            </p:oleObj>
          </a:graphicData>
        </a:graphic>
      </p:graphicFrame>
      <p:graphicFrame>
        <p:nvGraphicFramePr>
          <p:cNvPr id="50180" name="Object 4"/>
          <p:cNvGraphicFramePr>
            <a:graphicFrameLocks noChangeAspect="1"/>
          </p:cNvGraphicFramePr>
          <p:nvPr>
            <p:extLst>
              <p:ext uri="{D42A27DB-BD31-4B8C-83A1-F6EECF244321}">
                <p14:modId xmlns:p14="http://schemas.microsoft.com/office/powerpoint/2010/main" xmlns="" val="1101228971"/>
              </p:ext>
            </p:extLst>
          </p:nvPr>
        </p:nvGraphicFramePr>
        <p:xfrm>
          <a:off x="3276600" y="5060025"/>
          <a:ext cx="1816234" cy="915988"/>
        </p:xfrm>
        <a:graphic>
          <a:graphicData uri="http://schemas.openxmlformats.org/presentationml/2006/ole">
            <p:oleObj spid="_x0000_s50380" name="Equation" r:id="rId4" imgW="915301" imgH="461839" progId="Equation.3">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Dynamic Hedge Illustration: One Period</a:t>
            </a:r>
            <a:endParaRPr lang="en-US" dirty="0"/>
          </a:p>
        </p:txBody>
      </p:sp>
      <p:sp>
        <p:nvSpPr>
          <p:cNvPr id="3" name="Content Placeholder 2"/>
          <p:cNvSpPr>
            <a:spLocks noGrp="1"/>
          </p:cNvSpPr>
          <p:nvPr>
            <p:ph sz="quarter" idx="1"/>
          </p:nvPr>
        </p:nvSpPr>
        <p:spPr>
          <a:xfrm>
            <a:off x="301752" y="1527048"/>
            <a:ext cx="8534400" cy="4797552"/>
          </a:xfrm>
        </p:spPr>
        <p:txBody>
          <a:bodyPr/>
          <a:lstStyle/>
          <a:p>
            <a:r>
              <a:rPr lang="en-US" sz="2500" i="1" dirty="0" smtClean="0"/>
              <a:t>S</a:t>
            </a:r>
            <a:r>
              <a:rPr lang="en-US" sz="2500" baseline="-25000" dirty="0" smtClean="0"/>
              <a:t>0</a:t>
            </a:r>
            <a:r>
              <a:rPr lang="en-US" sz="2500" dirty="0" smtClean="0"/>
              <a:t> = 10	</a:t>
            </a:r>
            <a:r>
              <a:rPr lang="en-US" sz="2500" i="1" dirty="0" smtClean="0"/>
              <a:t>u</a:t>
            </a:r>
            <a:r>
              <a:rPr lang="en-US" sz="2500" dirty="0" smtClean="0"/>
              <a:t> = 1.5	</a:t>
            </a:r>
            <a:r>
              <a:rPr lang="en-US" sz="2500" i="1" dirty="0" smtClean="0"/>
              <a:t>d</a:t>
            </a:r>
            <a:r>
              <a:rPr lang="en-US" sz="2500" dirty="0" smtClean="0"/>
              <a:t> = .5</a:t>
            </a:r>
          </a:p>
          <a:p>
            <a:pPr>
              <a:buNone/>
            </a:pPr>
            <a:r>
              <a:rPr lang="en-US" sz="2500" dirty="0" smtClean="0"/>
              <a:t>	</a:t>
            </a:r>
            <a:r>
              <a:rPr lang="en-US" sz="2500" i="1" dirty="0" smtClean="0"/>
              <a:t>c</a:t>
            </a:r>
            <a:r>
              <a:rPr lang="en-US" sz="2500" i="1" baseline="-25000" dirty="0" smtClean="0"/>
              <a:t>u</a:t>
            </a:r>
            <a:r>
              <a:rPr lang="en-US" sz="2500" dirty="0" smtClean="0"/>
              <a:t> = 6	</a:t>
            </a:r>
            <a:r>
              <a:rPr lang="en-US" sz="2500" i="1" dirty="0" err="1" smtClean="0"/>
              <a:t>c</a:t>
            </a:r>
            <a:r>
              <a:rPr lang="en-US" sz="2500" i="1" baseline="-25000" dirty="0" err="1" smtClean="0"/>
              <a:t>d</a:t>
            </a:r>
            <a:r>
              <a:rPr lang="en-US" sz="2500" dirty="0" smtClean="0"/>
              <a:t> = 0		</a:t>
            </a:r>
            <a:r>
              <a:rPr lang="en-US" sz="2500" i="1" dirty="0" smtClean="0"/>
              <a:t>r</a:t>
            </a:r>
            <a:r>
              <a:rPr lang="en-US" sz="2500" dirty="0" smtClean="0"/>
              <a:t> = .25	</a:t>
            </a:r>
            <a:r>
              <a:rPr lang="en-US" sz="2500" i="1" dirty="0" smtClean="0"/>
              <a:t>X</a:t>
            </a:r>
            <a:r>
              <a:rPr lang="en-US" sz="2500" dirty="0" smtClean="0"/>
              <a:t> = 9</a:t>
            </a:r>
          </a:p>
          <a:p>
            <a:pPr>
              <a:buNone/>
            </a:pPr>
            <a:endParaRPr lang="en-US" dirty="0" smtClean="0"/>
          </a:p>
          <a:p>
            <a:pPr>
              <a:buNone/>
            </a:pPr>
            <a:endParaRPr lang="en-US" dirty="0" smtClean="0"/>
          </a:p>
          <a:p>
            <a:endParaRPr lang="en-US" dirty="0"/>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03"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07" name="Rectangle 7"/>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10" name="Rectangle 10"/>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13" name="Rectangle 13"/>
          <p:cNvSpPr>
            <a:spLocks noChangeArrowheads="1"/>
          </p:cNvSpPr>
          <p:nvPr/>
        </p:nvSpPr>
        <p:spPr bwMode="auto">
          <a:xfrm>
            <a:off x="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xmlns="" Requires="a14">
          <p:sp>
            <p:nvSpPr>
              <p:cNvPr id="8" name="Rectangle 7"/>
              <p:cNvSpPr/>
              <p:nvPr/>
            </p:nvSpPr>
            <p:spPr>
              <a:xfrm>
                <a:off x="1447800" y="2786930"/>
                <a:ext cx="5174857" cy="8229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500" i="1">
                              <a:latin typeface="Cambria Math" panose="02040503050406030204" pitchFamily="18" charset="0"/>
                            </a:rPr>
                          </m:ctrlPr>
                        </m:sSubPr>
                        <m:e>
                          <m:r>
                            <a:rPr lang="en-US" sz="2500" i="1">
                              <a:latin typeface="Cambria Math" panose="02040503050406030204" pitchFamily="18" charset="0"/>
                            </a:rPr>
                            <m:t>𝑞</m:t>
                          </m:r>
                        </m:e>
                        <m:sub>
                          <m:r>
                            <a:rPr lang="en-US" sz="2500" i="0">
                              <a:latin typeface="Cambria Math" panose="02040503050406030204" pitchFamily="18" charset="0"/>
                            </a:rPr>
                            <m:t> </m:t>
                          </m:r>
                        </m:sub>
                      </m:sSub>
                      <m:r>
                        <a:rPr lang="en-US" sz="2500" i="0">
                          <a:latin typeface="Cambria Math" panose="02040503050406030204" pitchFamily="18" charset="0"/>
                        </a:rPr>
                        <m:t>=</m:t>
                      </m:r>
                      <m:f>
                        <m:fPr>
                          <m:ctrlPr>
                            <a:rPr lang="en-US" sz="2500" i="1">
                              <a:latin typeface="Cambria Math" panose="02040503050406030204" pitchFamily="18" charset="0"/>
                            </a:rPr>
                          </m:ctrlPr>
                        </m:fPr>
                        <m:num>
                          <m:r>
                            <a:rPr lang="en-US" sz="2500" i="0">
                              <a:latin typeface="Cambria Math" panose="02040503050406030204" pitchFamily="18" charset="0"/>
                            </a:rPr>
                            <m:t>1+</m:t>
                          </m:r>
                          <m:r>
                            <a:rPr lang="en-US" sz="2500" i="1">
                              <a:latin typeface="Cambria Math" panose="02040503050406030204" pitchFamily="18" charset="0"/>
                            </a:rPr>
                            <m:t>𝑟</m:t>
                          </m:r>
                          <m:r>
                            <a:rPr lang="en-US" sz="2500" i="0">
                              <a:latin typeface="Cambria Math" panose="02040503050406030204" pitchFamily="18" charset="0"/>
                            </a:rPr>
                            <m:t>−</m:t>
                          </m:r>
                          <m:r>
                            <a:rPr lang="en-US" sz="2500" i="1">
                              <a:latin typeface="Cambria Math" panose="02040503050406030204" pitchFamily="18" charset="0"/>
                            </a:rPr>
                            <m:t>𝑑</m:t>
                          </m:r>
                        </m:num>
                        <m:den>
                          <m:r>
                            <a:rPr lang="en-US" sz="2500" i="1">
                              <a:latin typeface="Cambria Math" panose="02040503050406030204" pitchFamily="18" charset="0"/>
                            </a:rPr>
                            <m:t>𝑢</m:t>
                          </m:r>
                          <m:r>
                            <a:rPr lang="en-US" sz="2500" i="0">
                              <a:latin typeface="Cambria Math" panose="02040503050406030204" pitchFamily="18" charset="0"/>
                            </a:rPr>
                            <m:t>−</m:t>
                          </m:r>
                          <m:r>
                            <a:rPr lang="en-US" sz="2500" i="1">
                              <a:latin typeface="Cambria Math" panose="02040503050406030204" pitchFamily="18" charset="0"/>
                            </a:rPr>
                            <m:t>𝑑</m:t>
                          </m:r>
                        </m:den>
                      </m:f>
                      <m:r>
                        <a:rPr lang="en-US" sz="2500" i="0">
                          <a:latin typeface="Cambria Math" panose="02040503050406030204" pitchFamily="18" charset="0"/>
                        </a:rPr>
                        <m:t>=</m:t>
                      </m:r>
                      <m:f>
                        <m:fPr>
                          <m:ctrlPr>
                            <a:rPr lang="en-US" sz="2500" i="1">
                              <a:latin typeface="Cambria Math" panose="02040503050406030204" pitchFamily="18" charset="0"/>
                            </a:rPr>
                          </m:ctrlPr>
                        </m:fPr>
                        <m:num>
                          <m:r>
                            <a:rPr lang="en-US" sz="2500" i="0">
                              <a:latin typeface="Cambria Math" panose="02040503050406030204" pitchFamily="18" charset="0"/>
                            </a:rPr>
                            <m:t>1+.25−.5</m:t>
                          </m:r>
                        </m:num>
                        <m:den>
                          <m:r>
                            <a:rPr lang="en-US" sz="2500" i="0">
                              <a:latin typeface="Cambria Math" panose="02040503050406030204" pitchFamily="18" charset="0"/>
                            </a:rPr>
                            <m:t>1.5−.5</m:t>
                          </m:r>
                        </m:den>
                      </m:f>
                      <m:r>
                        <a:rPr lang="en-US" sz="2500" i="0">
                          <a:latin typeface="Cambria Math" panose="02040503050406030204" pitchFamily="18" charset="0"/>
                        </a:rPr>
                        <m:t>=.75</m:t>
                      </m:r>
                    </m:oMath>
                  </m:oMathPara>
                </a14:m>
                <a:endParaRPr lang="en-US" sz="2500" dirty="0"/>
              </a:p>
            </p:txBody>
          </p:sp>
        </mc:Choice>
        <mc:Fallback>
          <p:sp>
            <p:nvSpPr>
              <p:cNvPr id="8" name="Rectangle 7"/>
              <p:cNvSpPr>
                <a:spLocks noRot="1" noChangeAspect="1" noMove="1" noResize="1" noEditPoints="1" noAdjustHandles="1" noChangeArrowheads="1" noChangeShapeType="1" noTextEdit="1"/>
              </p:cNvSpPr>
              <p:nvPr/>
            </p:nvSpPr>
            <p:spPr>
              <a:xfrm>
                <a:off x="1447800" y="2786930"/>
                <a:ext cx="5174857" cy="822982"/>
              </a:xfrm>
              <a:prstGeom prst="rect">
                <a:avLst/>
              </a:prstGeom>
              <a:blipFill rotWithShape="0">
                <a:blip r:embed="rId3" cstate="print"/>
                <a:stretch>
                  <a:fillRect/>
                </a:stretch>
              </a:blipFill>
            </p:spPr>
            <p:txBody>
              <a:bodyPr/>
              <a:lstStyle/>
              <a:p>
                <a:r>
                  <a:rPr lang="en-US">
                    <a:noFill/>
                  </a:rPr>
                  <a:t> </a:t>
                </a:r>
              </a:p>
            </p:txBody>
          </p:sp>
        </mc:Fallback>
      </mc:AlternateContent>
      <p:graphicFrame>
        <p:nvGraphicFramePr>
          <p:cNvPr id="14" name="Object 13"/>
          <p:cNvGraphicFramePr>
            <a:graphicFrameLocks noChangeAspect="1"/>
          </p:cNvGraphicFramePr>
          <p:nvPr>
            <p:extLst>
              <p:ext uri="{D42A27DB-BD31-4B8C-83A1-F6EECF244321}">
                <p14:modId xmlns:p14="http://schemas.microsoft.com/office/powerpoint/2010/main" xmlns="" val="3960750709"/>
              </p:ext>
            </p:extLst>
          </p:nvPr>
        </p:nvGraphicFramePr>
        <p:xfrm>
          <a:off x="1524000" y="3717634"/>
          <a:ext cx="4773860" cy="942234"/>
        </p:xfrm>
        <a:graphic>
          <a:graphicData uri="http://schemas.openxmlformats.org/presentationml/2006/ole">
            <p:oleObj spid="_x0000_s51291" name="Equation" r:id="rId4" imgW="2120760" imgH="444240" progId="Equation.3">
              <p:embed/>
            </p:oleObj>
          </a:graphicData>
        </a:graphic>
      </p:graphicFrame>
      <mc:AlternateContent xmlns:mc="http://schemas.openxmlformats.org/markup-compatibility/2006">
        <mc:Choice xmlns:a14="http://schemas.microsoft.com/office/drawing/2010/main" xmlns="" Requires="a14">
          <p:sp>
            <p:nvSpPr>
              <p:cNvPr id="15" name="Rectangle 14"/>
              <p:cNvSpPr/>
              <p:nvPr/>
            </p:nvSpPr>
            <p:spPr>
              <a:xfrm>
                <a:off x="1143000" y="4787482"/>
                <a:ext cx="6324600" cy="655885"/>
              </a:xfrm>
              <a:prstGeom prst="rect">
                <a:avLst/>
              </a:prstGeom>
            </p:spPr>
            <p:txBody>
              <a:bodyPr wrap="square">
                <a:spAutoFit/>
              </a:bodyPr>
              <a:lstStyle/>
              <a:p>
                <a:pPr algn="ctr"/>
                <a:r>
                  <a:rPr lang="en-US" sz="2500" b="1" dirty="0" smtClean="0">
                    <a:latin typeface="Times New Roman" panose="02020603050405020304" pitchFamily="18" charset="0"/>
                    <a:ea typeface="Times New Roman" panose="02020603050405020304" pitchFamily="18" charset="0"/>
                    <a:cs typeface="Times New Roman" panose="02020603050405020304" pitchFamily="18" charset="0"/>
                  </a:rPr>
                  <a:t>c</a:t>
                </a:r>
                <a:r>
                  <a:rPr lang="en-US" sz="25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500" b="1"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𝑢</m:t>
                            </m:r>
                          </m:sub>
                        </m:sSub>
                        <m:sSub>
                          <m:sSub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 </m:t>
                            </m:r>
                          </m:sub>
                        </m:s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𝑑</m:t>
                            </m:r>
                          </m:sub>
                        </m:s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(1−</m:t>
                        </m:r>
                        <m:sSub>
                          <m:sSub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 </m:t>
                            </m:r>
                          </m:sub>
                        </m:s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𝑟</m:t>
                        </m:r>
                      </m:den>
                    </m:f>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6</m:t>
                        </m:r>
                        <m:r>
                          <a:rPr lang="en-US" sz="2500" i="1">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.75 + 0</m:t>
                        </m:r>
                        <m:r>
                          <a:rPr lang="en-US" sz="2500" i="1">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 (1−.75)</m:t>
                        </m:r>
                      </m:num>
                      <m:den>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1+.25</m:t>
                        </m:r>
                      </m:den>
                    </m:f>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 3.6</m:t>
                    </m:r>
                  </m:oMath>
                </a14:m>
                <a:endParaRPr lang="en-US" sz="2500" dirty="0">
                  <a:effectLst/>
                  <a:latin typeface="Courier 10cpi"/>
                  <a:ea typeface="Times New Roman" panose="02020603050405020304" pitchFamily="18" charset="0"/>
                  <a:cs typeface="Times New Roman" panose="02020603050405020304" pitchFamily="18"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143000" y="4787482"/>
                <a:ext cx="6324600" cy="655885"/>
              </a:xfrm>
              <a:prstGeom prst="rect">
                <a:avLst/>
              </a:prstGeom>
              <a:blipFill rotWithShape="0">
                <a:blip r:embed="rId5" cstate="print"/>
                <a:stretch>
                  <a:fillRect b="-74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7" name="Rectangle 16"/>
              <p:cNvSpPr/>
              <p:nvPr/>
            </p:nvSpPr>
            <p:spPr>
              <a:xfrm>
                <a:off x="609600" y="5729716"/>
                <a:ext cx="8458200" cy="477054"/>
              </a:xfrm>
              <a:prstGeom prst="rect">
                <a:avLst/>
              </a:prstGeom>
            </p:spPr>
            <p:txBody>
              <a:bodyPr wrap="square">
                <a:spAutoFit/>
              </a:bodyPr>
              <a:lstStyle/>
              <a:p>
                <a:pPr algn="ctr"/>
                <a:r>
                  <a:rPr lang="en-US" sz="2500" dirty="0">
                    <a:latin typeface="Times New Roman" panose="02020603050405020304" pitchFamily="18" charset="0"/>
                    <a:ea typeface="Times New Roman" panose="02020603050405020304" pitchFamily="18" charset="0"/>
                    <a:cs typeface="Times New Roman" panose="02020603050405020304" pitchFamily="18" charset="0"/>
                  </a:rPr>
                  <a:t>E</a:t>
                </a:r>
                <a:r>
                  <a:rPr lang="en-US" sz="2500" baseline="-25000" dirty="0">
                    <a:effectLst/>
                    <a:latin typeface="Cambria Math" panose="02040503050406030204" pitchFamily="18" charset="0"/>
                    <a:ea typeface="Times New Roman" panose="02020603050405020304" pitchFamily="18" charset="0"/>
                    <a:cs typeface="Times New Roman" panose="02020603050405020304" pitchFamily="18" charset="0"/>
                  </a:rPr>
                  <a:t>ℚ</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5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sSub>
                      <m:sSub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𝑢</m:t>
                        </m:r>
                      </m:sub>
                    </m:s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𝑞</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𝑑</m:t>
                        </m:r>
                      </m:sub>
                    </m:s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𝑞</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 6×.75 + 0</m:t>
                    </m:r>
                    <m:r>
                      <a:rPr lang="en-US" sz="2500">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(1−.75)=4.5</m:t>
                    </m:r>
                  </m:oMath>
                </a14:m>
                <a:endParaRPr lang="en-US" sz="2500" dirty="0">
                  <a:effectLst/>
                  <a:latin typeface="Courier 10cpi"/>
                  <a:ea typeface="Times New Roman" panose="02020603050405020304" pitchFamily="18" charset="0"/>
                  <a:cs typeface="Times New Roman" panose="02020603050405020304" pitchFamily="18"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609600" y="5729716"/>
                <a:ext cx="8458200" cy="477054"/>
              </a:xfrm>
              <a:prstGeom prst="rect">
                <a:avLst/>
              </a:prstGeom>
              <a:blipFill rotWithShape="0">
                <a:blip r:embed="rId6" cstate="print"/>
                <a:stretch>
                  <a:fillRect t="-11538" b="-29487"/>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Two-Period Binomial Model</a:t>
            </a:r>
            <a:endParaRPr lang="en-US" b="1" dirty="0"/>
          </a:p>
        </p:txBody>
      </p:sp>
      <p:sp>
        <p:nvSpPr>
          <p:cNvPr id="3" name="Content Placeholder 2"/>
          <p:cNvSpPr>
            <a:spLocks noGrp="1"/>
          </p:cNvSpPr>
          <p:nvPr>
            <p:ph sz="quarter" idx="1"/>
          </p:nvPr>
        </p:nvSpPr>
        <p:spPr/>
        <p:txBody>
          <a:bodyPr/>
          <a:lstStyle/>
          <a:p>
            <a:endParaRPr lang="en-US" dirty="0"/>
          </a:p>
        </p:txBody>
      </p:sp>
      <p:graphicFrame>
        <p:nvGraphicFramePr>
          <p:cNvPr id="52226" name="Object 2"/>
          <p:cNvGraphicFramePr>
            <a:graphicFrameLocks noChangeAspect="1"/>
          </p:cNvGraphicFramePr>
          <p:nvPr/>
        </p:nvGraphicFramePr>
        <p:xfrm>
          <a:off x="685800" y="1371600"/>
          <a:ext cx="7569240" cy="5105400"/>
        </p:xfrm>
        <a:graphic>
          <a:graphicData uri="http://schemas.openxmlformats.org/presentationml/2006/ole">
            <p:oleObj spid="_x0000_s52305" name="Document" r:id="rId3" imgW="5949456" imgH="4012699" progId="Word.Document.12">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a:t>Illustration: Filtrations in a Two time-period Random Walk</a:t>
            </a:r>
            <a:r>
              <a:rPr lang="en-US" dirty="0"/>
              <a:t/>
            </a:r>
            <a:br>
              <a:rPr lang="en-US" dirty="0"/>
            </a:b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57200" y="1752600"/>
                <a:ext cx="8229600" cy="4800600"/>
              </a:xfrm>
            </p:spPr>
            <p:txBody>
              <a:bodyPr>
                <a:normAutofit fontScale="55000" lnSpcReduction="20000"/>
              </a:bodyPr>
              <a:lstStyle/>
              <a:p>
                <a:r>
                  <a:rPr lang="en-US" sz="3600" dirty="0">
                    <a:latin typeface="Times New Roman" pitchFamily="18" charset="0"/>
                    <a:cs typeface="Times New Roman" pitchFamily="18" charset="0"/>
                  </a:rPr>
                  <a:t>Suppose a stock has an initial price of X</a:t>
                </a:r>
                <a:r>
                  <a:rPr lang="en-US" sz="3600" baseline="-25000" dirty="0">
                    <a:latin typeface="Times New Roman" pitchFamily="18" charset="0"/>
                    <a:cs typeface="Times New Roman" pitchFamily="18" charset="0"/>
                  </a:rPr>
                  <a:t>0</a:t>
                </a:r>
                <a:r>
                  <a:rPr lang="en-US" sz="3600" dirty="0">
                    <a:latin typeface="Times New Roman" pitchFamily="18" charset="0"/>
                    <a:cs typeface="Times New Roman" pitchFamily="18" charset="0"/>
                  </a:rPr>
                  <a:t> at time 0, which, at time 1, will either increase or decrease by 1. Independently, the same potential price changes will occur at time 2. All of the possible distinct price 2-period change outcomes for the stock to time 2 are (1,1), (1.-1), (-1,1), and (-1,-1</a:t>
                </a:r>
                <a:r>
                  <a:rPr lang="en-US" sz="3600" dirty="0" smtClean="0">
                    <a:latin typeface="Times New Roman" pitchFamily="18" charset="0"/>
                    <a:cs typeface="Times New Roman" pitchFamily="18" charset="0"/>
                  </a:rPr>
                  <a:t>).</a:t>
                </a:r>
              </a:p>
              <a:p>
                <a:r>
                  <a:rPr lang="en-US" sz="3600" dirty="0">
                    <a:latin typeface="Times New Roman" pitchFamily="18" charset="0"/>
                    <a:cs typeface="Times New Roman" pitchFamily="18" charset="0"/>
                  </a:rPr>
                  <a:t>The sample space for this process </a:t>
                </a:r>
                <a:r>
                  <a:rPr lang="en-US" sz="3600" dirty="0" smtClean="0">
                    <a:latin typeface="Times New Roman" pitchFamily="18" charset="0"/>
                    <a:cs typeface="Times New Roman" pitchFamily="18" charset="0"/>
                  </a:rPr>
                  <a:t>is:</a:t>
                </a:r>
              </a:p>
              <a:p>
                <a:pPr marL="0" indent="0">
                  <a:lnSpc>
                    <a:spcPct val="70000"/>
                  </a:lnSpc>
                  <a:buNone/>
                </a:pPr>
                <a:endParaRPr lang="en-US" sz="3600" dirty="0" smtClean="0">
                  <a:latin typeface="Times New Roman" pitchFamily="18" charset="0"/>
                  <a:cs typeface="Times New Roman" pitchFamily="18" charset="0"/>
                </a:endParaRPr>
              </a:p>
              <a:p>
                <a:pPr algn="ctr">
                  <a:buNone/>
                </a:pP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Ω = {(1,1), (1,-1), (-1,1), (-1,-1</a:t>
                </a:r>
                <a:r>
                  <a:rPr lang="en-US" sz="3600" dirty="0" smtClean="0">
                    <a:latin typeface="Times New Roman" pitchFamily="18" charset="0"/>
                    <a:cs typeface="Times New Roman" pitchFamily="18" charset="0"/>
                  </a:rPr>
                  <a:t>)}.</a:t>
                </a:r>
              </a:p>
              <a:p>
                <a14:m>
                  <m:oMath xmlns:m="http://schemas.openxmlformats.org/officeDocument/2006/math">
                    <m:r>
                      <a:rPr lang="en-US" sz="3600" i="1">
                        <a:latin typeface="Cambria Math"/>
                      </a:rPr>
                      <m:t>ℱ</m:t>
                    </m:r>
                  </m:oMath>
                </a14:m>
                <a:r>
                  <a:rPr lang="en-US" sz="3600" baseline="-25000" dirty="0" smtClean="0"/>
                  <a:t>0</a:t>
                </a:r>
                <a:r>
                  <a:rPr lang="en-US" sz="3600" dirty="0" smtClean="0"/>
                  <a:t> = {</a:t>
                </a:r>
                <a:r>
                  <a:rPr lang="en-US" sz="3600" dirty="0" smtClean="0">
                    <a:sym typeface="Symbol"/>
                  </a:rPr>
                  <a:t></a:t>
                </a:r>
                <a:r>
                  <a:rPr lang="en-US" sz="3600" dirty="0" smtClean="0"/>
                  <a:t>, </a:t>
                </a:r>
                <a:r>
                  <a:rPr lang="en-US" sz="3600" dirty="0" smtClean="0">
                    <a:sym typeface="Symbol"/>
                  </a:rPr>
                  <a:t></a:t>
                </a:r>
                <a:r>
                  <a:rPr lang="en-US" sz="3600" dirty="0" smtClean="0"/>
                  <a:t>},</a:t>
                </a:r>
              </a:p>
              <a:p>
                <a14:m>
                  <m:oMath xmlns:m="http://schemas.openxmlformats.org/officeDocument/2006/math">
                    <m:r>
                      <a:rPr lang="en-US" sz="3600" i="1">
                        <a:latin typeface="Cambria Math"/>
                      </a:rPr>
                      <m:t>ℱ</m:t>
                    </m:r>
                  </m:oMath>
                </a14:m>
                <a:r>
                  <a:rPr lang="en-US" sz="3600" dirty="0" smtClean="0"/>
                  <a:t> </a:t>
                </a:r>
                <a:r>
                  <a:rPr lang="en-US" sz="3600" baseline="-25000" dirty="0"/>
                  <a:t>1</a:t>
                </a:r>
                <a:r>
                  <a:rPr lang="en-US" sz="3600" dirty="0"/>
                  <a:t> = {</a:t>
                </a:r>
                <a:r>
                  <a:rPr lang="en-US" sz="3600" dirty="0">
                    <a:sym typeface="Symbol"/>
                  </a:rPr>
                  <a:t></a:t>
                </a:r>
                <a:r>
                  <a:rPr lang="en-US" sz="3600" dirty="0"/>
                  <a:t>, {(1,1), (1,-1)}, {(-1,1), (-1,-1)}, </a:t>
                </a:r>
                <a:r>
                  <a:rPr lang="en-US" sz="3600" dirty="0">
                    <a:sym typeface="Symbol"/>
                  </a:rPr>
                  <a:t></a:t>
                </a:r>
                <a:r>
                  <a:rPr lang="en-US" sz="3600" dirty="0" smtClean="0"/>
                  <a:t>},</a:t>
                </a:r>
              </a:p>
              <a:p>
                <a:pPr marL="0" indent="0">
                  <a:lnSpc>
                    <a:spcPct val="70000"/>
                  </a:lnSpc>
                  <a:buNone/>
                </a:pPr>
                <a:endParaRPr lang="en-US" sz="3600" dirty="0"/>
              </a:p>
              <a:p>
                <a:pPr marL="0" indent="0">
                  <a:buNone/>
                </a:pPr>
                <a:endParaRPr lang="en-US" sz="3600" dirty="0" smtClean="0"/>
              </a:p>
              <a:p>
                <a:pPr>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a:rPr>
                            <m:t>ℱ</m:t>
                          </m:r>
                        </m:e>
                        <m:sub>
                          <m:r>
                            <a:rPr lang="en-US" sz="2800" i="1">
                              <a:latin typeface="Cambria Math"/>
                            </a:rPr>
                            <m:t>2</m:t>
                          </m:r>
                        </m:sub>
                      </m:sSub>
                      <m:r>
                        <a:rPr lang="en-US" sz="2800" i="1">
                          <a:latin typeface="Cambria Math"/>
                        </a:rPr>
                        <m:t>=</m:t>
                      </m:r>
                      <m:m>
                        <m:mPr>
                          <m:mcs>
                            <m:mc>
                              <m:mcPr>
                                <m:count m:val="2"/>
                                <m:mcJc m:val="center"/>
                              </m:mcPr>
                            </m:mc>
                          </m:mcs>
                          <m:ctrlPr>
                            <a:rPr lang="en-US" sz="2800" i="1">
                              <a:latin typeface="Cambria Math" panose="02040503050406030204" pitchFamily="18" charset="0"/>
                            </a:rPr>
                          </m:ctrlPr>
                        </m:mPr>
                        <m:mr>
                          <m:e>
                            <m:m>
                              <m:mPr>
                                <m:mcs>
                                  <m:mc>
                                    <m:mcPr>
                                      <m:count m:val="2"/>
                                      <m:mcJc m:val="center"/>
                                    </m:mcPr>
                                  </m:mc>
                                </m:mcs>
                                <m:ctrlPr>
                                  <a:rPr lang="en-US" sz="2800" i="1">
                                    <a:latin typeface="Cambria Math" panose="02040503050406030204" pitchFamily="18" charset="0"/>
                                  </a:rPr>
                                </m:ctrlPr>
                              </m:mPr>
                              <m:mr>
                                <m:e>
                                  <m:r>
                                    <a:rPr lang="en-US" sz="2800" i="1">
                                      <a:latin typeface="Cambria Math"/>
                                    </a:rPr>
                                    <m:t>{∅</m:t>
                                  </m:r>
                                </m:e>
                                <m:e>
                                  <m:d>
                                    <m:dPr>
                                      <m:begChr m:val="{"/>
                                      <m:endChr m:val="}"/>
                                      <m:ctrlPr>
                                        <a:rPr lang="en-US" sz="2800" i="1">
                                          <a:latin typeface="Cambria Math" panose="02040503050406030204" pitchFamily="18" charset="0"/>
                                        </a:rPr>
                                      </m:ctrlPr>
                                    </m:dPr>
                                    <m:e>
                                      <m:d>
                                        <m:dPr>
                                          <m:ctrlPr>
                                            <a:rPr lang="en-US" sz="2800" i="1">
                                              <a:latin typeface="Cambria Math" panose="02040503050406030204" pitchFamily="18" charset="0"/>
                                            </a:rPr>
                                          </m:ctrlPr>
                                        </m:dPr>
                                        <m:e>
                                          <m:r>
                                            <a:rPr lang="en-US" sz="2800" i="1">
                                              <a:latin typeface="Cambria Math"/>
                                            </a:rPr>
                                            <m:t>−1,−1</m:t>
                                          </m:r>
                                        </m:e>
                                      </m:d>
                                    </m:e>
                                  </m:d>
                                </m:e>
                              </m:mr>
                              <m:mr>
                                <m:e>
                                  <m:d>
                                    <m:dPr>
                                      <m:begChr m:val="{"/>
                                      <m:endChr m:val="}"/>
                                      <m:ctrlPr>
                                        <a:rPr lang="en-US" sz="2800" i="1">
                                          <a:latin typeface="Cambria Math" panose="02040503050406030204" pitchFamily="18" charset="0"/>
                                        </a:rPr>
                                      </m:ctrlPr>
                                    </m:dPr>
                                    <m:e>
                                      <m:d>
                                        <m:dPr>
                                          <m:ctrlPr>
                                            <a:rPr lang="en-US" sz="2800" i="1">
                                              <a:latin typeface="Cambria Math" panose="02040503050406030204" pitchFamily="18" charset="0"/>
                                            </a:rPr>
                                          </m:ctrlPr>
                                        </m:dPr>
                                        <m:e>
                                          <m:r>
                                            <a:rPr lang="en-US" sz="2800" i="1">
                                              <a:latin typeface="Cambria Math"/>
                                            </a:rPr>
                                            <m:t>1,1</m:t>
                                          </m:r>
                                        </m:e>
                                      </m:d>
                                    </m:e>
                                  </m:d>
                                </m:e>
                                <m:e>
                                  <m:d>
                                    <m:dPr>
                                      <m:begChr m:val="{"/>
                                      <m:endChr m:val="}"/>
                                      <m:ctrlPr>
                                        <a:rPr lang="en-US" sz="2800" i="1">
                                          <a:latin typeface="Cambria Math" panose="02040503050406030204" pitchFamily="18" charset="0"/>
                                        </a:rPr>
                                      </m:ctrlPr>
                                    </m:dPr>
                                    <m:e>
                                      <m:d>
                                        <m:dPr>
                                          <m:ctrlPr>
                                            <a:rPr lang="en-US" sz="2800" i="1">
                                              <a:latin typeface="Cambria Math" panose="02040503050406030204" pitchFamily="18" charset="0"/>
                                            </a:rPr>
                                          </m:ctrlPr>
                                        </m:dPr>
                                        <m:e>
                                          <m:r>
                                            <a:rPr lang="en-US" sz="2800" i="1">
                                              <a:latin typeface="Cambria Math"/>
                                            </a:rPr>
                                            <m:t>1,1</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1,−1</m:t>
                                          </m:r>
                                        </m:e>
                                      </m:d>
                                    </m:e>
                                  </m:d>
                                </m:e>
                              </m:mr>
                            </m:m>
                          </m:e>
                          <m:e>
                            <m:m>
                              <m:mPr>
                                <m:mcs>
                                  <m:mc>
                                    <m:mcPr>
                                      <m:count m:val="2"/>
                                      <m:mcJc m:val="center"/>
                                    </m:mcPr>
                                  </m:mc>
                                </m:mcs>
                                <m:ctrlPr>
                                  <a:rPr lang="en-US" sz="2800" i="1">
                                    <a:latin typeface="Cambria Math" panose="02040503050406030204" pitchFamily="18" charset="0"/>
                                  </a:rPr>
                                </m:ctrlPr>
                              </m:mPr>
                              <m:mr>
                                <m:e>
                                  <m:d>
                                    <m:dPr>
                                      <m:begChr m:val="{"/>
                                      <m:endChr m:val="}"/>
                                      <m:ctrlPr>
                                        <a:rPr lang="en-US" sz="2800" i="1">
                                          <a:latin typeface="Cambria Math" panose="02040503050406030204" pitchFamily="18" charset="0"/>
                                        </a:rPr>
                                      </m:ctrlPr>
                                    </m:dPr>
                                    <m:e>
                                      <m:d>
                                        <m:dPr>
                                          <m:ctrlPr>
                                            <a:rPr lang="en-US" sz="2800" i="1">
                                              <a:latin typeface="Cambria Math" panose="02040503050406030204" pitchFamily="18" charset="0"/>
                                            </a:rPr>
                                          </m:ctrlPr>
                                        </m:dPr>
                                        <m:e>
                                          <m:r>
                                            <a:rPr lang="en-US" sz="2800" i="1">
                                              <a:latin typeface="Cambria Math"/>
                                            </a:rPr>
                                            <m:t>1,−1</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−1,1</m:t>
                                          </m:r>
                                        </m:e>
                                      </m:d>
                                    </m:e>
                                  </m:d>
                                </m:e>
                                <m:e>
                                  <m:d>
                                    <m:dPr>
                                      <m:begChr m:val="{"/>
                                      <m:endChr m:val="}"/>
                                      <m:ctrlPr>
                                        <a:rPr lang="en-US" sz="2800" i="1">
                                          <a:latin typeface="Cambria Math" panose="02040503050406030204" pitchFamily="18" charset="0"/>
                                        </a:rPr>
                                      </m:ctrlPr>
                                    </m:dPr>
                                    <m:e>
                                      <m:d>
                                        <m:dPr>
                                          <m:ctrlPr>
                                            <a:rPr lang="en-US" sz="2800" i="1">
                                              <a:latin typeface="Cambria Math" panose="02040503050406030204" pitchFamily="18" charset="0"/>
                                            </a:rPr>
                                          </m:ctrlPr>
                                        </m:dPr>
                                        <m:e>
                                          <m:r>
                                            <a:rPr lang="en-US" sz="2800" i="1">
                                              <a:latin typeface="Cambria Math"/>
                                            </a:rPr>
                                            <m:t>1,1</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1,−1</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−1,−1</m:t>
                                          </m:r>
                                        </m:e>
                                      </m:d>
                                    </m:e>
                                  </m:d>
                                </m:e>
                              </m:mr>
                              <m:mr>
                                <m:e>
                                  <m:d>
                                    <m:dPr>
                                      <m:begChr m:val="{"/>
                                      <m:endChr m:val="}"/>
                                      <m:ctrlPr>
                                        <a:rPr lang="en-US" sz="2800" i="1">
                                          <a:latin typeface="Cambria Math" panose="02040503050406030204" pitchFamily="18" charset="0"/>
                                        </a:rPr>
                                      </m:ctrlPr>
                                    </m:dPr>
                                    <m:e>
                                      <m:d>
                                        <m:dPr>
                                          <m:ctrlPr>
                                            <a:rPr lang="en-US" sz="2800" i="1">
                                              <a:latin typeface="Cambria Math" panose="02040503050406030204" pitchFamily="18" charset="0"/>
                                            </a:rPr>
                                          </m:ctrlPr>
                                        </m:dPr>
                                        <m:e>
                                          <m:r>
                                            <a:rPr lang="en-US" sz="2800" i="1">
                                              <a:latin typeface="Cambria Math"/>
                                            </a:rPr>
                                            <m:t>1,−1</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−1,−1</m:t>
                                          </m:r>
                                        </m:e>
                                      </m:d>
                                    </m:e>
                                  </m:d>
                                </m:e>
                                <m:e>
                                  <m:d>
                                    <m:dPr>
                                      <m:begChr m:val="{"/>
                                      <m:endChr m:val="}"/>
                                      <m:ctrlPr>
                                        <a:rPr lang="en-US" sz="2800" i="1">
                                          <a:latin typeface="Cambria Math" panose="02040503050406030204" pitchFamily="18" charset="0"/>
                                        </a:rPr>
                                      </m:ctrlPr>
                                    </m:dPr>
                                    <m:e>
                                      <m:d>
                                        <m:dPr>
                                          <m:ctrlPr>
                                            <a:rPr lang="en-US" sz="2800" i="1">
                                              <a:latin typeface="Cambria Math" panose="02040503050406030204" pitchFamily="18" charset="0"/>
                                            </a:rPr>
                                          </m:ctrlPr>
                                        </m:dPr>
                                        <m:e>
                                          <m:r>
                                            <a:rPr lang="en-US" sz="2800" i="1">
                                              <a:latin typeface="Cambria Math"/>
                                            </a:rPr>
                                            <m:t>1,1</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−1,1</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−1,−1</m:t>
                                          </m:r>
                                        </m:e>
                                      </m:d>
                                    </m:e>
                                  </m:d>
                                </m:e>
                              </m:mr>
                            </m:m>
                          </m:e>
                        </m:mr>
                        <m:mr>
                          <m:e>
                            <m:m>
                              <m:mPr>
                                <m:mcs>
                                  <m:mc>
                                    <m:mcPr>
                                      <m:count m:val="2"/>
                                      <m:mcJc m:val="center"/>
                                    </m:mcPr>
                                  </m:mc>
                                </m:mcs>
                                <m:ctrlPr>
                                  <a:rPr lang="en-US" sz="2800" i="1">
                                    <a:latin typeface="Cambria Math" panose="02040503050406030204" pitchFamily="18" charset="0"/>
                                  </a:rPr>
                                </m:ctrlPr>
                              </m:mPr>
                              <m:mr>
                                <m:e>
                                  <m:d>
                                    <m:dPr>
                                      <m:begChr m:val="{"/>
                                      <m:endChr m:val="}"/>
                                      <m:ctrlPr>
                                        <a:rPr lang="en-US" sz="2800" i="1">
                                          <a:latin typeface="Cambria Math" panose="02040503050406030204" pitchFamily="18" charset="0"/>
                                        </a:rPr>
                                      </m:ctrlPr>
                                    </m:dPr>
                                    <m:e>
                                      <m:d>
                                        <m:dPr>
                                          <m:ctrlPr>
                                            <a:rPr lang="en-US" sz="2800" i="1">
                                              <a:latin typeface="Cambria Math" panose="02040503050406030204" pitchFamily="18" charset="0"/>
                                            </a:rPr>
                                          </m:ctrlPr>
                                        </m:dPr>
                                        <m:e>
                                          <m:r>
                                            <a:rPr lang="en-US" sz="2800" i="1">
                                              <a:latin typeface="Cambria Math"/>
                                            </a:rPr>
                                            <m:t>1,−1</m:t>
                                          </m:r>
                                        </m:e>
                                      </m:d>
                                    </m:e>
                                  </m:d>
                                </m:e>
                                <m:e>
                                  <m:d>
                                    <m:dPr>
                                      <m:begChr m:val="{"/>
                                      <m:endChr m:val="}"/>
                                      <m:ctrlPr>
                                        <a:rPr lang="en-US" sz="2800" i="1">
                                          <a:latin typeface="Cambria Math" panose="02040503050406030204" pitchFamily="18" charset="0"/>
                                        </a:rPr>
                                      </m:ctrlPr>
                                    </m:dPr>
                                    <m:e>
                                      <m:d>
                                        <m:dPr>
                                          <m:ctrlPr>
                                            <a:rPr lang="en-US" sz="2800" i="1">
                                              <a:latin typeface="Cambria Math" panose="02040503050406030204" pitchFamily="18" charset="0"/>
                                            </a:rPr>
                                          </m:ctrlPr>
                                        </m:dPr>
                                        <m:e>
                                          <m:r>
                                            <a:rPr lang="en-US" sz="2800" i="1">
                                              <a:latin typeface="Cambria Math"/>
                                            </a:rPr>
                                            <m:t>1,1</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−1,1</m:t>
                                          </m:r>
                                        </m:e>
                                      </m:d>
                                    </m:e>
                                  </m:d>
                                </m:e>
                              </m:mr>
                              <m:mr>
                                <m:e>
                                  <m:d>
                                    <m:dPr>
                                      <m:begChr m:val="{"/>
                                      <m:endChr m:val="}"/>
                                      <m:ctrlPr>
                                        <a:rPr lang="en-US" sz="2800" i="1">
                                          <a:latin typeface="Cambria Math" panose="02040503050406030204" pitchFamily="18" charset="0"/>
                                        </a:rPr>
                                      </m:ctrlPr>
                                    </m:dPr>
                                    <m:e>
                                      <m:d>
                                        <m:dPr>
                                          <m:ctrlPr>
                                            <a:rPr lang="en-US" sz="2800" i="1">
                                              <a:latin typeface="Cambria Math" panose="02040503050406030204" pitchFamily="18" charset="0"/>
                                            </a:rPr>
                                          </m:ctrlPr>
                                        </m:dPr>
                                        <m:e>
                                          <m:r>
                                            <a:rPr lang="en-US" sz="2800" i="1">
                                              <a:latin typeface="Cambria Math"/>
                                            </a:rPr>
                                            <m:t>−1,1</m:t>
                                          </m:r>
                                        </m:e>
                                      </m:d>
                                    </m:e>
                                  </m:d>
                                </m:e>
                                <m:e>
                                  <m:d>
                                    <m:dPr>
                                      <m:begChr m:val="{"/>
                                      <m:endChr m:val="}"/>
                                      <m:ctrlPr>
                                        <a:rPr lang="en-US" sz="2800" i="1">
                                          <a:latin typeface="Cambria Math" panose="02040503050406030204" pitchFamily="18" charset="0"/>
                                        </a:rPr>
                                      </m:ctrlPr>
                                    </m:dPr>
                                    <m:e>
                                      <m:d>
                                        <m:dPr>
                                          <m:ctrlPr>
                                            <a:rPr lang="en-US" sz="2800" i="1">
                                              <a:latin typeface="Cambria Math" panose="02040503050406030204" pitchFamily="18" charset="0"/>
                                            </a:rPr>
                                          </m:ctrlPr>
                                        </m:dPr>
                                        <m:e>
                                          <m:r>
                                            <a:rPr lang="en-US" sz="2800" i="1">
                                              <a:latin typeface="Cambria Math"/>
                                            </a:rPr>
                                            <m:t>1,1</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−1,−1</m:t>
                                          </m:r>
                                        </m:e>
                                      </m:d>
                                    </m:e>
                                  </m:d>
                                </m:e>
                              </m:mr>
                            </m:m>
                          </m:e>
                          <m:e>
                            <m:m>
                              <m:mPr>
                                <m:mcs>
                                  <m:mc>
                                    <m:mcPr>
                                      <m:count m:val="2"/>
                                      <m:mcJc m:val="center"/>
                                    </m:mcPr>
                                  </m:mc>
                                </m:mcs>
                                <m:ctrlPr>
                                  <a:rPr lang="en-US" sz="2800" i="1">
                                    <a:latin typeface="Cambria Math" panose="02040503050406030204" pitchFamily="18" charset="0"/>
                                  </a:rPr>
                                </m:ctrlPr>
                              </m:mPr>
                              <m:mr>
                                <m:e>
                                  <m:d>
                                    <m:dPr>
                                      <m:begChr m:val="{"/>
                                      <m:endChr m:val="}"/>
                                      <m:ctrlPr>
                                        <a:rPr lang="en-US" sz="2800" i="1">
                                          <a:latin typeface="Cambria Math" panose="02040503050406030204" pitchFamily="18" charset="0"/>
                                        </a:rPr>
                                      </m:ctrlPr>
                                    </m:dPr>
                                    <m:e>
                                      <m:d>
                                        <m:dPr>
                                          <m:ctrlPr>
                                            <a:rPr lang="en-US" sz="2800" i="1">
                                              <a:latin typeface="Cambria Math" panose="02040503050406030204" pitchFamily="18" charset="0"/>
                                            </a:rPr>
                                          </m:ctrlPr>
                                        </m:dPr>
                                        <m:e>
                                          <m:r>
                                            <a:rPr lang="en-US" sz="2800" i="1">
                                              <a:latin typeface="Cambria Math"/>
                                            </a:rPr>
                                            <m:t>−1,1</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−1,−1</m:t>
                                          </m:r>
                                        </m:e>
                                      </m:d>
                                    </m:e>
                                  </m:d>
                                </m:e>
                                <m:e>
                                  <m:d>
                                    <m:dPr>
                                      <m:begChr m:val="{"/>
                                      <m:endChr m:val="}"/>
                                      <m:ctrlPr>
                                        <a:rPr lang="en-US" sz="2800" i="1">
                                          <a:latin typeface="Cambria Math" panose="02040503050406030204" pitchFamily="18" charset="0"/>
                                        </a:rPr>
                                      </m:ctrlPr>
                                    </m:dPr>
                                    <m:e>
                                      <m:d>
                                        <m:dPr>
                                          <m:ctrlPr>
                                            <a:rPr lang="en-US" sz="2800" i="1">
                                              <a:latin typeface="Cambria Math" panose="02040503050406030204" pitchFamily="18" charset="0"/>
                                            </a:rPr>
                                          </m:ctrlPr>
                                        </m:dPr>
                                        <m:e>
                                          <m:r>
                                            <a:rPr lang="en-US" sz="2800" i="1">
                                              <a:latin typeface="Cambria Math"/>
                                            </a:rPr>
                                            <m:t>1,−1</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−1,1</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−1,−1</m:t>
                                          </m:r>
                                        </m:e>
                                      </m:d>
                                    </m:e>
                                  </m:d>
                                </m:e>
                              </m:mr>
                              <m:mr>
                                <m:e>
                                  <m:d>
                                    <m:dPr>
                                      <m:begChr m:val="{"/>
                                      <m:endChr m:val="}"/>
                                      <m:ctrlPr>
                                        <a:rPr lang="en-US" sz="2800" i="1">
                                          <a:latin typeface="Cambria Math" panose="02040503050406030204" pitchFamily="18" charset="0"/>
                                        </a:rPr>
                                      </m:ctrlPr>
                                    </m:dPr>
                                    <m:e>
                                      <m:d>
                                        <m:dPr>
                                          <m:ctrlPr>
                                            <a:rPr lang="en-US" sz="2800" i="1">
                                              <a:latin typeface="Cambria Math" panose="02040503050406030204" pitchFamily="18" charset="0"/>
                                            </a:rPr>
                                          </m:ctrlPr>
                                        </m:dPr>
                                        <m:e>
                                          <m:r>
                                            <a:rPr lang="en-US" sz="2800" i="1">
                                              <a:latin typeface="Cambria Math"/>
                                            </a:rPr>
                                            <m:t>1,1</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1,−1</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−1,1</m:t>
                                          </m:r>
                                        </m:e>
                                      </m:d>
                                    </m:e>
                                  </m:d>
                                </m:e>
                                <m:e>
                                  <m:r>
                                    <m:rPr>
                                      <m:sty m:val="p"/>
                                    </m:rPr>
                                    <a:rPr lang="en-US" sz="2800">
                                      <a:latin typeface="Cambria Math"/>
                                    </a:rPr>
                                    <m:t>Ω</m:t>
                                  </m:r>
                                  <m:r>
                                    <a:rPr lang="en-US" sz="2800">
                                      <a:latin typeface="Cambria Math"/>
                                    </a:rPr>
                                    <m:t>}</m:t>
                                  </m:r>
                                </m:e>
                              </m:mr>
                            </m:m>
                          </m:e>
                        </m:mr>
                      </m:m>
                    </m:oMath>
                  </m:oMathPara>
                </a14:m>
                <a:endParaRPr lang="en-US" sz="2800" dirty="0"/>
              </a:p>
              <a:p>
                <a:pPr>
                  <a:buNone/>
                </a:pPr>
                <a:endParaRPr lang="en-US" sz="2600" dirty="0"/>
              </a:p>
              <a:p>
                <a:pPr>
                  <a:buNone/>
                </a:pPr>
                <a:endParaRPr lang="en-US" sz="2600" dirty="0" smtClean="0"/>
              </a:p>
              <a:p>
                <a:pPr>
                  <a:buNone/>
                </a:pPr>
                <a:endParaRPr lang="en-US" sz="2600" dirty="0"/>
              </a:p>
              <a:p>
                <a:pPr>
                  <a:buNone/>
                </a:pPr>
                <a:endParaRPr lang="en-US" sz="2600" dirty="0" smtClean="0"/>
              </a:p>
              <a:p>
                <a:pPr>
                  <a:buNone/>
                </a:pPr>
                <a:endParaRPr lang="en-US" sz="2600" dirty="0"/>
              </a:p>
              <a:p>
                <a:pPr>
                  <a:buNone/>
                </a:pPr>
                <a:endParaRPr lang="en-US" sz="2600" dirty="0" smtClean="0"/>
              </a:p>
              <a:p>
                <a:endParaRPr lang="en-US" sz="2600" dirty="0" smtClean="0"/>
              </a:p>
              <a:p>
                <a:pPr>
                  <a:buNone/>
                </a:pPr>
                <a:endParaRPr lang="en-US" sz="2600" dirty="0" smtClean="0"/>
              </a:p>
              <a:p>
                <a:endParaRPr lang="en-US" dirty="0" smtClean="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57200" y="1752600"/>
                <a:ext cx="8229600" cy="4800600"/>
              </a:xfrm>
              <a:blipFill rotWithShape="1">
                <a:blip r:embed="rId2" cstate="print"/>
                <a:stretch>
                  <a:fillRect l="-222" t="-1906"/>
                </a:stretch>
              </a:blipFill>
            </p:spPr>
            <p:txBody>
              <a:bodyPr/>
              <a:lstStyle/>
              <a:p>
                <a:r>
                  <a:rPr lang="en-US">
                    <a:noFill/>
                  </a:rPr>
                  <a:t> </a:t>
                </a:r>
              </a:p>
            </p:txBody>
          </p:sp>
        </mc:Fallback>
      </mc:AlternateContent>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1" name="Rectangle 5"/>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Dynamic Hedge Illustration: Two Periods</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301752" y="1447800"/>
                <a:ext cx="8503920" cy="4800600"/>
              </a:xfrm>
            </p:spPr>
            <p:txBody>
              <a:bodyPr>
                <a:normAutofit fontScale="77500" lnSpcReduction="20000"/>
              </a:bodyPr>
              <a:lstStyle/>
              <a:p>
                <a:pPr>
                  <a:buNone/>
                </a:pPr>
                <a:r>
                  <a:rPr lang="en-US" dirty="0" smtClean="0"/>
                  <a:t> </a:t>
                </a:r>
              </a:p>
              <a:p>
                <a:pPr>
                  <a:buNone/>
                </a:pPr>
                <a:endParaRPr lang="en-US" dirty="0" smtClean="0"/>
              </a:p>
              <a:p>
                <a:pPr>
                  <a:buNone/>
                </a:pPr>
                <a:endParaRPr lang="en-US" i="1" dirty="0" smtClean="0"/>
              </a:p>
              <a:p>
                <a:pPr>
                  <a:buNone/>
                </a:pPr>
                <a:endParaRPr lang="en-US" i="1" dirty="0"/>
              </a:p>
              <a:p>
                <a:pPr>
                  <a:buNone/>
                </a:pPr>
                <a:endParaRPr lang="en-US" i="1" dirty="0" smtClean="0"/>
              </a:p>
              <a:p>
                <a:pPr>
                  <a:buNone/>
                </a:pPr>
                <a:endParaRPr lang="en-US" i="1" dirty="0"/>
              </a:p>
              <a:p>
                <a:pPr>
                  <a:buNone/>
                </a:pPr>
                <a:endParaRPr lang="en-US" i="1" dirty="0" smtClean="0"/>
              </a:p>
              <a:p>
                <a:pPr>
                  <a:buNone/>
                </a:pPr>
                <a:endParaRPr lang="en-US" i="1" dirty="0"/>
              </a:p>
              <a:p>
                <a:pPr>
                  <a:buNone/>
                </a:pPr>
                <a:endParaRPr lang="en-US" i="1" dirty="0" smtClean="0"/>
              </a:p>
              <a:p>
                <a:pPr>
                  <a:buNone/>
                </a:pPr>
                <a:endParaRPr lang="en-US" i="1" dirty="0" smtClean="0"/>
              </a:p>
              <a:p>
                <a:pPr>
                  <a:buNone/>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0">
                              <a:latin typeface="Cambria Math" panose="02040503050406030204" pitchFamily="18" charset="0"/>
                            </a:rPr>
                            <m:t>𝐜</m:t>
                          </m:r>
                        </m:e>
                        <m:sub>
                          <m:r>
                            <a:rPr lang="en-US" b="1" i="1">
                              <a:latin typeface="Cambria Math" panose="02040503050406030204" pitchFamily="18" charset="0"/>
                            </a:rPr>
                            <m:t>𝟎</m:t>
                          </m:r>
                        </m:sub>
                      </m:sSub>
                      <m:r>
                        <a:rPr lang="en-US" i="1">
                          <a:latin typeface="Cambria Math" panose="02040503050406030204" pitchFamily="18" charset="0"/>
                        </a:rPr>
                        <m:t>=</m:t>
                      </m:r>
                      <m:f>
                        <m:fPr>
                          <m:ctrlPr>
                            <a:rPr lang="en-US" i="1">
                              <a:latin typeface="Cambria Math" panose="02040503050406030204" pitchFamily="18" charset="0"/>
                            </a:rPr>
                          </m:ctrlPr>
                        </m:fPr>
                        <m:num>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=0</m:t>
                              </m:r>
                            </m:sub>
                            <m:sup>
                              <m:r>
                                <a:rPr lang="en-US" i="1">
                                  <a:latin typeface="Cambria Math" panose="02040503050406030204" pitchFamily="18" charset="0"/>
                                </a:rPr>
                                <m:t>2</m:t>
                              </m:r>
                            </m:sup>
                            <m:e>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𝑗</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𝑗</m:t>
                                      </m:r>
                                    </m:e>
                                  </m:d>
                                  <m:r>
                                    <a:rPr lang="en-US" i="1">
                                      <a:latin typeface="Cambria Math" panose="02040503050406030204" pitchFamily="18" charset="0"/>
                                    </a:rPr>
                                    <m:t>!</m:t>
                                  </m:r>
                                </m:den>
                              </m:f>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.75</m:t>
                                      </m:r>
                                    </m:e>
                                    <m:sub>
                                      <m:r>
                                        <a:rPr lang="en-US" i="1">
                                          <a:latin typeface="Cambria Math" panose="02040503050406030204" pitchFamily="18" charset="0"/>
                                        </a:rPr>
                                        <m:t> </m:t>
                                      </m:r>
                                    </m:sub>
                                  </m:sSub>
                                </m:e>
                                <m:sup>
                                  <m:r>
                                    <a:rPr lang="en-US" i="1">
                                      <a:latin typeface="Cambria Math" panose="02040503050406030204" pitchFamily="18" charset="0"/>
                                    </a:rPr>
                                    <m:t>𝑗</m:t>
                                  </m:r>
                                </m:sup>
                              </m:sSup>
                              <m:sSup>
                                <m:sSupPr>
                                  <m:ctrlPr>
                                    <a:rPr lang="en-US" i="1">
                                      <a:latin typeface="Cambria Math" panose="02040503050406030204" pitchFamily="18" charset="0"/>
                                    </a:rPr>
                                  </m:ctrlPr>
                                </m:sSupPr>
                                <m:e>
                                  <m:r>
                                    <a:rPr lang="en-US" i="1">
                                      <a:latin typeface="Cambria Math" panose="02040503050406030204" pitchFamily="18" charset="0"/>
                                    </a:rPr>
                                    <m:t>(1−.75)</m:t>
                                  </m:r>
                                </m:e>
                                <m:sup>
                                  <m:r>
                                    <a:rPr lang="en-US" i="1">
                                      <a:latin typeface="Cambria Math" panose="02040503050406030204" pitchFamily="18" charset="0"/>
                                    </a:rPr>
                                    <m:t>2−</m:t>
                                  </m:r>
                                  <m:r>
                                    <a:rPr lang="en-US" i="1">
                                      <a:latin typeface="Cambria Math" panose="02040503050406030204" pitchFamily="18" charset="0"/>
                                    </a:rPr>
                                    <m:t>𝑗</m:t>
                                  </m:r>
                                </m:sup>
                              </m:sSup>
                              <m:r>
                                <a:rPr lang="en-US" i="1">
                                  <a:latin typeface="Cambria Math" panose="02040503050406030204" pitchFamily="18" charset="0"/>
                                </a:rPr>
                                <m:t>𝑀𝐴𝑋</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1.5</m:t>
                                      </m:r>
                                    </m:e>
                                    <m:sup>
                                      <m:r>
                                        <a:rPr lang="en-US" i="1">
                                          <a:latin typeface="Cambria Math" panose="02040503050406030204" pitchFamily="18" charset="0"/>
                                        </a:rPr>
                                        <m:t>𝑗</m:t>
                                      </m:r>
                                    </m:sup>
                                  </m:sSup>
                                  <m:sSup>
                                    <m:sSupPr>
                                      <m:ctrlPr>
                                        <a:rPr lang="en-US" i="1">
                                          <a:latin typeface="Cambria Math" panose="02040503050406030204" pitchFamily="18" charset="0"/>
                                        </a:rPr>
                                      </m:ctrlPr>
                                    </m:sSupPr>
                                    <m:e>
                                      <m:r>
                                        <a:rPr lang="en-US" i="1">
                                          <a:latin typeface="Cambria Math" panose="02040503050406030204" pitchFamily="18" charset="0"/>
                                        </a:rPr>
                                        <m:t>.75</m:t>
                                      </m:r>
                                    </m:e>
                                    <m:sup>
                                      <m:r>
                                        <a:rPr lang="en-US" i="1">
                                          <a:latin typeface="Cambria Math" panose="02040503050406030204" pitchFamily="18" charset="0"/>
                                        </a:rPr>
                                        <m:t>2−</m:t>
                                      </m:r>
                                      <m:r>
                                        <a:rPr lang="en-US" i="1">
                                          <a:latin typeface="Cambria Math" panose="02040503050406030204" pitchFamily="18" charset="0"/>
                                        </a:rPr>
                                        <m:t>𝑗</m:t>
                                      </m:r>
                                    </m:sup>
                                  </m:sSup>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10−9,  0</m:t>
                                  </m:r>
                                </m:e>
                              </m:d>
                            </m:e>
                          </m:nary>
                        </m:num>
                        <m:den>
                          <m:sSup>
                            <m:sSupPr>
                              <m:ctrlPr>
                                <a:rPr lang="en-US" i="1">
                                  <a:latin typeface="Cambria Math" panose="02040503050406030204" pitchFamily="18" charset="0"/>
                                </a:rPr>
                              </m:ctrlPr>
                            </m:sSupPr>
                            <m:e>
                              <m:r>
                                <a:rPr lang="en-US" i="1">
                                  <a:latin typeface="Cambria Math" panose="02040503050406030204" pitchFamily="18" charset="0"/>
                                </a:rPr>
                                <m:t>(1+.25)</m:t>
                              </m:r>
                            </m:e>
                            <m:sup>
                              <m:r>
                                <a:rPr lang="en-US" i="1">
                                  <a:latin typeface="Cambria Math" panose="02040503050406030204" pitchFamily="18" charset="0"/>
                                </a:rPr>
                                <m:t>2</m:t>
                              </m:r>
                            </m:sup>
                          </m:sSup>
                        </m:den>
                      </m:f>
                    </m:oMath>
                  </m:oMathPara>
                </a14:m>
                <a:endParaRPr lang="en-US" i="1" dirty="0" smtClean="0"/>
              </a:p>
              <a:p>
                <a:pPr>
                  <a:buNone/>
                </a:pPr>
                <a:r>
                  <a:rPr lang="en-US" dirty="0" smtClean="0"/>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2;</m:t>
                            </m:r>
                            <m:r>
                              <a:rPr lang="en-US" i="1">
                                <a:latin typeface="Cambria Math" panose="02040503050406030204" pitchFamily="18" charset="0"/>
                              </a:rPr>
                              <m:t>𝑢</m:t>
                            </m:r>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 </m:t>
                                </m:r>
                              </m:sup>
                            </m:sSup>
                          </m:sub>
                        </m:sSub>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 </m:t>
                                </m:r>
                              </m:sub>
                            </m:sSub>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e>
                            </m:d>
                          </m:e>
                          <m:sup>
                            <m:r>
                              <a:rPr lang="en-US" i="1">
                                <a:latin typeface="Cambria Math" panose="02040503050406030204" pitchFamily="18" charset="0"/>
                              </a:rPr>
                              <m:t>2</m:t>
                            </m:r>
                          </m:sup>
                        </m:sSup>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13.5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.5625</m:t>
                        </m:r>
                      </m:num>
                      <m:den>
                        <m:r>
                          <a:rPr lang="en-US" i="1">
                            <a:latin typeface="Cambria Math" panose="02040503050406030204" pitchFamily="18" charset="0"/>
                          </a:rPr>
                          <m:t>1.5625</m:t>
                        </m:r>
                      </m:den>
                    </m:f>
                    <m:r>
                      <a:rPr lang="en-US" i="1">
                        <a:latin typeface="Cambria Math" panose="02040503050406030204" pitchFamily="18" charset="0"/>
                      </a:rPr>
                      <m:t>= 4.86</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01752" y="1447800"/>
                <a:ext cx="8503920" cy="4800600"/>
              </a:xfrm>
              <a:blipFill rotWithShape="0">
                <a:blip r:embed="rId3" cstate="print"/>
                <a:stretch>
                  <a:fillRect/>
                </a:stretch>
              </a:blipFill>
            </p:spPr>
            <p:txBody>
              <a:bodyPr/>
              <a:lstStyle/>
              <a:p>
                <a:r>
                  <a:rPr lang="en-US">
                    <a:noFill/>
                  </a:rPr>
                  <a:t> </a:t>
                </a:r>
              </a:p>
            </p:txBody>
          </p:sp>
        </mc:Fallback>
      </mc:AlternateContent>
      <p:graphicFrame>
        <p:nvGraphicFramePr>
          <p:cNvPr id="53250" name="Object 2"/>
          <p:cNvGraphicFramePr>
            <a:graphicFrameLocks noChangeAspect="1"/>
          </p:cNvGraphicFramePr>
          <p:nvPr/>
        </p:nvGraphicFramePr>
        <p:xfrm>
          <a:off x="3124200" y="1676400"/>
          <a:ext cx="3616222" cy="762000"/>
        </p:xfrm>
        <a:graphic>
          <a:graphicData uri="http://schemas.openxmlformats.org/presentationml/2006/ole">
            <p:oleObj spid="_x0000_s53490" name="Equation" r:id="rId4" imgW="2191677" imgH="461839" progId="Equation.3">
              <p:embed/>
            </p:oleObj>
          </a:graphicData>
        </a:graphic>
      </p:graphicFrame>
      <p:graphicFrame>
        <p:nvGraphicFramePr>
          <p:cNvPr id="53251" name="Object 3"/>
          <p:cNvGraphicFramePr>
            <a:graphicFrameLocks noChangeAspect="1"/>
          </p:cNvGraphicFramePr>
          <p:nvPr/>
        </p:nvGraphicFramePr>
        <p:xfrm>
          <a:off x="3200400" y="2667000"/>
          <a:ext cx="3838800" cy="762000"/>
        </p:xfrm>
        <a:graphic>
          <a:graphicData uri="http://schemas.openxmlformats.org/presentationml/2006/ole">
            <p:oleObj spid="_x0000_s53491" name="Equation" r:id="rId5" imgW="2327531" imgH="461839" progId="Equation.3">
              <p:embed/>
            </p:oleObj>
          </a:graphicData>
        </a:graphic>
      </p:graphicFrame>
      <p:graphicFrame>
        <p:nvGraphicFramePr>
          <p:cNvPr id="53252" name="Object 4"/>
          <p:cNvGraphicFramePr>
            <a:graphicFrameLocks noChangeAspect="1"/>
          </p:cNvGraphicFramePr>
          <p:nvPr/>
        </p:nvGraphicFramePr>
        <p:xfrm>
          <a:off x="2590800" y="3657600"/>
          <a:ext cx="4686806" cy="690563"/>
        </p:xfrm>
        <a:graphic>
          <a:graphicData uri="http://schemas.openxmlformats.org/presentationml/2006/ole">
            <p:oleObj spid="_x0000_s53492" name="Equation" r:id="rId6" imgW="3135086" imgH="461839" progId="Equation.3">
              <p:embed/>
            </p:oleObj>
          </a:graphicData>
        </a:graphic>
      </p:graphicFrame>
      <p:sp>
        <p:nvSpPr>
          <p:cNvPr id="532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5" name="Rectangle 7"/>
          <p:cNvSpPr>
            <a:spLocks noChangeArrowheads="1"/>
          </p:cNvSpPr>
          <p:nvPr/>
        </p:nvSpPr>
        <p:spPr bwMode="auto">
          <a:xfrm>
            <a:off x="0" y="1343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Brownian Motion and </a:t>
            </a:r>
            <a:r>
              <a:rPr lang="en-US" b="1" dirty="0" err="1" smtClean="0"/>
              <a:t>Itô</a:t>
            </a:r>
            <a:r>
              <a:rPr lang="en-US" b="1" dirty="0" smtClean="0"/>
              <a:t> Processes</a:t>
            </a:r>
            <a:endParaRPr lang="en-US" dirty="0"/>
          </a:p>
        </p:txBody>
      </p:sp>
      <p:sp>
        <p:nvSpPr>
          <p:cNvPr id="3" name="Content Placeholder 2"/>
          <p:cNvSpPr>
            <a:spLocks noGrp="1"/>
          </p:cNvSpPr>
          <p:nvPr>
            <p:ph sz="quarter" idx="1"/>
          </p:nvPr>
        </p:nvSpPr>
        <p:spPr/>
        <p:txBody>
          <a:bodyPr>
            <a:normAutofit/>
          </a:bodyPr>
          <a:lstStyle/>
          <a:p>
            <a:r>
              <a:rPr lang="en-US" dirty="0" smtClean="0"/>
              <a:t>A process </a:t>
            </a:r>
            <a:r>
              <a:rPr lang="en-US" i="1" dirty="0" err="1" smtClean="0"/>
              <a:t>Z</a:t>
            </a:r>
            <a:r>
              <a:rPr lang="en-US" i="1" baseline="-25000" dirty="0" err="1" smtClean="0"/>
              <a:t>t</a:t>
            </a:r>
            <a:r>
              <a:rPr lang="en-US" dirty="0" smtClean="0"/>
              <a:t> is a standard Brownian motion process if:</a:t>
            </a:r>
          </a:p>
          <a:p>
            <a:pPr lvl="1"/>
            <a:r>
              <a:rPr lang="en-US" dirty="0" smtClean="0">
                <a:solidFill>
                  <a:schemeClr val="tx1"/>
                </a:solidFill>
              </a:rPr>
              <a:t>Changes in </a:t>
            </a:r>
            <a:r>
              <a:rPr lang="en-US" i="1" dirty="0" err="1" smtClean="0">
                <a:solidFill>
                  <a:schemeClr val="tx1"/>
                </a:solidFill>
              </a:rPr>
              <a:t>Z</a:t>
            </a:r>
            <a:r>
              <a:rPr lang="en-US" i="1" baseline="-25000" dirty="0" err="1" smtClean="0">
                <a:solidFill>
                  <a:schemeClr val="tx1"/>
                </a:solidFill>
              </a:rPr>
              <a:t>t</a:t>
            </a:r>
            <a:r>
              <a:rPr lang="en-US" dirty="0" smtClean="0">
                <a:solidFill>
                  <a:schemeClr val="tx1"/>
                </a:solidFill>
              </a:rPr>
              <a:t> over time are independent over disjoint intervals of time; that is, COV(</a:t>
            </a:r>
            <a:r>
              <a:rPr lang="en-US" i="1" dirty="0" smtClean="0">
                <a:solidFill>
                  <a:schemeClr val="tx1"/>
                </a:solidFill>
              </a:rPr>
              <a:t>Z</a:t>
            </a:r>
            <a:r>
              <a:rPr lang="en-US" i="1" baseline="-25000" dirty="0" smtClean="0">
                <a:solidFill>
                  <a:schemeClr val="tx1"/>
                </a:solidFill>
              </a:rPr>
              <a:t>s</a:t>
            </a:r>
            <a:r>
              <a:rPr lang="en-US" dirty="0" smtClean="0">
                <a:solidFill>
                  <a:schemeClr val="tx1"/>
                </a:solidFill>
              </a:rPr>
              <a:t>-</a:t>
            </a:r>
            <a:r>
              <a:rPr lang="en-US" i="1" dirty="0" err="1" smtClean="0">
                <a:solidFill>
                  <a:schemeClr val="tx1"/>
                </a:solidFill>
              </a:rPr>
              <a:t>Z</a:t>
            </a:r>
            <a:r>
              <a:rPr lang="en-US" i="1" baseline="-25000" dirty="0" err="1" smtClean="0">
                <a:solidFill>
                  <a:schemeClr val="tx1"/>
                </a:solidFill>
              </a:rPr>
              <a:t>t</a:t>
            </a:r>
            <a:r>
              <a:rPr lang="en-US" i="1" dirty="0" smtClean="0">
                <a:solidFill>
                  <a:schemeClr val="tx1"/>
                </a:solidFill>
              </a:rPr>
              <a:t>, </a:t>
            </a:r>
            <a:r>
              <a:rPr lang="en-US" i="1" dirty="0" err="1" smtClean="0">
                <a:solidFill>
                  <a:schemeClr val="tx1"/>
                </a:solidFill>
              </a:rPr>
              <a:t>Z</a:t>
            </a:r>
            <a:r>
              <a:rPr lang="en-US" i="1" baseline="-25000" dirty="0" err="1" smtClean="0">
                <a:solidFill>
                  <a:schemeClr val="tx1"/>
                </a:solidFill>
              </a:rPr>
              <a:t>u</a:t>
            </a:r>
            <a:r>
              <a:rPr lang="en-US" dirty="0" err="1" smtClean="0">
                <a:solidFill>
                  <a:schemeClr val="tx1"/>
                </a:solidFill>
              </a:rPr>
              <a:t>-</a:t>
            </a:r>
            <a:r>
              <a:rPr lang="en-US" i="1" dirty="0" err="1" smtClean="0">
                <a:solidFill>
                  <a:schemeClr val="tx1"/>
                </a:solidFill>
              </a:rPr>
              <a:t>Z</a:t>
            </a:r>
            <a:r>
              <a:rPr lang="en-US" i="1" baseline="-25000" dirty="0" err="1" smtClean="0">
                <a:solidFill>
                  <a:schemeClr val="tx1"/>
                </a:solidFill>
              </a:rPr>
              <a:t>v</a:t>
            </a:r>
            <a:r>
              <a:rPr lang="en-US" i="1" dirty="0" smtClean="0">
                <a:solidFill>
                  <a:schemeClr val="tx1"/>
                </a:solidFill>
              </a:rPr>
              <a:t>,</a:t>
            </a:r>
            <a:r>
              <a:rPr lang="en-US" dirty="0" smtClean="0">
                <a:solidFill>
                  <a:schemeClr val="tx1"/>
                </a:solidFill>
              </a:rPr>
              <a:t>) = 0 when </a:t>
            </a:r>
            <a:r>
              <a:rPr lang="en-US" i="1" dirty="0" smtClean="0">
                <a:solidFill>
                  <a:schemeClr val="tx1"/>
                </a:solidFill>
              </a:rPr>
              <a:t>s &gt; t &gt; u &gt; v</a:t>
            </a:r>
            <a:r>
              <a:rPr lang="en-US" dirty="0" smtClean="0">
                <a:solidFill>
                  <a:schemeClr val="tx1"/>
                </a:solidFill>
              </a:rPr>
              <a:t>.</a:t>
            </a:r>
          </a:p>
          <a:p>
            <a:pPr lvl="1"/>
            <a:r>
              <a:rPr lang="en-US" dirty="0" smtClean="0">
                <a:solidFill>
                  <a:schemeClr val="tx1"/>
                </a:solidFill>
              </a:rPr>
              <a:t>Changes in </a:t>
            </a:r>
            <a:r>
              <a:rPr lang="en-US" i="1" dirty="0" err="1" smtClean="0">
                <a:solidFill>
                  <a:schemeClr val="tx1"/>
                </a:solidFill>
              </a:rPr>
              <a:t>Z</a:t>
            </a:r>
            <a:r>
              <a:rPr lang="en-US" i="1" baseline="-25000" dirty="0" err="1" smtClean="0">
                <a:solidFill>
                  <a:schemeClr val="tx1"/>
                </a:solidFill>
              </a:rPr>
              <a:t>t</a:t>
            </a:r>
            <a:r>
              <a:rPr lang="en-US" dirty="0" smtClean="0">
                <a:solidFill>
                  <a:schemeClr val="tx1"/>
                </a:solidFill>
              </a:rPr>
              <a:t> are normally distributed with E[</a:t>
            </a:r>
            <a:r>
              <a:rPr lang="en-US" i="1" dirty="0" smtClean="0">
                <a:solidFill>
                  <a:schemeClr val="tx1"/>
                </a:solidFill>
              </a:rPr>
              <a:t>Z</a:t>
            </a:r>
            <a:r>
              <a:rPr lang="en-US" i="1" baseline="-25000" dirty="0" smtClean="0">
                <a:solidFill>
                  <a:schemeClr val="tx1"/>
                </a:solidFill>
              </a:rPr>
              <a:t>s</a:t>
            </a:r>
            <a:r>
              <a:rPr lang="en-US" dirty="0" smtClean="0">
                <a:solidFill>
                  <a:schemeClr val="tx1"/>
                </a:solidFill>
              </a:rPr>
              <a:t>-</a:t>
            </a:r>
            <a:r>
              <a:rPr lang="en-US" i="1" dirty="0" err="1" smtClean="0">
                <a:solidFill>
                  <a:schemeClr val="tx1"/>
                </a:solidFill>
              </a:rPr>
              <a:t>Z</a:t>
            </a:r>
            <a:r>
              <a:rPr lang="en-US" i="1" baseline="-25000" dirty="0" err="1" smtClean="0">
                <a:solidFill>
                  <a:schemeClr val="tx1"/>
                </a:solidFill>
              </a:rPr>
              <a:t>t</a:t>
            </a:r>
            <a:r>
              <a:rPr lang="en-US" dirty="0" smtClean="0">
                <a:solidFill>
                  <a:schemeClr val="tx1"/>
                </a:solidFill>
              </a:rPr>
              <a:t>] = 0 and E[(</a:t>
            </a:r>
            <a:r>
              <a:rPr lang="en-US" i="1" dirty="0" smtClean="0">
                <a:solidFill>
                  <a:schemeClr val="tx1"/>
                </a:solidFill>
              </a:rPr>
              <a:t>Z</a:t>
            </a:r>
            <a:r>
              <a:rPr lang="en-US" i="1" baseline="-25000" dirty="0" smtClean="0">
                <a:solidFill>
                  <a:schemeClr val="tx1"/>
                </a:solidFill>
              </a:rPr>
              <a:t>s</a:t>
            </a:r>
            <a:r>
              <a:rPr lang="en-US" dirty="0" smtClean="0">
                <a:solidFill>
                  <a:schemeClr val="tx1"/>
                </a:solidFill>
              </a:rPr>
              <a:t>-</a:t>
            </a:r>
            <a:r>
              <a:rPr lang="en-US" i="1" dirty="0" err="1" smtClean="0">
                <a:solidFill>
                  <a:schemeClr val="tx1"/>
                </a:solidFill>
              </a:rPr>
              <a:t>Z</a:t>
            </a:r>
            <a:r>
              <a:rPr lang="en-US" i="1" baseline="-25000" dirty="0" err="1" smtClean="0">
                <a:solidFill>
                  <a:schemeClr val="tx1"/>
                </a:solidFill>
              </a:rPr>
              <a:t>t</a:t>
            </a:r>
            <a:r>
              <a:rPr lang="en-US" dirty="0" smtClean="0">
                <a:solidFill>
                  <a:schemeClr val="tx1"/>
                </a:solidFill>
              </a:rPr>
              <a:t>)</a:t>
            </a:r>
            <a:r>
              <a:rPr lang="en-US" baseline="30000" dirty="0" smtClean="0">
                <a:solidFill>
                  <a:schemeClr val="tx1"/>
                </a:solidFill>
              </a:rPr>
              <a:t>2</a:t>
            </a:r>
            <a:r>
              <a:rPr lang="en-US" dirty="0" smtClean="0">
                <a:solidFill>
                  <a:schemeClr val="tx1"/>
                </a:solidFill>
              </a:rPr>
              <a:t>] = </a:t>
            </a:r>
            <a:r>
              <a:rPr lang="en-US" i="1" dirty="0" smtClean="0">
                <a:solidFill>
                  <a:schemeClr val="tx1"/>
                </a:solidFill>
              </a:rPr>
              <a:t>s</a:t>
            </a:r>
            <a:r>
              <a:rPr lang="en-US" dirty="0" smtClean="0">
                <a:solidFill>
                  <a:schemeClr val="tx1"/>
                </a:solidFill>
              </a:rPr>
              <a:t> - </a:t>
            </a:r>
            <a:r>
              <a:rPr lang="en-US" i="1" dirty="0" smtClean="0">
                <a:solidFill>
                  <a:schemeClr val="tx1"/>
                </a:solidFill>
              </a:rPr>
              <a:t>t</a:t>
            </a:r>
            <a:r>
              <a:rPr lang="en-US" dirty="0" smtClean="0">
                <a:solidFill>
                  <a:schemeClr val="tx1"/>
                </a:solidFill>
              </a:rPr>
              <a:t> for </a:t>
            </a:r>
            <a:r>
              <a:rPr lang="en-US" i="1" dirty="0" smtClean="0">
                <a:solidFill>
                  <a:schemeClr val="tx1"/>
                </a:solidFill>
              </a:rPr>
              <a:t>s</a:t>
            </a:r>
            <a:r>
              <a:rPr lang="en-US" dirty="0" smtClean="0">
                <a:solidFill>
                  <a:schemeClr val="tx1"/>
                </a:solidFill>
              </a:rPr>
              <a:t> &gt; </a:t>
            </a:r>
            <a:r>
              <a:rPr lang="en-US" i="1" dirty="0" smtClean="0">
                <a:solidFill>
                  <a:schemeClr val="tx1"/>
                </a:solidFill>
              </a:rPr>
              <a:t>t</a:t>
            </a:r>
            <a:r>
              <a:rPr lang="en-US" dirty="0" smtClean="0">
                <a:solidFill>
                  <a:schemeClr val="tx1"/>
                </a:solidFill>
              </a:rPr>
              <a:t>. Thus, </a:t>
            </a:r>
            <a:r>
              <a:rPr lang="en-US" i="1" dirty="0" smtClean="0">
                <a:solidFill>
                  <a:schemeClr val="tx1"/>
                </a:solidFill>
              </a:rPr>
              <a:t>Z</a:t>
            </a:r>
            <a:r>
              <a:rPr lang="en-US" i="1" baseline="-25000" dirty="0" smtClean="0">
                <a:solidFill>
                  <a:schemeClr val="tx1"/>
                </a:solidFill>
              </a:rPr>
              <a:t>s </a:t>
            </a:r>
            <a:r>
              <a:rPr lang="en-US" dirty="0" smtClean="0">
                <a:solidFill>
                  <a:schemeClr val="tx1"/>
                </a:solidFill>
              </a:rPr>
              <a:t>- </a:t>
            </a:r>
            <a:r>
              <a:rPr lang="en-US" i="1" dirty="0" err="1" smtClean="0">
                <a:solidFill>
                  <a:schemeClr val="tx1"/>
                </a:solidFill>
              </a:rPr>
              <a:t>Z</a:t>
            </a:r>
            <a:r>
              <a:rPr lang="en-US" i="1" baseline="-25000" dirty="0" err="1" smtClean="0">
                <a:solidFill>
                  <a:schemeClr val="tx1"/>
                </a:solidFill>
              </a:rPr>
              <a:t>t</a:t>
            </a:r>
            <a:r>
              <a:rPr lang="en-US" dirty="0" smtClean="0">
                <a:solidFill>
                  <a:schemeClr val="tx1"/>
                </a:solidFill>
              </a:rPr>
              <a:t> ~ N(0, </a:t>
            </a:r>
            <a:r>
              <a:rPr lang="en-US" i="1" dirty="0" smtClean="0">
                <a:solidFill>
                  <a:schemeClr val="tx1"/>
                </a:solidFill>
              </a:rPr>
              <a:t>s</a:t>
            </a:r>
            <a:r>
              <a:rPr lang="en-US" dirty="0" smtClean="0">
                <a:solidFill>
                  <a:schemeClr val="tx1"/>
                </a:solidFill>
              </a:rPr>
              <a:t>-</a:t>
            </a:r>
            <a:r>
              <a:rPr lang="en-US" i="1" dirty="0" smtClean="0">
                <a:solidFill>
                  <a:schemeClr val="tx1"/>
                </a:solidFill>
              </a:rPr>
              <a:t>t</a:t>
            </a:r>
            <a:r>
              <a:rPr lang="en-US" dirty="0" smtClean="0">
                <a:solidFill>
                  <a:schemeClr val="tx1"/>
                </a:solidFill>
              </a:rPr>
              <a:t>) with </a:t>
            </a:r>
            <a:r>
              <a:rPr lang="en-US" i="1" dirty="0" smtClean="0">
                <a:solidFill>
                  <a:schemeClr val="tx1"/>
                </a:solidFill>
              </a:rPr>
              <a:t>s</a:t>
            </a:r>
            <a:r>
              <a:rPr lang="en-US" dirty="0" smtClean="0">
                <a:solidFill>
                  <a:schemeClr val="tx1"/>
                </a:solidFill>
              </a:rPr>
              <a:t> &gt; </a:t>
            </a:r>
            <a:r>
              <a:rPr lang="en-US" i="1" dirty="0" smtClean="0">
                <a:solidFill>
                  <a:schemeClr val="tx1"/>
                </a:solidFill>
              </a:rPr>
              <a:t>t</a:t>
            </a:r>
            <a:r>
              <a:rPr lang="en-US" dirty="0" smtClean="0">
                <a:solidFill>
                  <a:schemeClr val="tx1"/>
                </a:solidFill>
              </a:rPr>
              <a:t>.</a:t>
            </a:r>
          </a:p>
          <a:p>
            <a:pPr lvl="1"/>
            <a:r>
              <a:rPr lang="en-US" i="1" dirty="0" err="1" smtClean="0">
                <a:solidFill>
                  <a:schemeClr val="tx1"/>
                </a:solidFill>
              </a:rPr>
              <a:t>Z</a:t>
            </a:r>
            <a:r>
              <a:rPr lang="en-US" i="1" baseline="-25000" dirty="0" err="1" smtClean="0">
                <a:solidFill>
                  <a:schemeClr val="tx1"/>
                </a:solidFill>
              </a:rPr>
              <a:t>t</a:t>
            </a:r>
            <a:r>
              <a:rPr lang="en-US" dirty="0" smtClean="0">
                <a:solidFill>
                  <a:schemeClr val="tx1"/>
                </a:solidFill>
              </a:rPr>
              <a:t> is a continuous function of </a:t>
            </a:r>
            <a:r>
              <a:rPr lang="en-US" i="1" dirty="0" smtClean="0">
                <a:solidFill>
                  <a:schemeClr val="tx1"/>
                </a:solidFill>
              </a:rPr>
              <a:t>t</a:t>
            </a:r>
            <a:r>
              <a:rPr lang="en-US" dirty="0" smtClean="0">
                <a:solidFill>
                  <a:schemeClr val="tx1"/>
                </a:solidFill>
              </a:rPr>
              <a:t>.</a:t>
            </a:r>
          </a:p>
          <a:p>
            <a:pPr lvl="1"/>
            <a:r>
              <a:rPr lang="en-US" dirty="0" smtClean="0">
                <a:solidFill>
                  <a:schemeClr val="tx1"/>
                </a:solidFill>
              </a:rPr>
              <a:t>The process begins at zero, </a:t>
            </a:r>
            <a:r>
              <a:rPr lang="en-US" i="1" dirty="0" smtClean="0">
                <a:solidFill>
                  <a:schemeClr val="tx1"/>
                </a:solidFill>
              </a:rPr>
              <a:t>Z</a:t>
            </a:r>
            <a:r>
              <a:rPr lang="en-US" baseline="-25000" dirty="0" smtClean="0">
                <a:solidFill>
                  <a:schemeClr val="tx1"/>
                </a:solidFill>
              </a:rPr>
              <a:t>0</a:t>
            </a:r>
            <a:r>
              <a:rPr lang="en-US" dirty="0" smtClean="0">
                <a:solidFill>
                  <a:schemeClr val="tx1"/>
                </a:solidFill>
              </a:rPr>
              <a:t> = 0.</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a:bodyPr>
          <a:lstStyle/>
          <a:p>
            <a:r>
              <a:rPr lang="en-US" b="1" dirty="0"/>
              <a:t>Brownian Motion Processes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301752" y="1527048"/>
                <a:ext cx="8503920" cy="4797552"/>
              </a:xfrm>
            </p:spPr>
            <p:txBody>
              <a:bodyPr>
                <a:normAutofit/>
              </a:bodyPr>
              <a:lstStyle/>
              <a:p>
                <a:r>
                  <a:rPr lang="en-US" dirty="0" smtClean="0"/>
                  <a:t>Standard Brownian motion is a martingale because:</a:t>
                </a:r>
              </a:p>
              <a:p>
                <a:pPr marL="0" indent="0">
                  <a:buNone/>
                </a:pPr>
                <a14:m>
                  <m:oMathPara xmlns:m="http://schemas.openxmlformats.org/officeDocument/2006/math">
                    <m:oMathParaPr>
                      <m:jc m:val="center"/>
                    </m:oMathParaPr>
                    <m:oMath xmlns:m="http://schemas.openxmlformats.org/officeDocument/2006/math">
                      <m:r>
                        <a:rPr lang="en-US" sz="2500" i="1">
                          <a:latin typeface="Cambria Math" panose="02040503050406030204" pitchFamily="18" charset="0"/>
                        </a:rPr>
                        <m:t>𝐸</m:t>
                      </m:r>
                      <m:d>
                        <m:dPr>
                          <m:begChr m:val="["/>
                          <m:endChr m:val="]"/>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𝑍</m:t>
                              </m:r>
                            </m:e>
                            <m:sub>
                              <m:r>
                                <a:rPr lang="en-US" sz="2500" i="1">
                                  <a:latin typeface="Cambria Math" panose="02040503050406030204" pitchFamily="18" charset="0"/>
                                </a:rPr>
                                <m:t>𝑡</m:t>
                              </m:r>
                            </m:sub>
                          </m:sSub>
                        </m:e>
                        <m:e>
                          <m:sSub>
                            <m:sSubPr>
                              <m:ctrlPr>
                                <a:rPr lang="en-US" sz="2500" i="1">
                                  <a:latin typeface="Cambria Math" panose="02040503050406030204" pitchFamily="18" charset="0"/>
                                </a:rPr>
                              </m:ctrlPr>
                            </m:sSubPr>
                            <m:e>
                              <m:r>
                                <a:rPr lang="en-US" sz="2500" i="1">
                                  <a:latin typeface="Cambria Math" panose="02040503050406030204" pitchFamily="18" charset="0"/>
                                </a:rPr>
                                <m:t>ℱ</m:t>
                              </m:r>
                            </m:e>
                            <m:sub>
                              <m:r>
                                <a:rPr lang="en-US" sz="2500" i="1">
                                  <a:latin typeface="Cambria Math" panose="02040503050406030204" pitchFamily="18" charset="0"/>
                                </a:rPr>
                                <m:t>𝑠</m:t>
                              </m:r>
                            </m:sub>
                          </m:sSub>
                        </m:e>
                      </m:d>
                      <m:r>
                        <a:rPr lang="en-US" sz="2500" i="1">
                          <a:latin typeface="Cambria Math" panose="02040503050406030204" pitchFamily="18" charset="0"/>
                        </a:rPr>
                        <m:t>=</m:t>
                      </m:r>
                      <m:r>
                        <a:rPr lang="en-US" sz="2500" i="1">
                          <a:latin typeface="Cambria Math" panose="02040503050406030204" pitchFamily="18" charset="0"/>
                        </a:rPr>
                        <m:t>𝐸</m:t>
                      </m:r>
                      <m:d>
                        <m:dPr>
                          <m:begChr m:val="["/>
                          <m:endChr m:val="]"/>
                          <m:ctrlPr>
                            <a:rPr lang="en-US" sz="2500" i="1">
                              <a:latin typeface="Cambria Math" panose="02040503050406030204" pitchFamily="18" charset="0"/>
                            </a:rPr>
                          </m:ctrlPr>
                        </m:dPr>
                        <m:e>
                          <m:d>
                            <m:dPr>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𝑍</m:t>
                                  </m:r>
                                </m:e>
                                <m:sub>
                                  <m:r>
                                    <a:rPr lang="en-US" sz="2500" i="1">
                                      <a:latin typeface="Cambria Math" panose="02040503050406030204" pitchFamily="18" charset="0"/>
                                    </a:rPr>
                                    <m:t>𝑡</m:t>
                                  </m:r>
                                </m:sub>
                              </m:sSub>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𝑍</m:t>
                                  </m:r>
                                </m:e>
                                <m:sub>
                                  <m:r>
                                    <a:rPr lang="en-US" sz="2500" i="1">
                                      <a:latin typeface="Cambria Math" panose="02040503050406030204" pitchFamily="18" charset="0"/>
                                    </a:rPr>
                                    <m:t>𝑠</m:t>
                                  </m:r>
                                </m:sub>
                              </m:sSub>
                            </m:e>
                          </m:d>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𝑍</m:t>
                              </m:r>
                            </m:e>
                            <m:sub>
                              <m:r>
                                <a:rPr lang="en-US" sz="2500" i="1">
                                  <a:latin typeface="Cambria Math" panose="02040503050406030204" pitchFamily="18" charset="0"/>
                                </a:rPr>
                                <m:t>𝑠</m:t>
                              </m:r>
                            </m:sub>
                          </m:sSub>
                        </m:e>
                        <m:e>
                          <m:sSub>
                            <m:sSubPr>
                              <m:ctrlPr>
                                <a:rPr lang="en-US" sz="2500" i="1">
                                  <a:latin typeface="Cambria Math" panose="02040503050406030204" pitchFamily="18" charset="0"/>
                                </a:rPr>
                              </m:ctrlPr>
                            </m:sSubPr>
                            <m:e>
                              <m:r>
                                <a:rPr lang="en-US" sz="2500" i="1">
                                  <a:latin typeface="Cambria Math" panose="02040503050406030204" pitchFamily="18" charset="0"/>
                                </a:rPr>
                                <m:t>ℱ</m:t>
                              </m:r>
                            </m:e>
                            <m:sub>
                              <m:r>
                                <a:rPr lang="en-US" sz="2500" i="1">
                                  <a:latin typeface="Cambria Math" panose="02040503050406030204" pitchFamily="18" charset="0"/>
                                </a:rPr>
                                <m:t>𝑠</m:t>
                              </m:r>
                            </m:sub>
                          </m:sSub>
                        </m:e>
                      </m:d>
                    </m:oMath>
                  </m:oMathPara>
                </a14:m>
                <a:endParaRPr lang="en-US" sz="2500" i="1" dirty="0" smtClean="0"/>
              </a:p>
              <a:p>
                <a:pPr marL="0" indent="0">
                  <a:buNone/>
                </a:pPr>
                <a:r>
                  <a:rPr lang="en-US" sz="2500" dirty="0" smtClean="0"/>
                  <a:t>	    		      </a:t>
                </a:r>
                <a14:m>
                  <m:oMath xmlns:m="http://schemas.openxmlformats.org/officeDocument/2006/math">
                    <m:r>
                      <a:rPr lang="en-US" sz="2500" b="0" i="0" smtClean="0">
                        <a:latin typeface="Cambria Math" panose="02040503050406030204" pitchFamily="18" charset="0"/>
                      </a:rPr>
                      <m:t>  </m:t>
                    </m:r>
                    <m:r>
                      <a:rPr lang="en-US" sz="2500" i="1">
                        <a:latin typeface="Cambria Math" panose="02040503050406030204" pitchFamily="18" charset="0"/>
                      </a:rPr>
                      <m:t>=</m:t>
                    </m:r>
                    <m:r>
                      <a:rPr lang="en-US" sz="2500" i="1">
                        <a:latin typeface="Cambria Math" panose="02040503050406030204" pitchFamily="18" charset="0"/>
                      </a:rPr>
                      <m:t>𝐸</m:t>
                    </m:r>
                    <m:d>
                      <m:dPr>
                        <m:begChr m:val="["/>
                        <m:endChr m:val="]"/>
                        <m:ctrlPr>
                          <a:rPr lang="en-US" sz="2500" i="1">
                            <a:latin typeface="Cambria Math" panose="02040503050406030204" pitchFamily="18" charset="0"/>
                          </a:rPr>
                        </m:ctrlPr>
                      </m:dPr>
                      <m:e>
                        <m:d>
                          <m:dPr>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𝑍</m:t>
                                </m:r>
                              </m:e>
                              <m:sub>
                                <m:r>
                                  <a:rPr lang="en-US" sz="2500" i="1">
                                    <a:latin typeface="Cambria Math" panose="02040503050406030204" pitchFamily="18" charset="0"/>
                                  </a:rPr>
                                  <m:t>𝑡</m:t>
                                </m:r>
                              </m:sub>
                            </m:sSub>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𝑍</m:t>
                                </m:r>
                              </m:e>
                              <m:sub>
                                <m:r>
                                  <a:rPr lang="en-US" sz="2500" i="1">
                                    <a:latin typeface="Cambria Math" panose="02040503050406030204" pitchFamily="18" charset="0"/>
                                  </a:rPr>
                                  <m:t>𝑠</m:t>
                                </m:r>
                              </m:sub>
                            </m:sSub>
                          </m:e>
                        </m:d>
                      </m:e>
                      <m:e>
                        <m:sSub>
                          <m:sSubPr>
                            <m:ctrlPr>
                              <a:rPr lang="en-US" sz="2500" i="1">
                                <a:latin typeface="Cambria Math" panose="02040503050406030204" pitchFamily="18" charset="0"/>
                              </a:rPr>
                            </m:ctrlPr>
                          </m:sSubPr>
                          <m:e>
                            <m:r>
                              <a:rPr lang="en-US" sz="2500" i="1">
                                <a:latin typeface="Cambria Math" panose="02040503050406030204" pitchFamily="18" charset="0"/>
                              </a:rPr>
                              <m:t>ℱ</m:t>
                            </m:r>
                          </m:e>
                          <m:sub>
                            <m:r>
                              <a:rPr lang="en-US" sz="2500" i="1">
                                <a:latin typeface="Cambria Math" panose="02040503050406030204" pitchFamily="18" charset="0"/>
                              </a:rPr>
                              <m:t>𝑠</m:t>
                            </m:r>
                          </m:sub>
                        </m:sSub>
                      </m:e>
                    </m:d>
                    <m:r>
                      <a:rPr lang="en-US" sz="2500" i="1">
                        <a:latin typeface="Cambria Math" panose="02040503050406030204" pitchFamily="18" charset="0"/>
                      </a:rPr>
                      <m:t>+</m:t>
                    </m:r>
                    <m:r>
                      <a:rPr lang="en-US" sz="2500" i="1">
                        <a:latin typeface="Cambria Math" panose="02040503050406030204" pitchFamily="18" charset="0"/>
                      </a:rPr>
                      <m:t>𝐸</m:t>
                    </m:r>
                    <m:d>
                      <m:dPr>
                        <m:begChr m:val="["/>
                        <m:endChr m:val="]"/>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𝑍</m:t>
                            </m:r>
                          </m:e>
                          <m:sub>
                            <m:r>
                              <a:rPr lang="en-US" sz="2500" i="1">
                                <a:latin typeface="Cambria Math" panose="02040503050406030204" pitchFamily="18" charset="0"/>
                              </a:rPr>
                              <m:t>𝑠</m:t>
                            </m:r>
                          </m:sub>
                        </m:sSub>
                      </m:e>
                      <m:e>
                        <m:sSub>
                          <m:sSubPr>
                            <m:ctrlPr>
                              <a:rPr lang="en-US" sz="2500" i="1">
                                <a:latin typeface="Cambria Math" panose="02040503050406030204" pitchFamily="18" charset="0"/>
                              </a:rPr>
                            </m:ctrlPr>
                          </m:sSubPr>
                          <m:e>
                            <m:r>
                              <a:rPr lang="en-US" sz="2500" i="1">
                                <a:latin typeface="Cambria Math" panose="02040503050406030204" pitchFamily="18" charset="0"/>
                              </a:rPr>
                              <m:t>ℱ</m:t>
                            </m:r>
                          </m:e>
                          <m:sub>
                            <m:r>
                              <a:rPr lang="en-US" sz="2500" i="1">
                                <a:latin typeface="Cambria Math" panose="02040503050406030204" pitchFamily="18" charset="0"/>
                              </a:rPr>
                              <m:t>𝑠</m:t>
                            </m:r>
                          </m:sub>
                        </m:sSub>
                      </m:e>
                    </m:d>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𝑍</m:t>
                        </m:r>
                      </m:e>
                      <m:sub>
                        <m:r>
                          <a:rPr lang="en-US" sz="2500" i="1">
                            <a:latin typeface="Cambria Math" panose="02040503050406030204" pitchFamily="18" charset="0"/>
                          </a:rPr>
                          <m:t>𝑠</m:t>
                        </m:r>
                      </m:sub>
                    </m:sSub>
                  </m:oMath>
                </a14:m>
                <a:endParaRPr lang="en-US" sz="2500" dirty="0" smtClean="0"/>
              </a:p>
              <a:p>
                <a:endParaRPr lang="en-US" i="1" dirty="0" smtClean="0">
                  <a:latin typeface="Cambria Math" panose="02040503050406030204" pitchFamily="18" charset="0"/>
                </a:endParaRPr>
              </a:p>
              <a:p>
                <a:pPr marL="0" indent="0">
                  <a:buNone/>
                </a:pPr>
                <a:r>
                  <a:rPr lang="en-US" dirty="0"/>
                  <a:t>Since </a:t>
                </a:r>
                <a:r>
                  <a:rPr lang="en-US" i="1" dirty="0" err="1"/>
                  <a:t>Z</a:t>
                </a:r>
                <a:r>
                  <a:rPr lang="en-US" i="1" baseline="-25000" dirty="0" err="1"/>
                  <a:t>t</a:t>
                </a:r>
                <a:r>
                  <a:rPr lang="en-US" i="1" baseline="-25000" dirty="0"/>
                  <a:t> </a:t>
                </a:r>
                <a:r>
                  <a:rPr lang="en-US" dirty="0"/>
                  <a:t>~ N(0, </a:t>
                </a:r>
                <a:r>
                  <a:rPr lang="en-US" i="1" dirty="0"/>
                  <a:t>t</a:t>
                </a:r>
                <a:r>
                  <a:rPr lang="en-US" dirty="0" smtClean="0"/>
                  <a:t>), </a:t>
                </a:r>
                <a:endParaRPr lang="en-US" i="1" dirty="0" smtClean="0">
                  <a:latin typeface="Cambria Math" panose="02040503050406030204" pitchFamily="18" charset="0"/>
                </a:endParaRPr>
              </a:p>
              <a:p>
                <a:pPr marL="0" indent="0">
                  <a:buNone/>
                </a:pPr>
                <a:r>
                  <a:rPr lang="en-US" sz="2500" dirty="0" smtClean="0"/>
                  <a:t> </a:t>
                </a:r>
                <a14:m>
                  <m:oMath xmlns:m="http://schemas.openxmlformats.org/officeDocument/2006/math">
                    <m:r>
                      <a:rPr lang="en-US" sz="2500" i="1">
                        <a:latin typeface="Cambria Math" panose="02040503050406030204" pitchFamily="18" charset="0"/>
                      </a:rPr>
                      <m:t>𝐸</m:t>
                    </m:r>
                    <m:d>
                      <m:dPr>
                        <m:begChr m:val="["/>
                        <m:endChr m:val="]"/>
                        <m:ctrlPr>
                          <a:rPr lang="en-US" sz="2500" i="1">
                            <a:latin typeface="Cambria Math" panose="02040503050406030204" pitchFamily="18" charset="0"/>
                          </a:rPr>
                        </m:ctrlPr>
                      </m:dPr>
                      <m:e>
                        <m:d>
                          <m:dPr>
                            <m:begChr m:val="|"/>
                            <m:endChr m:val="|"/>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𝑍</m:t>
                                </m:r>
                              </m:e>
                              <m:sub>
                                <m:r>
                                  <a:rPr lang="en-US" sz="2500" i="1">
                                    <a:latin typeface="Cambria Math" panose="02040503050406030204" pitchFamily="18" charset="0"/>
                                  </a:rPr>
                                  <m:t>𝑡</m:t>
                                </m:r>
                              </m:sub>
                            </m:sSub>
                          </m:e>
                        </m:d>
                      </m:e>
                    </m:d>
                    <m:r>
                      <a:rPr lang="en-US" sz="2500" i="1">
                        <a:latin typeface="Cambria Math" panose="02040503050406030204" pitchFamily="18" charset="0"/>
                      </a:rPr>
                      <m:t>=</m:t>
                    </m:r>
                    <m:f>
                      <m:fPr>
                        <m:ctrlPr>
                          <a:rPr lang="en-US" sz="2500" i="1">
                            <a:latin typeface="Cambria Math" panose="02040503050406030204" pitchFamily="18" charset="0"/>
                          </a:rPr>
                        </m:ctrlPr>
                      </m:fPr>
                      <m:num>
                        <m:r>
                          <a:rPr lang="en-US" sz="2500" i="1">
                            <a:latin typeface="Cambria Math" panose="02040503050406030204" pitchFamily="18" charset="0"/>
                          </a:rPr>
                          <m:t>1</m:t>
                        </m:r>
                      </m:num>
                      <m:den>
                        <m:rad>
                          <m:radPr>
                            <m:degHide m:val="on"/>
                            <m:ctrlPr>
                              <a:rPr lang="en-US" sz="2500" i="1">
                                <a:latin typeface="Cambria Math" panose="02040503050406030204" pitchFamily="18" charset="0"/>
                              </a:rPr>
                            </m:ctrlPr>
                          </m:radPr>
                          <m:deg/>
                          <m:e>
                            <m:r>
                              <a:rPr lang="en-US" sz="2500" i="1">
                                <a:latin typeface="Cambria Math" panose="02040503050406030204" pitchFamily="18" charset="0"/>
                              </a:rPr>
                              <m:t>2</m:t>
                            </m:r>
                            <m:r>
                              <a:rPr lang="en-US" sz="2500" i="1">
                                <a:latin typeface="Cambria Math" panose="02040503050406030204" pitchFamily="18" charset="0"/>
                              </a:rPr>
                              <m:t>𝜋</m:t>
                            </m:r>
                            <m:r>
                              <a:rPr lang="en-US" sz="2500" i="1">
                                <a:latin typeface="Cambria Math" panose="02040503050406030204" pitchFamily="18" charset="0"/>
                              </a:rPr>
                              <m:t>𝑡</m:t>
                            </m:r>
                          </m:e>
                        </m:rad>
                      </m:den>
                    </m:f>
                    <m:nary>
                      <m:naryPr>
                        <m:limLoc m:val="undOvr"/>
                        <m:ctrlPr>
                          <a:rPr lang="en-US" sz="2500" i="1">
                            <a:latin typeface="Cambria Math" panose="02040503050406030204" pitchFamily="18" charset="0"/>
                          </a:rPr>
                        </m:ctrlPr>
                      </m:naryPr>
                      <m:sub>
                        <m:r>
                          <a:rPr lang="en-US" sz="2500" i="1">
                            <a:latin typeface="Cambria Math" panose="02040503050406030204" pitchFamily="18" charset="0"/>
                          </a:rPr>
                          <m:t>−∞</m:t>
                        </m:r>
                      </m:sub>
                      <m:sup>
                        <m:r>
                          <a:rPr lang="en-US" sz="2500" i="1">
                            <a:latin typeface="Cambria Math" panose="02040503050406030204" pitchFamily="18" charset="0"/>
                          </a:rPr>
                          <m:t>∞</m:t>
                        </m:r>
                      </m:sup>
                      <m:e>
                        <m:r>
                          <a:rPr lang="en-US" sz="2500" i="1">
                            <a:latin typeface="Cambria Math" panose="02040503050406030204" pitchFamily="18" charset="0"/>
                          </a:rPr>
                          <m:t>|</m:t>
                        </m:r>
                        <m:r>
                          <a:rPr lang="en-US" sz="2500" i="1">
                            <a:latin typeface="Cambria Math" panose="02040503050406030204" pitchFamily="18" charset="0"/>
                          </a:rPr>
                          <m:t>𝑧</m:t>
                        </m:r>
                        <m:r>
                          <a:rPr lang="en-US" sz="2500" i="1">
                            <a:latin typeface="Cambria Math" panose="02040503050406030204" pitchFamily="18" charset="0"/>
                          </a:rPr>
                          <m:t>|</m:t>
                        </m:r>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m:t>
                            </m:r>
                            <m:f>
                              <m:fPr>
                                <m:ctrlPr>
                                  <a:rPr lang="en-US" sz="2500" i="1">
                                    <a:latin typeface="Cambria Math" panose="02040503050406030204" pitchFamily="18" charset="0"/>
                                  </a:rPr>
                                </m:ctrlPr>
                              </m:fPr>
                              <m:num>
                                <m:r>
                                  <a:rPr lang="en-US" sz="2500" i="1">
                                    <a:latin typeface="Cambria Math" panose="02040503050406030204" pitchFamily="18" charset="0"/>
                                  </a:rPr>
                                  <m:t>1</m:t>
                                </m:r>
                              </m:num>
                              <m:den>
                                <m:r>
                                  <a:rPr lang="en-US" sz="2500" i="1">
                                    <a:latin typeface="Cambria Math" panose="02040503050406030204" pitchFamily="18" charset="0"/>
                                  </a:rPr>
                                  <m:t>2</m:t>
                                </m:r>
                                <m:r>
                                  <a:rPr lang="en-US" sz="2500" i="1">
                                    <a:latin typeface="Cambria Math" panose="02040503050406030204" pitchFamily="18" charset="0"/>
                                  </a:rPr>
                                  <m:t>𝑡</m:t>
                                </m:r>
                              </m:den>
                            </m:f>
                            <m:sSup>
                              <m:sSupPr>
                                <m:ctrlPr>
                                  <a:rPr lang="en-US" sz="2500" i="1">
                                    <a:latin typeface="Cambria Math" panose="02040503050406030204" pitchFamily="18" charset="0"/>
                                  </a:rPr>
                                </m:ctrlPr>
                              </m:sSupPr>
                              <m:e>
                                <m:r>
                                  <a:rPr lang="en-US" sz="2500" i="1">
                                    <a:latin typeface="Cambria Math" panose="02040503050406030204" pitchFamily="18" charset="0"/>
                                  </a:rPr>
                                  <m:t>𝑧</m:t>
                                </m:r>
                              </m:e>
                              <m:sup>
                                <m:r>
                                  <a:rPr lang="en-US" sz="2500" i="1">
                                    <a:latin typeface="Cambria Math" panose="02040503050406030204" pitchFamily="18" charset="0"/>
                                  </a:rPr>
                                  <m:t>2</m:t>
                                </m:r>
                              </m:sup>
                            </m:sSup>
                          </m:sup>
                        </m:sSup>
                      </m:e>
                    </m:nary>
                    <m:r>
                      <a:rPr lang="en-US" sz="2500" i="1">
                        <a:latin typeface="Cambria Math" panose="02040503050406030204" pitchFamily="18" charset="0"/>
                      </a:rPr>
                      <m:t>𝑑𝑧</m:t>
                    </m:r>
                    <m:r>
                      <a:rPr lang="en-US" sz="2500" i="1">
                        <a:latin typeface="Cambria Math" panose="02040503050406030204" pitchFamily="18" charset="0"/>
                      </a:rPr>
                      <m:t>=</m:t>
                    </m:r>
                    <m:f>
                      <m:fPr>
                        <m:ctrlPr>
                          <a:rPr lang="en-US" sz="2500" i="1">
                            <a:latin typeface="Cambria Math" panose="02040503050406030204" pitchFamily="18" charset="0"/>
                          </a:rPr>
                        </m:ctrlPr>
                      </m:fPr>
                      <m:num>
                        <m:r>
                          <a:rPr lang="en-US" sz="2500" i="1">
                            <a:latin typeface="Cambria Math" panose="02040503050406030204" pitchFamily="18" charset="0"/>
                          </a:rPr>
                          <m:t>2</m:t>
                        </m:r>
                      </m:num>
                      <m:den>
                        <m:rad>
                          <m:radPr>
                            <m:degHide m:val="on"/>
                            <m:ctrlPr>
                              <a:rPr lang="en-US" sz="2500" i="1">
                                <a:latin typeface="Cambria Math" panose="02040503050406030204" pitchFamily="18" charset="0"/>
                              </a:rPr>
                            </m:ctrlPr>
                          </m:radPr>
                          <m:deg/>
                          <m:e>
                            <m:r>
                              <a:rPr lang="en-US" sz="2500" i="1">
                                <a:latin typeface="Cambria Math" panose="02040503050406030204" pitchFamily="18" charset="0"/>
                              </a:rPr>
                              <m:t>2</m:t>
                            </m:r>
                            <m:r>
                              <a:rPr lang="en-US" sz="2500" i="1">
                                <a:latin typeface="Cambria Math" panose="02040503050406030204" pitchFamily="18" charset="0"/>
                              </a:rPr>
                              <m:t>𝜋</m:t>
                            </m:r>
                            <m:r>
                              <a:rPr lang="en-US" sz="2500" i="1">
                                <a:latin typeface="Cambria Math" panose="02040503050406030204" pitchFamily="18" charset="0"/>
                              </a:rPr>
                              <m:t>𝑡</m:t>
                            </m:r>
                          </m:e>
                        </m:rad>
                      </m:den>
                    </m:f>
                    <m:nary>
                      <m:naryPr>
                        <m:limLoc m:val="undOvr"/>
                        <m:ctrlPr>
                          <a:rPr lang="en-US" sz="2500" i="1">
                            <a:latin typeface="Cambria Math" panose="02040503050406030204" pitchFamily="18" charset="0"/>
                          </a:rPr>
                        </m:ctrlPr>
                      </m:naryPr>
                      <m:sub>
                        <m:r>
                          <a:rPr lang="en-US" sz="2500" i="1">
                            <a:latin typeface="Cambria Math" panose="02040503050406030204" pitchFamily="18" charset="0"/>
                          </a:rPr>
                          <m:t>0</m:t>
                        </m:r>
                      </m:sub>
                      <m:sup>
                        <m:r>
                          <a:rPr lang="en-US" sz="2500" i="1">
                            <a:latin typeface="Cambria Math" panose="02040503050406030204" pitchFamily="18" charset="0"/>
                          </a:rPr>
                          <m:t>∞</m:t>
                        </m:r>
                      </m:sup>
                      <m:e>
                        <m:r>
                          <a:rPr lang="en-US" sz="2500" i="1">
                            <a:latin typeface="Cambria Math" panose="02040503050406030204" pitchFamily="18" charset="0"/>
                          </a:rPr>
                          <m:t>𝑧</m:t>
                        </m:r>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m:t>
                            </m:r>
                            <m:f>
                              <m:fPr>
                                <m:ctrlPr>
                                  <a:rPr lang="en-US" sz="2500" i="1">
                                    <a:latin typeface="Cambria Math" panose="02040503050406030204" pitchFamily="18" charset="0"/>
                                  </a:rPr>
                                </m:ctrlPr>
                              </m:fPr>
                              <m:num>
                                <m:r>
                                  <a:rPr lang="en-US" sz="2500" i="1">
                                    <a:latin typeface="Cambria Math" panose="02040503050406030204" pitchFamily="18" charset="0"/>
                                  </a:rPr>
                                  <m:t>1</m:t>
                                </m:r>
                              </m:num>
                              <m:den>
                                <m:r>
                                  <a:rPr lang="en-US" sz="2500" i="1">
                                    <a:latin typeface="Cambria Math" panose="02040503050406030204" pitchFamily="18" charset="0"/>
                                  </a:rPr>
                                  <m:t>2</m:t>
                                </m:r>
                                <m:r>
                                  <a:rPr lang="en-US" sz="2500" i="1">
                                    <a:latin typeface="Cambria Math" panose="02040503050406030204" pitchFamily="18" charset="0"/>
                                  </a:rPr>
                                  <m:t>𝑡</m:t>
                                </m:r>
                              </m:den>
                            </m:f>
                            <m:sSup>
                              <m:sSupPr>
                                <m:ctrlPr>
                                  <a:rPr lang="en-US" sz="2500" i="1">
                                    <a:latin typeface="Cambria Math" panose="02040503050406030204" pitchFamily="18" charset="0"/>
                                  </a:rPr>
                                </m:ctrlPr>
                              </m:sSupPr>
                              <m:e>
                                <m:r>
                                  <a:rPr lang="en-US" sz="2500" i="1">
                                    <a:latin typeface="Cambria Math" panose="02040503050406030204" pitchFamily="18" charset="0"/>
                                  </a:rPr>
                                  <m:t>𝑧</m:t>
                                </m:r>
                              </m:e>
                              <m:sup>
                                <m:r>
                                  <a:rPr lang="en-US" sz="2500" i="1">
                                    <a:latin typeface="Cambria Math" panose="02040503050406030204" pitchFamily="18" charset="0"/>
                                  </a:rPr>
                                  <m:t>2</m:t>
                                </m:r>
                              </m:sup>
                            </m:sSup>
                          </m:sup>
                        </m:sSup>
                      </m:e>
                    </m:nary>
                    <m:r>
                      <a:rPr lang="en-US" sz="2500" i="1">
                        <a:latin typeface="Cambria Math" panose="02040503050406030204" pitchFamily="18" charset="0"/>
                      </a:rPr>
                      <m:t>𝑑𝑧</m:t>
                    </m:r>
                  </m:oMath>
                </a14:m>
                <a:endParaRPr lang="en-US" sz="2500" i="1" dirty="0" smtClean="0">
                  <a:latin typeface="Cambria Math" panose="02040503050406030204" pitchFamily="18" charset="0"/>
                </a:endParaRPr>
              </a:p>
              <a:p>
                <a:pPr marL="0" indent="0">
                  <a:buNone/>
                </a:pPr>
                <a:r>
                  <a:rPr lang="en-US" sz="2500" dirty="0" smtClean="0"/>
                  <a:t>                                                    </a:t>
                </a:r>
                <a14:m>
                  <m:oMath xmlns:m="http://schemas.openxmlformats.org/officeDocument/2006/math">
                    <m:r>
                      <a:rPr lang="en-US" sz="2500" b="0" i="0" smtClean="0">
                        <a:latin typeface="Cambria Math" panose="02040503050406030204" pitchFamily="18" charset="0"/>
                      </a:rPr>
                      <m:t>    </m:t>
                    </m:r>
                    <m:r>
                      <a:rPr lang="en-US" sz="2500" i="1">
                        <a:latin typeface="Cambria Math" panose="02040503050406030204" pitchFamily="18" charset="0"/>
                      </a:rPr>
                      <m:t>=</m:t>
                    </m:r>
                    <m:sSubSup>
                      <m:sSubSupPr>
                        <m:ctrlPr>
                          <a:rPr lang="en-US" sz="2500" i="1">
                            <a:latin typeface="Cambria Math" panose="02040503050406030204" pitchFamily="18" charset="0"/>
                          </a:rPr>
                        </m:ctrlPr>
                      </m:sSubSupPr>
                      <m:e>
                        <m:f>
                          <m:fPr>
                            <m:ctrlPr>
                              <a:rPr lang="en-US" sz="2500" i="1">
                                <a:latin typeface="Cambria Math" panose="02040503050406030204" pitchFamily="18" charset="0"/>
                              </a:rPr>
                            </m:ctrlPr>
                          </m:fPr>
                          <m:num>
                            <m:r>
                              <a:rPr lang="en-US" sz="2500" i="1">
                                <a:latin typeface="Cambria Math" panose="02040503050406030204" pitchFamily="18" charset="0"/>
                              </a:rPr>
                              <m:t>−</m:t>
                            </m:r>
                            <m:r>
                              <a:rPr lang="en-US" sz="2500" b="0" i="1" smtClean="0">
                                <a:latin typeface="Cambria Math" panose="02040503050406030204" pitchFamily="18" charset="0"/>
                              </a:rPr>
                              <m:t>2</m:t>
                            </m:r>
                            <m:rad>
                              <m:radPr>
                                <m:degHide m:val="on"/>
                                <m:ctrlPr>
                                  <a:rPr lang="en-US" sz="2500" i="1">
                                    <a:latin typeface="Cambria Math" panose="02040503050406030204" pitchFamily="18" charset="0"/>
                                  </a:rPr>
                                </m:ctrlPr>
                              </m:radPr>
                              <m:deg/>
                              <m:e>
                                <m:r>
                                  <a:rPr lang="en-US" sz="2500" i="1">
                                    <a:latin typeface="Cambria Math" panose="02040503050406030204" pitchFamily="18" charset="0"/>
                                  </a:rPr>
                                  <m:t>𝑡</m:t>
                                </m:r>
                              </m:e>
                            </m:rad>
                          </m:num>
                          <m:den>
                            <m:rad>
                              <m:radPr>
                                <m:degHide m:val="on"/>
                                <m:ctrlPr>
                                  <a:rPr lang="en-US" sz="2500" i="1">
                                    <a:latin typeface="Cambria Math" panose="02040503050406030204" pitchFamily="18" charset="0"/>
                                  </a:rPr>
                                </m:ctrlPr>
                              </m:radPr>
                              <m:deg/>
                              <m:e>
                                <m:r>
                                  <a:rPr lang="en-US" sz="2500" b="0" i="1" smtClean="0">
                                    <a:latin typeface="Cambria Math" panose="02040503050406030204" pitchFamily="18" charset="0"/>
                                  </a:rPr>
                                  <m:t>2</m:t>
                                </m:r>
                                <m:r>
                                  <a:rPr lang="en-US" sz="2500" i="1">
                                    <a:latin typeface="Cambria Math" panose="02040503050406030204" pitchFamily="18" charset="0"/>
                                  </a:rPr>
                                  <m:t>𝜋</m:t>
                                </m:r>
                              </m:e>
                            </m:rad>
                          </m:den>
                        </m:f>
                        <m:d>
                          <m:dPr>
                            <m:begChr m:val=""/>
                            <m:endChr m:val="|"/>
                            <m:ctrlPr>
                              <a:rPr lang="en-US" sz="2500" i="1">
                                <a:latin typeface="Cambria Math" panose="02040503050406030204" pitchFamily="18" charset="0"/>
                              </a:rPr>
                            </m:ctrlPr>
                          </m:dPr>
                          <m:e>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m:t>
                                </m:r>
                                <m:f>
                                  <m:fPr>
                                    <m:ctrlPr>
                                      <a:rPr lang="en-US" sz="2500" i="1">
                                        <a:latin typeface="Cambria Math" panose="02040503050406030204" pitchFamily="18" charset="0"/>
                                      </a:rPr>
                                    </m:ctrlPr>
                                  </m:fPr>
                                  <m:num>
                                    <m:r>
                                      <a:rPr lang="en-US" sz="2500" i="1">
                                        <a:latin typeface="Cambria Math" panose="02040503050406030204" pitchFamily="18" charset="0"/>
                                      </a:rPr>
                                      <m:t>1</m:t>
                                    </m:r>
                                  </m:num>
                                  <m:den>
                                    <m:r>
                                      <a:rPr lang="en-US" sz="2500" i="1">
                                        <a:latin typeface="Cambria Math" panose="02040503050406030204" pitchFamily="18" charset="0"/>
                                      </a:rPr>
                                      <m:t>2</m:t>
                                    </m:r>
                                    <m:r>
                                      <a:rPr lang="en-US" sz="2500" i="1">
                                        <a:latin typeface="Cambria Math" panose="02040503050406030204" pitchFamily="18" charset="0"/>
                                      </a:rPr>
                                      <m:t>𝑡</m:t>
                                    </m:r>
                                  </m:den>
                                </m:f>
                                <m:sSup>
                                  <m:sSupPr>
                                    <m:ctrlPr>
                                      <a:rPr lang="en-US" sz="2500" i="1">
                                        <a:latin typeface="Cambria Math" panose="02040503050406030204" pitchFamily="18" charset="0"/>
                                      </a:rPr>
                                    </m:ctrlPr>
                                  </m:sSupPr>
                                  <m:e>
                                    <m:r>
                                      <a:rPr lang="en-US" sz="2500" i="1">
                                        <a:latin typeface="Cambria Math" panose="02040503050406030204" pitchFamily="18" charset="0"/>
                                      </a:rPr>
                                      <m:t>𝑧</m:t>
                                    </m:r>
                                  </m:e>
                                  <m:sup>
                                    <m:r>
                                      <a:rPr lang="en-US" sz="2500" i="1">
                                        <a:latin typeface="Cambria Math" panose="02040503050406030204" pitchFamily="18" charset="0"/>
                                      </a:rPr>
                                      <m:t>2</m:t>
                                    </m:r>
                                  </m:sup>
                                </m:sSup>
                              </m:sup>
                            </m:sSup>
                          </m:e>
                        </m:d>
                      </m:e>
                      <m:sub>
                        <m:r>
                          <a:rPr lang="en-US" sz="2500" i="1">
                            <a:latin typeface="Cambria Math" panose="02040503050406030204" pitchFamily="18" charset="0"/>
                          </a:rPr>
                          <m:t>0</m:t>
                        </m:r>
                      </m:sub>
                      <m:sup>
                        <m:r>
                          <a:rPr lang="en-US" sz="2500" i="1">
                            <a:latin typeface="Cambria Math" panose="02040503050406030204" pitchFamily="18" charset="0"/>
                          </a:rPr>
                          <m:t>∞</m:t>
                        </m:r>
                      </m:sup>
                    </m:sSubSup>
                    <m:r>
                      <a:rPr lang="en-US" sz="2500" i="1">
                        <a:latin typeface="Cambria Math" panose="02040503050406030204" pitchFamily="18" charset="0"/>
                      </a:rPr>
                      <m:t>=</m:t>
                    </m:r>
                    <m:f>
                      <m:fPr>
                        <m:ctrlPr>
                          <a:rPr lang="en-US" sz="2500" i="1">
                            <a:latin typeface="Cambria Math" panose="02040503050406030204" pitchFamily="18" charset="0"/>
                          </a:rPr>
                        </m:ctrlPr>
                      </m:fPr>
                      <m:num>
                        <m:r>
                          <a:rPr lang="en-US" sz="2500" b="0" i="1" smtClean="0">
                            <a:latin typeface="Cambria Math" panose="02040503050406030204" pitchFamily="18" charset="0"/>
                          </a:rPr>
                          <m:t>2</m:t>
                        </m:r>
                        <m:rad>
                          <m:radPr>
                            <m:degHide m:val="on"/>
                            <m:ctrlPr>
                              <a:rPr lang="en-US" sz="2500" i="1">
                                <a:latin typeface="Cambria Math" panose="02040503050406030204" pitchFamily="18" charset="0"/>
                              </a:rPr>
                            </m:ctrlPr>
                          </m:radPr>
                          <m:deg/>
                          <m:e>
                            <m:r>
                              <a:rPr lang="en-US" sz="2500" b="0" i="1" smtClean="0">
                                <a:latin typeface="Cambria Math" panose="02040503050406030204" pitchFamily="18" charset="0"/>
                              </a:rPr>
                              <m:t>𝑡</m:t>
                            </m:r>
                          </m:e>
                        </m:rad>
                      </m:num>
                      <m:den>
                        <m:rad>
                          <m:radPr>
                            <m:degHide m:val="on"/>
                            <m:ctrlPr>
                              <a:rPr lang="en-US" sz="2500" i="1">
                                <a:latin typeface="Cambria Math" panose="02040503050406030204" pitchFamily="18" charset="0"/>
                              </a:rPr>
                            </m:ctrlPr>
                          </m:radPr>
                          <m:deg/>
                          <m:e>
                            <m:r>
                              <a:rPr lang="en-US" sz="2500" b="0" i="1" smtClean="0">
                                <a:latin typeface="Cambria Math" panose="02040503050406030204" pitchFamily="18" charset="0"/>
                              </a:rPr>
                              <m:t>2</m:t>
                            </m:r>
                            <m:r>
                              <a:rPr lang="en-US" sz="2500" i="1">
                                <a:latin typeface="Cambria Math" panose="02040503050406030204" pitchFamily="18" charset="0"/>
                              </a:rPr>
                              <m:t>𝜋</m:t>
                            </m:r>
                          </m:e>
                        </m:rad>
                      </m:den>
                    </m:f>
                    <m:r>
                      <a:rPr lang="en-US" sz="2500" i="1">
                        <a:latin typeface="Cambria Math" panose="02040503050406030204" pitchFamily="18" charset="0"/>
                      </a:rPr>
                      <m:t> &lt;∞.</m:t>
                    </m:r>
                  </m:oMath>
                </a14:m>
                <a:endParaRPr lang="en-US" sz="2500" dirty="0" smtClean="0"/>
              </a:p>
              <a:p>
                <a:pPr marL="0" indent="0">
                  <a:buNone/>
                </a:pPr>
                <a:endParaRPr lang="en-US" sz="2500" dirty="0"/>
              </a:p>
              <a:p>
                <a:endParaRPr lang="en-US" dirty="0" smtClean="0"/>
              </a:p>
              <a:p>
                <a:endParaRPr lang="en-US" dirty="0" smtClean="0"/>
              </a:p>
              <a:p>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01752" y="1527048"/>
                <a:ext cx="8503920" cy="4797552"/>
              </a:xfrm>
              <a:blipFill rotWithShape="0">
                <a:blip r:embed="rId2" cstate="print"/>
                <a:stretch>
                  <a:fillRect l="-1362" t="-1271"/>
                </a:stretch>
              </a:blipFill>
            </p:spPr>
            <p:txBody>
              <a:bodyPr/>
              <a:lstStyle/>
              <a:p>
                <a:r>
                  <a:rPr lang="en-US">
                    <a:noFill/>
                  </a:rPr>
                  <a:t> </a:t>
                </a:r>
              </a:p>
            </p:txBody>
          </p:sp>
        </mc:Fallback>
      </mc:AlternateContent>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77" name="Rectangle 5"/>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2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81" name="Rectangle 9"/>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Brownian Motion </a:t>
            </a:r>
            <a:r>
              <a:rPr lang="en-US" b="1" dirty="0" smtClean="0"/>
              <a:t>Processes </a:t>
            </a:r>
            <a:r>
              <a:rPr lang="en-US" sz="2800" b="1" dirty="0" smtClean="0"/>
              <a:t>(Continued)</a:t>
            </a:r>
            <a:endParaRPr lang="en-US" sz="2800"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301752" y="1600200"/>
                <a:ext cx="8534400" cy="4568952"/>
              </a:xfrm>
            </p:spPr>
            <p:txBody>
              <a:bodyPr/>
              <a:lstStyle/>
              <a:p>
                <a:r>
                  <a:rPr lang="en-US" dirty="0" smtClean="0"/>
                  <a:t>Consider a security that follows an (arithmetic) Brownian motion process of the form: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𝑍</m:t>
                        </m:r>
                      </m:e>
                      <m:sub>
                        <m:r>
                          <a:rPr lang="en-US" b="0" i="1" smtClean="0">
                            <a:latin typeface="Cambria Math" panose="02040503050406030204" pitchFamily="18" charset="0"/>
                            <a:ea typeface="Cambria Math" panose="02040503050406030204" pitchFamily="18" charset="0"/>
                          </a:rPr>
                          <m:t>𝑡</m:t>
                        </m:r>
                      </m:sub>
                    </m:sSub>
                  </m:oMath>
                </a14:m>
                <a:r>
                  <a:rPr lang="en-US" dirty="0" smtClean="0"/>
                  <a:t>.</a:t>
                </a:r>
              </a:p>
              <a:p>
                <a:r>
                  <a:rPr lang="en-US" dirty="0" smtClean="0"/>
                  <a:t>This process has a variance that is scaled </a:t>
                </a:r>
                <a:r>
                  <a:rPr lang="en-US" dirty="0"/>
                  <a:t>by a </a:t>
                </a:r>
                <a:r>
                  <a:rPr lang="en-US" dirty="0" smtClean="0"/>
                  <a:t>multiple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rPr>
                          <m:t>2</m:t>
                        </m:r>
                      </m:sup>
                    </m:sSup>
                    <m:r>
                      <a:rPr lang="en-US" b="0" i="0" smtClean="0">
                        <a:latin typeface="Cambria Math" panose="02040503050406030204" pitchFamily="18" charset="0"/>
                      </a:rPr>
                      <m:t> </m:t>
                    </m:r>
                  </m:oMath>
                </a14:m>
                <a:r>
                  <a:rPr lang="en-US" dirty="0" smtClean="0"/>
                  <a:t> from standard Brownian  motion so that </a:t>
                </a:r>
                <a:r>
                  <a:rPr lang="en-US" dirty="0"/>
                  <a:t>the change in the process </a:t>
                </a:r>
                <a:r>
                  <a:rPr lang="en-US" i="1" dirty="0"/>
                  <a:t>S</a:t>
                </a:r>
                <a:r>
                  <a:rPr lang="en-US" i="1" baseline="-25000" dirty="0"/>
                  <a:t>t</a:t>
                </a:r>
                <a:r>
                  <a:rPr lang="en-US" i="1" dirty="0"/>
                  <a:t> </a:t>
                </a:r>
                <a:r>
                  <a:rPr lang="en-US" dirty="0"/>
                  <a:t>from time </a:t>
                </a:r>
                <a:r>
                  <a:rPr lang="en-US" i="1" dirty="0"/>
                  <a:t>t</a:t>
                </a:r>
                <a:r>
                  <a:rPr lang="en-US" dirty="0"/>
                  <a:t> to time </a:t>
                </a:r>
                <a:r>
                  <a:rPr lang="en-US" i="1" dirty="0"/>
                  <a:t>t+∆t</a:t>
                </a:r>
                <a:r>
                  <a:rPr lang="en-US" dirty="0"/>
                  <a:t> takes the form</a:t>
                </a:r>
                <a:r>
                  <a:rPr lang="en-US" dirty="0" smtClean="0"/>
                  <a:t>:</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𝑍</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𝑍</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𝑍</m:t>
                              </m:r>
                            </m:e>
                            <m:sub>
                              <m:r>
                                <a:rPr lang="en-US" b="0" i="1" smtClean="0">
                                  <a:latin typeface="Cambria Math" panose="02040503050406030204" pitchFamily="18" charset="0"/>
                                  <a:ea typeface="Cambria Math" panose="02040503050406030204" pitchFamily="18" charset="0"/>
                                </a:rPr>
                                <m:t>𝑡</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oMath>
                  </m:oMathPara>
                </a14:m>
                <a:endParaRPr lang="en-US" b="0" dirty="0" smtClean="0">
                  <a:ea typeface="Cambria Math" panose="02040503050406030204" pitchFamily="18" charset="0"/>
                </a:endParaRPr>
              </a:p>
              <a:p>
                <a:pPr marL="0" indent="0">
                  <a:buNone/>
                </a:pPr>
                <a:endParaRPr lang="en-US" dirty="0" smtClean="0"/>
              </a:p>
              <a:p>
                <a:pPr marL="0" indent="0" algn="ctr">
                  <a:buNone/>
                </a:pPr>
                <a14:m>
                  <m:oMath xmlns:m="http://schemas.openxmlformats.org/officeDocument/2006/math">
                    <m:f>
                      <m:fPr>
                        <m:ctrlPr>
                          <a:rPr lang="en-US" sz="3000" i="1" smtClean="0">
                            <a:latin typeface="Cambria Math" panose="02040503050406030204" pitchFamily="18" charset="0"/>
                          </a:rPr>
                        </m:ctrlPr>
                      </m:fPr>
                      <m:num>
                        <m:sSub>
                          <m:sSubPr>
                            <m:ctrlPr>
                              <a:rPr lang="en-US" sz="3000" i="1" smtClean="0">
                                <a:latin typeface="Cambria Math" panose="02040503050406030204" pitchFamily="18" charset="0"/>
                              </a:rPr>
                            </m:ctrlPr>
                          </m:sSubPr>
                          <m:e>
                            <m:r>
                              <a:rPr lang="en-US" sz="3000" b="0" i="1" smtClean="0">
                                <a:latin typeface="Cambria Math" panose="02040503050406030204" pitchFamily="18" charset="0"/>
                              </a:rPr>
                              <m:t>𝑆</m:t>
                            </m:r>
                          </m:e>
                          <m:sub>
                            <m:r>
                              <a:rPr lang="en-US" sz="3000" b="0" i="1" smtClean="0">
                                <a:latin typeface="Cambria Math" panose="02040503050406030204" pitchFamily="18" charset="0"/>
                              </a:rPr>
                              <m:t>𝑡</m:t>
                            </m:r>
                          </m:sub>
                        </m:sSub>
                        <m:r>
                          <a:rPr lang="en-US" sz="3000" b="0" i="1" smtClean="0">
                            <a:latin typeface="Cambria Math" panose="02040503050406030204" pitchFamily="18" charset="0"/>
                          </a:rPr>
                          <m:t>−</m:t>
                        </m:r>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rPr>
                              <m:t>𝑆</m:t>
                            </m:r>
                          </m:e>
                          <m:sub>
                            <m:r>
                              <a:rPr lang="en-US" sz="3000" b="0" i="1" smtClean="0">
                                <a:latin typeface="Cambria Math" panose="02040503050406030204" pitchFamily="18" charset="0"/>
                              </a:rPr>
                              <m:t>0</m:t>
                            </m:r>
                          </m:sub>
                        </m:sSub>
                      </m:num>
                      <m:den>
                        <m:r>
                          <a:rPr lang="en-US" sz="3000" i="1" smtClean="0">
                            <a:latin typeface="Cambria Math" panose="02040503050406030204" pitchFamily="18" charset="0"/>
                            <a:ea typeface="Cambria Math" panose="02040503050406030204" pitchFamily="18" charset="0"/>
                          </a:rPr>
                          <m:t>𝜎</m:t>
                        </m:r>
                        <m:rad>
                          <m:radPr>
                            <m:degHide m:val="on"/>
                            <m:ctrlPr>
                              <a:rPr lang="en-US" sz="3000" i="1" smtClean="0">
                                <a:latin typeface="Cambria Math" panose="02040503050406030204" pitchFamily="18" charset="0"/>
                                <a:ea typeface="Cambria Math" panose="02040503050406030204" pitchFamily="18" charset="0"/>
                              </a:rPr>
                            </m:ctrlPr>
                          </m:radPr>
                          <m:deg/>
                          <m:e>
                            <m:r>
                              <a:rPr lang="en-US" sz="3000" b="0" i="1" smtClean="0">
                                <a:latin typeface="Cambria Math" panose="02040503050406030204" pitchFamily="18" charset="0"/>
                                <a:ea typeface="Cambria Math" panose="02040503050406030204" pitchFamily="18" charset="0"/>
                              </a:rPr>
                              <m:t>𝑡</m:t>
                            </m:r>
                          </m:e>
                        </m:rad>
                      </m:den>
                    </m:f>
                  </m:oMath>
                </a14:m>
                <a:r>
                  <a:rPr lang="en-US" sz="3000" dirty="0" smtClean="0"/>
                  <a:t>=</a:t>
                </a:r>
                <a14:m>
                  <m:oMath xmlns:m="http://schemas.openxmlformats.org/officeDocument/2006/math">
                    <m:f>
                      <m:fPr>
                        <m:ctrlPr>
                          <a:rPr lang="en-US" sz="3000" i="1" dirty="0" smtClean="0">
                            <a:latin typeface="Cambria Math" panose="02040503050406030204" pitchFamily="18" charset="0"/>
                          </a:rPr>
                        </m:ctrlPr>
                      </m:fPr>
                      <m:num>
                        <m:sSub>
                          <m:sSubPr>
                            <m:ctrlPr>
                              <a:rPr lang="en-US" sz="3000" i="1" dirty="0" smtClean="0">
                                <a:latin typeface="Cambria Math" panose="02040503050406030204" pitchFamily="18" charset="0"/>
                              </a:rPr>
                            </m:ctrlPr>
                          </m:sSubPr>
                          <m:e>
                            <m:r>
                              <a:rPr lang="en-US" sz="3000" b="0" i="1" dirty="0" smtClean="0">
                                <a:latin typeface="Cambria Math" panose="02040503050406030204" pitchFamily="18" charset="0"/>
                              </a:rPr>
                              <m:t>𝑍</m:t>
                            </m:r>
                          </m:e>
                          <m:sub>
                            <m:r>
                              <a:rPr lang="en-US" sz="3000" b="0" i="1" dirty="0" smtClean="0">
                                <a:latin typeface="Cambria Math" panose="02040503050406030204" pitchFamily="18" charset="0"/>
                              </a:rPr>
                              <m:t>𝑡</m:t>
                            </m:r>
                          </m:sub>
                        </m:sSub>
                      </m:num>
                      <m:den>
                        <m:rad>
                          <m:radPr>
                            <m:degHide m:val="on"/>
                            <m:ctrlPr>
                              <a:rPr lang="en-US" sz="3000" i="1" dirty="0" smtClean="0">
                                <a:latin typeface="Cambria Math" panose="02040503050406030204" pitchFamily="18" charset="0"/>
                              </a:rPr>
                            </m:ctrlPr>
                          </m:radPr>
                          <m:deg/>
                          <m:e>
                            <m:r>
                              <a:rPr lang="en-US" sz="3000" b="0" i="1" dirty="0" smtClean="0">
                                <a:latin typeface="Cambria Math" panose="02040503050406030204" pitchFamily="18" charset="0"/>
                              </a:rPr>
                              <m:t>𝑡</m:t>
                            </m:r>
                          </m:e>
                        </m:rad>
                      </m:den>
                    </m:f>
                  </m:oMath>
                </a14:m>
                <a:r>
                  <a:rPr lang="en-US" sz="3000" dirty="0" smtClean="0"/>
                  <a:t>=</a:t>
                </a:r>
                <a14:m>
                  <m:oMath xmlns:m="http://schemas.openxmlformats.org/officeDocument/2006/math">
                    <m:r>
                      <a:rPr lang="en-US" sz="3000" b="0" i="1" dirty="0" smtClean="0">
                        <a:latin typeface="Cambria Math" panose="02040503050406030204" pitchFamily="18" charset="0"/>
                      </a:rPr>
                      <m:t>𝑍</m:t>
                    </m:r>
                  </m:oMath>
                </a14:m>
                <a:endParaRPr lang="en-US" sz="3000" dirty="0" smtClean="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01752" y="1600200"/>
                <a:ext cx="8534400" cy="4568952"/>
              </a:xfrm>
              <a:blipFill rotWithShape="0">
                <a:blip r:embed="rId2" cstate="print"/>
                <a:stretch>
                  <a:fillRect l="-786" t="-1335" r="-1286"/>
                </a:stretch>
              </a:blipFill>
            </p:spPr>
            <p:txBody>
              <a:bodyPr/>
              <a:lstStyle/>
              <a:p>
                <a:r>
                  <a:rPr lang="en-US">
                    <a:noFill/>
                  </a:rPr>
                  <a:t> </a:t>
                </a:r>
              </a:p>
            </p:txBody>
          </p:sp>
        </mc:Fallback>
      </mc:AlternateContent>
    </p:spTree>
    <p:extLst>
      <p:ext uri="{BB962C8B-B14F-4D97-AF65-F5344CB8AC3E}">
        <p14:creationId xmlns:p14="http://schemas.microsoft.com/office/powerpoint/2010/main" xmlns="" val="650724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Brownian Motion Processes </a:t>
            </a:r>
            <a:r>
              <a:rPr lang="en-US" sz="2800" b="1" dirty="0"/>
              <a:t>(Continued)</a:t>
            </a:r>
            <a:endParaRPr lang="en-US" dirty="0"/>
          </a:p>
        </p:txBody>
      </p:sp>
      <p:graphicFrame>
        <p:nvGraphicFramePr>
          <p:cNvPr id="27650" name="Object 2"/>
          <p:cNvGraphicFramePr>
            <a:graphicFrameLocks noGrp="1" noChangeAspect="1"/>
          </p:cNvGraphicFramePr>
          <p:nvPr>
            <p:ph sz="quarter" idx="1"/>
          </p:nvPr>
        </p:nvGraphicFramePr>
        <p:xfrm>
          <a:off x="1575594" y="1563687"/>
          <a:ext cx="5956300" cy="4498975"/>
        </p:xfrm>
        <a:graphic>
          <a:graphicData uri="http://schemas.openxmlformats.org/presentationml/2006/ole">
            <p:oleObj spid="_x0000_s27730" name="Document" r:id="rId3" imgW="5956042" imgH="4498533" progId="Word.Document.12">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Brownian Motion: Illustration</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smtClean="0"/>
                  <a:t>A stock price </a:t>
                </a:r>
                <a:r>
                  <a:rPr lang="en-US" i="1" dirty="0" smtClean="0"/>
                  <a:t>S</a:t>
                </a:r>
                <a:r>
                  <a:rPr lang="en-US" i="1" baseline="-25000" dirty="0" smtClean="0"/>
                  <a:t>t</a:t>
                </a:r>
                <a:r>
                  <a:rPr lang="en-US" dirty="0" smtClean="0"/>
                  <a:t> follows a Brownian motion process with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0</m:t>
                        </m:r>
                      </m:sub>
                    </m:sSub>
                  </m:oMath>
                </a14:m>
                <a:r>
                  <a:rPr lang="en-US" dirty="0" smtClean="0"/>
                  <a:t> = $50,  </a:t>
                </a:r>
                <a:r>
                  <a:rPr lang="en-US" i="1" dirty="0" smtClean="0">
                    <a:sym typeface="Symbol"/>
                  </a:rPr>
                  <a:t></a:t>
                </a:r>
                <a:r>
                  <a:rPr lang="en-US" baseline="30000" dirty="0" smtClean="0"/>
                  <a:t>2</a:t>
                </a:r>
                <a:r>
                  <a:rPr lang="en-US" dirty="0" smtClean="0"/>
                  <a:t> = 4.  </a:t>
                </a:r>
              </a:p>
              <a:p>
                <a:pPr marL="0" indent="0">
                  <a:buNone/>
                </a:pPr>
                <a:r>
                  <a:rPr lang="en-US" dirty="0" smtClean="0"/>
                  <a:t>Find the probability that the S3 &lt; $56. </a:t>
                </a:r>
              </a:p>
              <a:p>
                <a:pPr marL="0" indent="0">
                  <a:buNone/>
                </a:pPr>
                <a:endParaRPr lang="en-US" dirty="0" smtClean="0"/>
              </a:p>
              <a:p>
                <a:pPr marL="0" indent="0">
                  <a:buNone/>
                </a:pPr>
                <a:r>
                  <a:rPr lang="en-US" dirty="0" smtClean="0"/>
                  <a:t>Solution:</a:t>
                </a:r>
              </a:p>
              <a:p>
                <a:pPr marL="0" indent="0">
                  <a:buNone/>
                </a:pPr>
                <a:r>
                  <a:rPr lang="en-US" dirty="0" smtClean="0"/>
                  <a:t>Since </a:t>
                </a:r>
                <a:r>
                  <a:rPr lang="en-US" i="1" dirty="0" smtClean="0"/>
                  <a:t>S</a:t>
                </a:r>
                <a:r>
                  <a:rPr lang="en-US" i="1" baseline="-25000" dirty="0" smtClean="0"/>
                  <a:t>t</a:t>
                </a:r>
                <a:r>
                  <a:rPr lang="en-US" i="1" dirty="0" smtClean="0"/>
                  <a:t> ~ N(50,4t),</a:t>
                </a:r>
                <a:r>
                  <a:rPr lang="en-US" dirty="0" smtClean="0"/>
                  <a:t> then </a:t>
                </a:r>
                <a:r>
                  <a:rPr lang="en-US" i="1" dirty="0" smtClean="0"/>
                  <a:t>S</a:t>
                </a:r>
                <a:r>
                  <a:rPr lang="en-US" i="1" baseline="-25000" dirty="0" smtClean="0"/>
                  <a:t>3</a:t>
                </a:r>
                <a:r>
                  <a:rPr lang="en-US" i="1" dirty="0" smtClean="0"/>
                  <a:t> ~ N(50,12). </a:t>
                </a:r>
              </a:p>
              <a:p>
                <a:pPr marL="0" indent="0">
                  <a:buNone/>
                </a:pPr>
                <a:r>
                  <a:rPr lang="en-US" dirty="0" smtClean="0"/>
                  <a:t>Using a standard z-Table, we find this probability </a:t>
                </a:r>
                <a:r>
                  <a:rPr lang="en-US" dirty="0"/>
                  <a:t>:</a:t>
                </a:r>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3</m:t>
                              </m:r>
                            </m:sub>
                          </m:sSub>
                          <m:r>
                            <a:rPr lang="en-US" i="1">
                              <a:latin typeface="Cambria Math" panose="02040503050406030204" pitchFamily="18" charset="0"/>
                            </a:rPr>
                            <m:t>&lt;56</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r>
                                <a:rPr lang="en-US" i="1">
                                  <a:latin typeface="Cambria Math" panose="02040503050406030204" pitchFamily="18" charset="0"/>
                                </a:rPr>
                                <m:t>−50</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12</m:t>
                                  </m:r>
                                </m:e>
                              </m:rad>
                            </m:den>
                          </m:f>
                          <m:r>
                            <a:rPr lang="en-US" i="1">
                              <a:latin typeface="Cambria Math" panose="02040503050406030204" pitchFamily="18" charset="0"/>
                            </a:rPr>
                            <m:t>&lt;</m:t>
                          </m:r>
                          <m:f>
                            <m:fPr>
                              <m:ctrlPr>
                                <a:rPr lang="en-US" i="1">
                                  <a:latin typeface="Cambria Math" panose="02040503050406030204" pitchFamily="18" charset="0"/>
                                </a:rPr>
                              </m:ctrlPr>
                            </m:fPr>
                            <m:num>
                              <m:r>
                                <a:rPr lang="en-US" i="1">
                                  <a:latin typeface="Cambria Math" panose="02040503050406030204" pitchFamily="18" charset="0"/>
                                </a:rPr>
                                <m:t>56−50</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12</m:t>
                                  </m:r>
                                </m:e>
                              </m:rad>
                            </m:den>
                          </m:f>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𝑍</m:t>
                          </m:r>
                          <m:r>
                            <a:rPr lang="en-US" i="1">
                              <a:latin typeface="Cambria Math" panose="02040503050406030204" pitchFamily="18" charset="0"/>
                            </a:rPr>
                            <m:t>&lt;1.73</m:t>
                          </m:r>
                        </m:e>
                      </m:d>
                      <m:r>
                        <a:rPr lang="en-US" b="0" i="1" smtClean="0">
                          <a:latin typeface="Cambria Math" panose="02040503050406030204" pitchFamily="18" charset="0"/>
                        </a:rPr>
                        <m:t> </m:t>
                      </m:r>
                    </m:oMath>
                  </m:oMathPara>
                </a14:m>
                <a:endParaRPr lang="en-US" b="0" i="1" dirty="0" smtClean="0">
                  <a:latin typeface="Cambria Math" panose="02040503050406030204" pitchFamily="18" charset="0"/>
                </a:endParaRPr>
              </a:p>
              <a:p>
                <a:pPr marL="0" indent="0">
                  <a:buNone/>
                </a:pPr>
                <a:r>
                  <a:rPr lang="en-US" dirty="0" smtClean="0"/>
                  <a:t>						     </a:t>
                </a:r>
                <a14:m>
                  <m:oMath xmlns:m="http://schemas.openxmlformats.org/officeDocument/2006/math">
                    <m:r>
                      <a:rPr lang="en-US" i="1">
                        <a:latin typeface="Cambria Math" panose="02040503050406030204" pitchFamily="18" charset="0"/>
                      </a:rPr>
                      <m:t>=.9582</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362" t="-2133"/>
                </a:stretch>
              </a:blipFill>
            </p:spPr>
            <p:txBody>
              <a:bodyPr/>
              <a:lstStyle/>
              <a:p>
                <a:r>
                  <a:rPr lang="en-US">
                    <a:noFill/>
                  </a:rPr>
                  <a:t> </a:t>
                </a:r>
              </a:p>
            </p:txBody>
          </p:sp>
        </mc:Fallback>
      </mc:AlternateContent>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Stopping Times</a:t>
            </a:r>
            <a:endParaRPr lang="en-US" dirty="0"/>
          </a:p>
        </p:txBody>
      </p:sp>
      <p:sp>
        <p:nvSpPr>
          <p:cNvPr id="3" name="Content Placeholder 2"/>
          <p:cNvSpPr>
            <a:spLocks noGrp="1"/>
          </p:cNvSpPr>
          <p:nvPr>
            <p:ph sz="quarter" idx="1"/>
          </p:nvPr>
        </p:nvSpPr>
        <p:spPr/>
        <p:txBody>
          <a:bodyPr>
            <a:normAutofit/>
          </a:bodyPr>
          <a:lstStyle/>
          <a:p>
            <a:r>
              <a:rPr lang="en-US" dirty="0" smtClean="0"/>
              <a:t>A </a:t>
            </a:r>
            <a:r>
              <a:rPr lang="en-US" i="1" dirty="0" smtClean="0"/>
              <a:t>stopping time</a:t>
            </a:r>
            <a:r>
              <a:rPr lang="en-US" dirty="0" smtClean="0"/>
              <a:t> is the length of time required for a stochastic process to first satisfy some condition.</a:t>
            </a:r>
          </a:p>
          <a:p>
            <a:r>
              <a:rPr lang="en-US" dirty="0" smtClean="0"/>
              <a:t>A stopping time for a stochastic process </a:t>
            </a:r>
            <a:r>
              <a:rPr lang="en-US" i="1" dirty="0" err="1" smtClean="0"/>
              <a:t>X</a:t>
            </a:r>
            <a:r>
              <a:rPr lang="en-US" i="1" baseline="-25000" dirty="0" err="1" smtClean="0"/>
              <a:t>t</a:t>
            </a:r>
            <a:r>
              <a:rPr lang="en-US" dirty="0" smtClean="0"/>
              <a:t> is a random variable τ.  For example, let </a:t>
            </a:r>
            <a:r>
              <a:rPr lang="en-US" dirty="0" err="1" smtClean="0"/>
              <a:t>τ</a:t>
            </a:r>
            <a:r>
              <a:rPr lang="en-US" sz="1200" i="1" dirty="0" err="1" smtClean="0"/>
              <a:t>S</a:t>
            </a:r>
            <a:r>
              <a:rPr lang="en-US" dirty="0" smtClean="0"/>
              <a:t> be the first time that Brownian motion </a:t>
            </a:r>
            <a:r>
              <a:rPr lang="en-US" i="1" dirty="0" smtClean="0"/>
              <a:t>S</a:t>
            </a:r>
            <a:r>
              <a:rPr lang="en-US" i="1" baseline="-25000" dirty="0" smtClean="0"/>
              <a:t>t</a:t>
            </a:r>
            <a:r>
              <a:rPr lang="en-US" dirty="0" smtClean="0"/>
              <a:t> hits fixed value </a:t>
            </a:r>
            <a:r>
              <a:rPr lang="en-US" i="1" dirty="0" smtClean="0"/>
              <a:t>S</a:t>
            </a:r>
            <a:r>
              <a:rPr lang="en-US" i="1" baseline="30000" dirty="0" smtClean="0"/>
              <a:t>*</a:t>
            </a:r>
            <a:r>
              <a:rPr lang="en-US" dirty="0" smtClean="0"/>
              <a:t>. We will derive the probability that the stopping time is less than or equal to </a:t>
            </a:r>
            <a:r>
              <a:rPr lang="en-US" i="1" dirty="0" smtClean="0"/>
              <a:t>t.</a:t>
            </a:r>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b="1" dirty="0"/>
              <a:t>Deriving the Stopping Time Probability for Brownian </a:t>
            </a:r>
            <a:r>
              <a:rPr lang="en-US" b="1" dirty="0" smtClean="0"/>
              <a:t>Motion</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r>
                  <a:rPr lang="en-US" sz="2500" dirty="0" smtClean="0"/>
                  <a:t>First </a:t>
                </a:r>
                <a:r>
                  <a:rPr lang="en-US" sz="2500" dirty="0"/>
                  <a:t>The probability that </a:t>
                </a:r>
                <a:r>
                  <a:rPr lang="en-US" sz="2500" i="1" dirty="0"/>
                  <a:t>S</a:t>
                </a:r>
                <a:r>
                  <a:rPr lang="en-US" sz="2500" baseline="-25000" dirty="0"/>
                  <a:t>t </a:t>
                </a:r>
                <a:r>
                  <a:rPr lang="en-US" sz="2500" dirty="0"/>
                  <a:t>≥ </a:t>
                </a:r>
                <a:r>
                  <a:rPr lang="en-US" sz="2500" i="1" dirty="0"/>
                  <a:t>S</a:t>
                </a:r>
                <a:r>
                  <a:rPr lang="en-US" sz="2500" baseline="30000" dirty="0"/>
                  <a:t>*</a:t>
                </a:r>
                <a:r>
                  <a:rPr lang="en-US" sz="2500" dirty="0"/>
                  <a:t> equals:</a:t>
                </a:r>
              </a:p>
              <a:p>
                <a:pPr lvl="1"/>
                <a:r>
                  <a:rPr lang="en-US" sz="2500" dirty="0" smtClean="0"/>
                  <a:t>The </a:t>
                </a:r>
                <a:r>
                  <a:rPr lang="en-US" sz="2500" dirty="0"/>
                  <a:t>probability that the hitting time for </a:t>
                </a:r>
                <a:r>
                  <a:rPr lang="en-US" sz="2500" i="1" dirty="0"/>
                  <a:t>S</a:t>
                </a:r>
                <a:r>
                  <a:rPr lang="en-US" sz="2500" dirty="0"/>
                  <a:t>* is not more than </a:t>
                </a:r>
                <a:r>
                  <a:rPr lang="en-US" sz="2500" i="1" dirty="0"/>
                  <a:t>t</a:t>
                </a:r>
                <a:r>
                  <a:rPr lang="en-US" sz="2500" dirty="0"/>
                  <a:t>, multiplied by the probability that </a:t>
                </a:r>
                <a:r>
                  <a:rPr lang="en-US" sz="2500" i="1" dirty="0"/>
                  <a:t>S</a:t>
                </a:r>
                <a:r>
                  <a:rPr lang="en-US" sz="2500" baseline="-25000" dirty="0"/>
                  <a:t>t</a:t>
                </a:r>
                <a:r>
                  <a:rPr lang="en-US" sz="2500" dirty="0"/>
                  <a:t> </a:t>
                </a:r>
                <a:r>
                  <a:rPr lang="en-US" sz="2500" dirty="0">
                    <a:sym typeface="Symbol"/>
                  </a:rPr>
                  <a:t></a:t>
                </a:r>
                <a:r>
                  <a:rPr lang="en-US" sz="2500" dirty="0"/>
                  <a:t> </a:t>
                </a:r>
                <a:r>
                  <a:rPr lang="en-US" sz="2500" i="1" dirty="0"/>
                  <a:t>S</a:t>
                </a:r>
                <a:r>
                  <a:rPr lang="en-US" sz="2500" dirty="0"/>
                  <a:t>*, conditional on the hitting time already having been </a:t>
                </a:r>
                <a:r>
                  <a:rPr lang="en-US" sz="2500" dirty="0" smtClean="0"/>
                  <a:t>reached</a:t>
                </a:r>
              </a:p>
              <a:p>
                <a:pPr lvl="1"/>
                <a:r>
                  <a:rPr lang="en-US" sz="2500" dirty="0"/>
                  <a:t>plus the probability that the hitting time for </a:t>
                </a:r>
                <a:r>
                  <a:rPr lang="en-US" sz="2500" i="1" dirty="0"/>
                  <a:t>S</a:t>
                </a:r>
                <a:r>
                  <a:rPr lang="en-US" sz="2500" dirty="0"/>
                  <a:t>* exceeds </a:t>
                </a:r>
                <a:r>
                  <a:rPr lang="en-US" sz="2500" i="1" dirty="0"/>
                  <a:t>t</a:t>
                </a:r>
                <a:r>
                  <a:rPr lang="en-US" sz="2500" dirty="0"/>
                  <a:t>, multiplied by the probability that </a:t>
                </a:r>
                <a:r>
                  <a:rPr lang="en-US" sz="2500" i="1" dirty="0"/>
                  <a:t>S</a:t>
                </a:r>
                <a:r>
                  <a:rPr lang="en-US" sz="2500" baseline="-25000" dirty="0"/>
                  <a:t>t</a:t>
                </a:r>
                <a:r>
                  <a:rPr lang="en-US" sz="2500" dirty="0"/>
                  <a:t> </a:t>
                </a:r>
                <a:r>
                  <a:rPr lang="en-US" sz="2500" dirty="0">
                    <a:sym typeface="Symbol" panose="05050102010706020507" pitchFamily="18" charset="2"/>
                  </a:rPr>
                  <a:t></a:t>
                </a:r>
                <a:r>
                  <a:rPr lang="en-US" sz="2500" dirty="0"/>
                  <a:t> </a:t>
                </a:r>
                <a:r>
                  <a:rPr lang="en-US" sz="2500" i="1" dirty="0"/>
                  <a:t>S</a:t>
                </a:r>
                <a:r>
                  <a:rPr lang="en-US" sz="2500" dirty="0"/>
                  <a:t>*, conditional on the hitting time not already having been </a:t>
                </a:r>
                <a:r>
                  <a:rPr lang="en-US" sz="2500" dirty="0" smtClean="0"/>
                  <a:t>reached : </a:t>
                </a:r>
              </a:p>
              <a:p>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𝜏</m:t>
                              </m:r>
                            </m:e>
                            <m:sub>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e>
                        <m:e>
                          <m:sSub>
                            <m:sSubPr>
                              <m:ctrlPr>
                                <a:rPr lang="en-US" i="1">
                                  <a:latin typeface="Cambria Math" panose="02040503050406030204" pitchFamily="18" charset="0"/>
                                </a:rPr>
                              </m:ctrlPr>
                            </m:sSubPr>
                            <m:e>
                              <m:r>
                                <a:rPr lang="en-US" i="1">
                                  <a:latin typeface="Cambria Math" panose="02040503050406030204" pitchFamily="18" charset="0"/>
                                </a:rPr>
                                <m:t>𝜏</m:t>
                              </m:r>
                            </m:e>
                            <m:sub>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sub>
                          </m:sSub>
                          <m:r>
                            <a:rPr lang="en-US" i="1">
                              <a:latin typeface="Cambria Math" panose="02040503050406030204" pitchFamily="18" charset="0"/>
                            </a:rPr>
                            <m:t>≤</m:t>
                          </m:r>
                          <m:r>
                            <a:rPr lang="en-US" i="1">
                              <a:latin typeface="Cambria Math" panose="02040503050406030204" pitchFamily="18" charset="0"/>
                            </a:rPr>
                            <m:t>𝑡</m:t>
                          </m:r>
                        </m:e>
                      </m:d>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𝜏</m:t>
                              </m:r>
                            </m:e>
                            <m:sub>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sub>
                          </m:sSub>
                          <m:r>
                            <a:rPr lang="en-US" i="1">
                              <a:latin typeface="Cambria Math" panose="02040503050406030204" pitchFamily="18" charset="0"/>
                            </a:rPr>
                            <m:t>&gt;</m:t>
                          </m:r>
                          <m:r>
                            <a:rPr lang="en-US" i="1">
                              <a:latin typeface="Cambria Math" panose="02040503050406030204" pitchFamily="18" charset="0"/>
                            </a:rPr>
                            <m:t>𝑡</m:t>
                          </m:r>
                        </m:e>
                      </m:d>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e>
                        <m:e>
                          <m:sSub>
                            <m:sSubPr>
                              <m:ctrlPr>
                                <a:rPr lang="en-US" i="1">
                                  <a:latin typeface="Cambria Math" panose="02040503050406030204" pitchFamily="18" charset="0"/>
                                </a:rPr>
                              </m:ctrlPr>
                            </m:sSubPr>
                            <m:e>
                              <m:r>
                                <a:rPr lang="en-US" i="1">
                                  <a:latin typeface="Cambria Math" panose="02040503050406030204" pitchFamily="18" charset="0"/>
                                </a:rPr>
                                <m:t>𝜏</m:t>
                              </m:r>
                            </m:e>
                            <m:sub>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sub>
                          </m:sSub>
                          <m:r>
                            <a:rPr lang="en-US" i="1">
                              <a:latin typeface="Cambria Math" panose="02040503050406030204" pitchFamily="18" charset="0"/>
                            </a:rPr>
                            <m:t>&gt;</m:t>
                          </m:r>
                          <m:r>
                            <a:rPr lang="en-US" i="1">
                              <a:latin typeface="Cambria Math" panose="02040503050406030204" pitchFamily="18" charset="0"/>
                            </a:rPr>
                            <m:t>𝑡</m:t>
                          </m:r>
                        </m:e>
                      </m:d>
                    </m:oMath>
                  </m:oMathPara>
                </a14:m>
                <a:endParaRPr lang="en-US" dirty="0"/>
              </a:p>
              <a:p>
                <a:endParaRPr lang="en-US" dirty="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45" t="-2000" r="-860"/>
                </a:stretch>
              </a:blipFill>
            </p:spPr>
            <p:txBody>
              <a:bodyPr/>
              <a:lstStyle/>
              <a:p>
                <a:r>
                  <a:rPr lang="en-US">
                    <a:noFill/>
                  </a:rPr>
                  <a:t> </a:t>
                </a:r>
              </a:p>
            </p:txBody>
          </p:sp>
        </mc:Fallback>
      </mc:AlternateContent>
    </p:spTree>
    <p:extLst>
      <p:ext uri="{BB962C8B-B14F-4D97-AF65-F5344CB8AC3E}">
        <p14:creationId xmlns:p14="http://schemas.microsoft.com/office/powerpoint/2010/main" xmlns="" val="802451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fontScale="90000"/>
          </a:bodyPr>
          <a:lstStyle/>
          <a:p>
            <a:r>
              <a:rPr lang="en-US" b="1" dirty="0" smtClean="0"/>
              <a:t>Deriving the Stopping Time Probability for Brownian Motion </a:t>
            </a:r>
            <a:r>
              <a:rPr lang="en-US" sz="2800" b="1" dirty="0" smtClean="0"/>
              <a:t>(Continued)</a:t>
            </a:r>
            <a:endParaRPr lang="en-US" sz="2800"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301752" y="1600200"/>
                <a:ext cx="8503920" cy="4568952"/>
              </a:xfrm>
            </p:spPr>
            <p:txBody>
              <a:bodyPr>
                <a:normAutofit lnSpcReduction="10000"/>
              </a:bodyPr>
              <a:lstStyle/>
              <a:p>
                <a:pPr>
                  <a:buNone/>
                </a:pPr>
                <a:r>
                  <a:rPr lang="en-US" dirty="0" smtClean="0"/>
                  <a:t> </a:t>
                </a:r>
              </a:p>
              <a:p>
                <a:pPr>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r>
                        <a:rPr lang="en-US" i="1">
                          <a:latin typeface="Cambria Math" panose="02040503050406030204" pitchFamily="18" charset="0"/>
                        </a:rPr>
                        <m:t>)=</m:t>
                      </m:r>
                      <m:r>
                        <a:rPr lang="en-US">
                          <a:latin typeface="Cambria Math" panose="02040503050406030204" pitchFamily="18" charset="0"/>
                        </a:rPr>
                        <m:t>.5</m:t>
                      </m:r>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𝜏</m:t>
                              </m:r>
                            </m:e>
                            <m:sub>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sub>
                          </m:sSub>
                          <m:r>
                            <a:rPr lang="en-US" i="1">
                              <a:latin typeface="Cambria Math" panose="02040503050406030204" pitchFamily="18" charset="0"/>
                            </a:rPr>
                            <m:t>≤</m:t>
                          </m:r>
                          <m:r>
                            <a:rPr lang="en-US" i="1">
                              <a:latin typeface="Cambria Math" panose="02040503050406030204" pitchFamily="18" charset="0"/>
                            </a:rPr>
                            <m:t>𝑡</m:t>
                          </m:r>
                        </m:e>
                      </m:d>
                    </m:oMath>
                  </m:oMathPara>
                </a14:m>
                <a:endParaRPr lang="en-US" dirty="0" smtClean="0"/>
              </a:p>
              <a:p>
                <a:pPr>
                  <a:buNone/>
                </a:pPr>
                <a:endParaRPr lang="en-US" dirty="0" smtClean="0"/>
              </a:p>
              <a:p>
                <a:pPr>
                  <a:buNone/>
                </a:pPr>
                <a14:m>
                  <m:oMathPara xmlns:m="http://schemas.openxmlformats.org/officeDocument/2006/math">
                    <m:oMathParaPr>
                      <m:jc m:val="left"/>
                    </m:oMathParaPr>
                    <m:oMath xmlns:m="http://schemas.openxmlformats.org/officeDocument/2006/math">
                      <m:r>
                        <a:rPr lang="en-US" b="0" i="0" smtClean="0">
                          <a:latin typeface="Cambria Math" panose="02040503050406030204" pitchFamily="18" charset="0"/>
                        </a:rPr>
                        <m:t>       </m:t>
                      </m:r>
                      <m:r>
                        <m:rPr>
                          <m:sty m:val="p"/>
                        </m:rPr>
                        <a:rPr lang="en-US">
                          <a:latin typeface="Cambria Math" panose="02040503050406030204" pitchFamily="18" charset="0"/>
                        </a:rPr>
                        <m:t>P</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𝜏</m:t>
                              </m:r>
                            </m:e>
                            <m:sub>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=2</m:t>
                      </m:r>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e>
                      </m:d>
                    </m:oMath>
                  </m:oMathPara>
                </a14:m>
                <a:endParaRPr lang="en-US" i="1" dirty="0" smtClean="0"/>
              </a:p>
              <a:p>
                <a:pP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𝑍</m:t>
                          </m:r>
                          <m:r>
                            <a:rPr lang="en-US" i="1">
                              <a:latin typeface="Cambria Math" panose="02040503050406030204" pitchFamily="18" charset="0"/>
                            </a:rPr>
                            <m:t>&gt;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num>
                            <m:den>
                              <m:r>
                                <a:rPr lang="en-US" i="1">
                                  <a:latin typeface="Cambria Math" panose="02040503050406030204" pitchFamily="18" charset="0"/>
                                </a:rPr>
                                <m:t>𝜎</m:t>
                              </m:r>
                              <m:rad>
                                <m:radPr>
                                  <m:degHide m:val="on"/>
                                  <m:ctrlPr>
                                    <a:rPr lang="en-US" i="1">
                                      <a:latin typeface="Cambria Math" panose="02040503050406030204" pitchFamily="18" charset="0"/>
                                    </a:rPr>
                                  </m:ctrlPr>
                                </m:radPr>
                                <m:deg/>
                                <m:e>
                                  <m:r>
                                    <a:rPr lang="en-US" i="1">
                                      <a:latin typeface="Cambria Math" panose="02040503050406030204" pitchFamily="18" charset="0"/>
                                    </a:rPr>
                                    <m:t>𝑡</m:t>
                                  </m:r>
                                </m:e>
                              </m:rad>
                            </m:den>
                          </m:f>
                        </m:e>
                      </m:d>
                      <m:r>
                        <a:rPr lang="en-US" b="0" i="1" smtClean="0">
                          <a:latin typeface="Cambria Math" panose="02040503050406030204" pitchFamily="18" charset="0"/>
                        </a:rPr>
                        <m:t>      </m:t>
                      </m:r>
                    </m:oMath>
                  </m:oMathPara>
                </a14:m>
                <a:endParaRPr lang="en-US" dirty="0"/>
              </a:p>
              <a:p>
                <a:pPr marL="0" indent="0">
                  <a:buNone/>
                </a:pPr>
                <a:r>
                  <a:rPr lang="en-US" dirty="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=2</m:t>
                    </m:r>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𝑍</m:t>
                            </m:r>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num>
                              <m:den>
                                <m:r>
                                  <a:rPr lang="en-US" i="1">
                                    <a:latin typeface="Cambria Math" panose="02040503050406030204" pitchFamily="18" charset="0"/>
                                  </a:rPr>
                                  <m:t>𝜎</m:t>
                                </m:r>
                                <m:rad>
                                  <m:radPr>
                                    <m:degHide m:val="on"/>
                                    <m:ctrlPr>
                                      <a:rPr lang="en-US" i="1">
                                        <a:latin typeface="Cambria Math" panose="02040503050406030204" pitchFamily="18" charset="0"/>
                                      </a:rPr>
                                    </m:ctrlPr>
                                  </m:radPr>
                                  <m:deg/>
                                  <m:e>
                                    <m:r>
                                      <a:rPr lang="en-US" i="1">
                                        <a:latin typeface="Cambria Math" panose="02040503050406030204" pitchFamily="18" charset="0"/>
                                      </a:rPr>
                                      <m:t>𝑡</m:t>
                                    </m:r>
                                  </m:e>
                                </m:rad>
                              </m:den>
                            </m:f>
                          </m:e>
                        </m:d>
                      </m:e>
                    </m:d>
                  </m:oMath>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=2</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𝑁</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num>
                                <m:den>
                                  <m:rad>
                                    <m:radPr>
                                      <m:degHide m:val="on"/>
                                      <m:ctrlPr>
                                        <a:rPr lang="en-US" i="1">
                                          <a:latin typeface="Cambria Math" panose="02040503050406030204" pitchFamily="18" charset="0"/>
                                        </a:rPr>
                                      </m:ctrlPr>
                                    </m:radPr>
                                    <m:deg/>
                                    <m:e>
                                      <m:r>
                                        <a:rPr lang="en-US" i="1">
                                          <a:latin typeface="Cambria Math" panose="02040503050406030204" pitchFamily="18" charset="0"/>
                                        </a:rPr>
                                        <m:t>𝑡</m:t>
                                      </m:r>
                                    </m:e>
                                  </m:rad>
                                </m:den>
                              </m:f>
                            </m:e>
                          </m:d>
                        </m:e>
                      </m:d>
                      <m:r>
                        <a:rPr lang="en-US" b="0" i="1">
                          <a:latin typeface="Cambria Math" panose="02040503050406030204" pitchFamily="18" charset="0"/>
                        </a:rPr>
                        <m:t>  </m:t>
                      </m:r>
                      <m:r>
                        <a:rPr lang="en-US" b="0" i="1" smtClean="0">
                          <a:latin typeface="Cambria Math" panose="02040503050406030204" pitchFamily="18" charset="0"/>
                        </a:rPr>
                        <m:t>   </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01752" y="1600200"/>
                <a:ext cx="8503920" cy="4568952"/>
              </a:xfrm>
              <a:blipFill rotWithShape="0">
                <a:blip r:embed="rId2" cstate="print"/>
                <a:stretch>
                  <a:fillRect/>
                </a:stretch>
              </a:blipFill>
            </p:spPr>
            <p:txBody>
              <a:bodyPr/>
              <a:lstStyle/>
              <a:p>
                <a:r>
                  <a:rPr lang="en-US">
                    <a:noFill/>
                  </a:rPr>
                  <a:t> </a:t>
                </a:r>
              </a:p>
            </p:txBody>
          </p:sp>
        </mc:Fallback>
      </mc:AlternateContent>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ight Arrow 4"/>
          <p:cNvSpPr/>
          <p:nvPr/>
        </p:nvSpPr>
        <p:spPr>
          <a:xfrm>
            <a:off x="457200" y="2971800"/>
            <a:ext cx="457200" cy="228600"/>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Stopping Time Illustration</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smtClean="0"/>
                  <a:t>A stock whose price follows a Brownian motion process, with </a:t>
                </a:r>
                <a:r>
                  <a:rPr lang="en-US" i="1" dirty="0" smtClean="0"/>
                  <a:t>S</a:t>
                </a:r>
                <a:r>
                  <a:rPr lang="en-US" baseline="-25000" dirty="0" smtClean="0"/>
                  <a:t>0</a:t>
                </a:r>
                <a:r>
                  <a:rPr lang="en-US" dirty="0" smtClean="0"/>
                  <a:t> = 3 and unit variance </a:t>
                </a:r>
                <a:r>
                  <a:rPr lang="en-US" i="1" dirty="0" smtClean="0">
                    <a:sym typeface="Symbol"/>
                  </a:rPr>
                  <a:t></a:t>
                </a:r>
                <a:r>
                  <a:rPr lang="en-US" baseline="30000" dirty="0" smtClean="0"/>
                  <a:t>2</a:t>
                </a:r>
                <a:r>
                  <a:rPr lang="en-US" dirty="0" smtClean="0"/>
                  <a:t> = 4.  What is the probability that the hitting time </a:t>
                </a:r>
                <a:r>
                  <a:rPr lang="en-US" i="1" dirty="0" err="1" smtClean="0"/>
                  <a:t>t</a:t>
                </a:r>
                <a:r>
                  <a:rPr lang="en-US" i="1" baseline="-25000" dirty="0" err="1" smtClean="0"/>
                  <a:t>S</a:t>
                </a:r>
                <a:r>
                  <a:rPr lang="en-US" i="1" baseline="-25000" dirty="0" smtClean="0"/>
                  <a:t>*</a:t>
                </a:r>
                <a:r>
                  <a:rPr lang="en-US" i="1" dirty="0" smtClean="0"/>
                  <a:t> </a:t>
                </a:r>
                <a:r>
                  <a:rPr lang="en-US" dirty="0" smtClean="0"/>
                  <a:t>= </a:t>
                </a:r>
                <a:r>
                  <a:rPr lang="en-US" i="1" dirty="0" smtClean="0"/>
                  <a:t>t</a:t>
                </a:r>
                <a:r>
                  <a:rPr lang="en-US" baseline="-25000" dirty="0" smtClean="0"/>
                  <a:t>5</a:t>
                </a:r>
                <a:r>
                  <a:rPr lang="en-US" dirty="0" smtClean="0"/>
                  <a:t> for </a:t>
                </a:r>
                <a:r>
                  <a:rPr lang="en-US" i="1" dirty="0" smtClean="0"/>
                  <a:t>S</a:t>
                </a:r>
                <a:r>
                  <a:rPr lang="en-US" dirty="0" smtClean="0"/>
                  <a:t>* = 5 is less than 8?</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r>
                        <m:rPr>
                          <m:sty m:val="p"/>
                        </m:rPr>
                        <a:rPr lang="en-US">
                          <a:latin typeface="Cambria Math" panose="02040503050406030204" pitchFamily="18" charset="0"/>
                        </a:rPr>
                        <m:t>P</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5</m:t>
                              </m:r>
                            </m:sub>
                          </m:sSub>
                          <m:r>
                            <a:rPr lang="en-US" i="1">
                              <a:latin typeface="Cambria Math" panose="02040503050406030204" pitchFamily="18" charset="0"/>
                            </a:rPr>
                            <m:t>≤8</m:t>
                          </m:r>
                        </m:e>
                      </m:d>
                      <m:r>
                        <a:rPr lang="en-US" i="1">
                          <a:latin typeface="Cambria Math" panose="02040503050406030204" pitchFamily="18" charset="0"/>
                        </a:rPr>
                        <m:t>=2</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𝑍</m:t>
                          </m:r>
                          <m:r>
                            <a:rPr lang="en-US" i="1">
                              <a:latin typeface="Cambria Math" panose="02040503050406030204" pitchFamily="18" charset="0"/>
                            </a:rPr>
                            <m:t>&gt;</m:t>
                          </m:r>
                          <m:f>
                            <m:fPr>
                              <m:ctrlPr>
                                <a:rPr lang="en-US" i="1">
                                  <a:latin typeface="Cambria Math" panose="02040503050406030204" pitchFamily="18" charset="0"/>
                                </a:rPr>
                              </m:ctrlPr>
                            </m:fPr>
                            <m:num>
                              <m:r>
                                <a:rPr lang="en-US" i="1">
                                  <a:latin typeface="Cambria Math" panose="02040503050406030204" pitchFamily="18" charset="0"/>
                                </a:rPr>
                                <m:t>5−3</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4</m:t>
                                  </m:r>
                                </m:e>
                              </m:rad>
                              <m:rad>
                                <m:radPr>
                                  <m:degHide m:val="on"/>
                                  <m:ctrlPr>
                                    <a:rPr lang="en-US" i="1">
                                      <a:latin typeface="Cambria Math" panose="02040503050406030204" pitchFamily="18" charset="0"/>
                                    </a:rPr>
                                  </m:ctrlPr>
                                </m:radPr>
                                <m:deg/>
                                <m:e>
                                  <m:r>
                                    <a:rPr lang="en-US" i="1">
                                      <a:latin typeface="Cambria Math" panose="02040503050406030204" pitchFamily="18" charset="0"/>
                                    </a:rPr>
                                    <m:t>8</m:t>
                                  </m:r>
                                </m:e>
                              </m:rad>
                            </m:den>
                          </m:f>
                        </m:e>
                      </m:d>
                      <m:r>
                        <a:rPr lang="en-US" i="1">
                          <a:latin typeface="Cambria Math" panose="02040503050406030204" pitchFamily="18" charset="0"/>
                        </a:rPr>
                        <m:t>=2</m:t>
                      </m:r>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𝑍</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8</m:t>
                                      </m:r>
                                    </m:e>
                                  </m:rad>
                                </m:den>
                              </m:f>
                            </m:e>
                          </m:d>
                        </m:e>
                      </m:d>
                      <m:r>
                        <a:rPr lang="en-US" b="0" i="1" smtClean="0">
                          <a:latin typeface="Cambria Math" panose="02040503050406030204" pitchFamily="18" charset="0"/>
                        </a:rPr>
                        <m:t>        </m:t>
                      </m:r>
                    </m:oMath>
                  </m:oMathPara>
                </a14:m>
                <a:endParaRPr lang="en-US" b="0" i="1" dirty="0" smtClean="0">
                  <a:latin typeface="Cambria Math" panose="02040503050406030204" pitchFamily="18" charset="0"/>
                </a:endParaRPr>
              </a:p>
              <a:p>
                <a:pPr marL="0" indent="0">
                  <a:buNone/>
                </a:pPr>
                <a:r>
                  <a:rPr lang="en-US" dirty="0" smtClean="0"/>
                  <a:t>				        </a:t>
                </a:r>
                <a14:m>
                  <m:oMath xmlns:m="http://schemas.openxmlformats.org/officeDocument/2006/math">
                    <m:r>
                      <a:rPr lang="en-US" i="1">
                        <a:latin typeface="Cambria Math" panose="02040503050406030204" pitchFamily="18" charset="0"/>
                      </a:rPr>
                      <m:t>=.72367</m:t>
                    </m:r>
                  </m:oMath>
                </a14:m>
                <a:endParaRPr lang="en-US" dirty="0"/>
              </a:p>
              <a:p>
                <a:pPr marL="0" indent="0">
                  <a:buNone/>
                </a:pPr>
                <a:endParaRPr lang="en-US" dirty="0" smtClean="0"/>
              </a:p>
              <a:p>
                <a:pPr>
                  <a:buNone/>
                </a:pPr>
                <a:endParaRPr lang="en-US" dirty="0" smtClean="0"/>
              </a:p>
              <a:p>
                <a:pPr>
                  <a:buNone/>
                </a:pPr>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362" t="-1333" r="-1649"/>
                </a:stretch>
              </a:blipFill>
            </p:spPr>
            <p:txBody>
              <a:bodyPr/>
              <a:lstStyle/>
              <a:p>
                <a:r>
                  <a:rPr lang="en-US">
                    <a:noFill/>
                  </a:rPr>
                  <a:t> </a:t>
                </a:r>
              </a:p>
            </p:txBody>
          </p:sp>
        </mc:Fallback>
      </mc:AlternateContent>
      <p:sp>
        <p:nvSpPr>
          <p:cNvPr id="593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395"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b="1" dirty="0" smtClean="0"/>
              <a:t>5.1.2 Random Walks and Martingales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304800" y="1371600"/>
                <a:ext cx="8305800" cy="5486400"/>
              </a:xfrm>
            </p:spPr>
            <p:txBody>
              <a:bodyPr>
                <a:normAutofit lnSpcReduction="10000"/>
              </a:bodyPr>
              <a:lstStyle/>
              <a:p>
                <a:r>
                  <a:rPr lang="en-US" dirty="0" smtClean="0">
                    <a:latin typeface="Times New Roman" pitchFamily="18" charset="0"/>
                    <a:cs typeface="Times New Roman" pitchFamily="18" charset="0"/>
                  </a:rPr>
                  <a:t>A discrete </a:t>
                </a:r>
                <a:r>
                  <a:rPr lang="en-US" i="1" dirty="0" smtClean="0">
                    <a:latin typeface="Times New Roman" pitchFamily="18" charset="0"/>
                    <a:cs typeface="Times New Roman" pitchFamily="18" charset="0"/>
                  </a:rPr>
                  <a:t>Markov Process </a:t>
                </a:r>
                <a:r>
                  <a:rPr lang="en-US" dirty="0" smtClean="0">
                    <a:latin typeface="Times New Roman" pitchFamily="18" charset="0"/>
                    <a:cs typeface="Times New Roman" pitchFamily="18" charset="0"/>
                  </a:rPr>
                  <a:t>or discrete </a:t>
                </a:r>
                <a:r>
                  <a:rPr lang="en-US" i="1" dirty="0" smtClean="0">
                    <a:latin typeface="Times New Roman" pitchFamily="18" charset="0"/>
                    <a:cs typeface="Times New Roman" pitchFamily="18" charset="0"/>
                  </a:rPr>
                  <a:t>random walk </a:t>
                </a:r>
                <a:r>
                  <a:rPr lang="en-US" dirty="0" smtClean="0">
                    <a:latin typeface="Times New Roman" pitchFamily="18" charset="0"/>
                    <a:cs typeface="Times New Roman" pitchFamily="18" charset="0"/>
                  </a:rPr>
                  <a:t>is a non-continuous stochastic process whose state at time </a:t>
                </a:r>
                <a:r>
                  <a:rPr lang="en-US" i="1"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 depends </a:t>
                </a:r>
                <a:r>
                  <a:rPr lang="en-US" dirty="0">
                    <a:latin typeface="Times New Roman" pitchFamily="18" charset="0"/>
                    <a:cs typeface="Times New Roman" pitchFamily="18" charset="0"/>
                  </a:rPr>
                  <a:t>only on its immediately prior state at time </a:t>
                </a:r>
                <a:r>
                  <a:rPr lang="en-US" i="1" dirty="0">
                    <a:latin typeface="Times New Roman" pitchFamily="18" charset="0"/>
                    <a:cs typeface="Times New Roman" pitchFamily="18" charset="0"/>
                  </a:rPr>
                  <a:t>t</a:t>
                </a:r>
                <a:r>
                  <a:rPr lang="en-US" dirty="0">
                    <a:latin typeface="Times New Roman" pitchFamily="18" charset="0"/>
                    <a:cs typeface="Times New Roman" pitchFamily="18" charset="0"/>
                  </a:rPr>
                  <a:t>-1 and not on the remainder of its </a:t>
                </a:r>
                <a:r>
                  <a:rPr lang="en-US" dirty="0" smtClean="0">
                    <a:latin typeface="Times New Roman" pitchFamily="18" charset="0"/>
                    <a:cs typeface="Times New Roman" pitchFamily="18" charset="0"/>
                  </a:rPr>
                  <a:t>history:</a:t>
                </a:r>
              </a:p>
              <a:p>
                <a:pPr marL="0" indent="0">
                  <a:lnSpc>
                    <a:spcPct val="60000"/>
                  </a:lnSpc>
                  <a:buNone/>
                </a:pPr>
                <a:endParaRPr lang="en-US" dirty="0" smtClean="0">
                  <a:latin typeface="Times New Roman" pitchFamily="18" charset="0"/>
                  <a:cs typeface="Times New Roman" pitchFamily="18" charset="0"/>
                </a:endParaRPr>
              </a:p>
              <a:p>
                <a:pPr marL="0" indent="0">
                  <a:buNone/>
                </a:pPr>
                <a:r>
                  <a:rPr lang="en-US" dirty="0" smtClean="0"/>
                  <a:t>	</a:t>
                </a:r>
                <a14:m>
                  <m:oMath xmlns:m="http://schemas.openxmlformats.org/officeDocument/2006/math">
                    <m:r>
                      <a:rPr lang="en-US" i="1">
                        <a:latin typeface="Cambria Math"/>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𝑋</m:t>
                            </m:r>
                          </m:e>
                          <m:sub>
                            <m:r>
                              <a:rPr lang="en-US" i="1">
                                <a:latin typeface="Cambria Math"/>
                              </a:rPr>
                              <m:t>𝑡</m:t>
                            </m:r>
                          </m:sub>
                        </m:sSub>
                      </m:e>
                      <m:e>
                        <m:sSub>
                          <m:sSubPr>
                            <m:ctrlPr>
                              <a:rPr lang="en-US" i="1">
                                <a:latin typeface="Cambria Math" panose="02040503050406030204" pitchFamily="18" charset="0"/>
                              </a:rPr>
                            </m:ctrlPr>
                          </m:sSubPr>
                          <m:e>
                            <m:r>
                              <a:rPr lang="en-US" i="1">
                                <a:latin typeface="Cambria Math"/>
                              </a:rPr>
                              <m:t>𝑋</m:t>
                            </m:r>
                          </m:e>
                          <m:sub>
                            <m:r>
                              <a:rPr lang="en-US" i="1">
                                <a:latin typeface="Cambria Math"/>
                              </a:rPr>
                              <m:t>𝑡</m:t>
                            </m:r>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𝑋</m:t>
                            </m:r>
                          </m:e>
                          <m:sub>
                            <m:r>
                              <a:rPr lang="en-US" i="1">
                                <a:latin typeface="Cambria Math"/>
                              </a:rPr>
                              <m:t>𝑡</m:t>
                            </m:r>
                            <m:r>
                              <a:rPr lang="en-US" i="1">
                                <a:latin typeface="Cambria Math"/>
                              </a:rPr>
                              <m:t>−2</m:t>
                            </m:r>
                          </m:sub>
                        </m:sSub>
                        <m:r>
                          <a:rPr lang="en-US" i="1">
                            <a:latin typeface="Cambria Math"/>
                          </a:rPr>
                          <m:t>,…,</m:t>
                        </m:r>
                        <m:sSub>
                          <m:sSubPr>
                            <m:ctrlPr>
                              <a:rPr lang="en-US" i="1">
                                <a:latin typeface="Cambria Math" panose="02040503050406030204" pitchFamily="18" charset="0"/>
                              </a:rPr>
                            </m:ctrlPr>
                          </m:sSubPr>
                          <m:e>
                            <m:r>
                              <a:rPr lang="en-US" i="1">
                                <a:latin typeface="Cambria Math"/>
                              </a:rPr>
                              <m:t>𝑋</m:t>
                            </m:r>
                          </m:e>
                          <m:sub>
                            <m:r>
                              <a:rPr lang="en-US" i="1">
                                <a:latin typeface="Cambria Math"/>
                              </a:rPr>
                              <m:t>0</m:t>
                            </m:r>
                          </m:sub>
                        </m:sSub>
                      </m:e>
                    </m:d>
                    <m:r>
                      <a:rPr lang="en-US" i="1">
                        <a:latin typeface="Cambria Math"/>
                      </a:rPr>
                      <m:t>=</m:t>
                    </m:r>
                    <m:r>
                      <a:rPr lang="en-US" i="1">
                        <a:latin typeface="Cambria Math"/>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𝑋</m:t>
                            </m:r>
                          </m:e>
                          <m:sub>
                            <m:r>
                              <a:rPr lang="en-US" i="1">
                                <a:latin typeface="Cambria Math"/>
                              </a:rPr>
                              <m:t>𝑡</m:t>
                            </m:r>
                          </m:sub>
                        </m:sSub>
                      </m:e>
                      <m:e>
                        <m:sSub>
                          <m:sSubPr>
                            <m:ctrlPr>
                              <a:rPr lang="en-US" i="1">
                                <a:latin typeface="Cambria Math" panose="02040503050406030204" pitchFamily="18" charset="0"/>
                              </a:rPr>
                            </m:ctrlPr>
                          </m:sSubPr>
                          <m:e>
                            <m:r>
                              <a:rPr lang="en-US" i="1">
                                <a:latin typeface="Cambria Math"/>
                              </a:rPr>
                              <m:t>𝑋</m:t>
                            </m:r>
                          </m:e>
                          <m:sub>
                            <m:r>
                              <a:rPr lang="en-US" i="1">
                                <a:latin typeface="Cambria Math"/>
                              </a:rPr>
                              <m:t>𝑡</m:t>
                            </m:r>
                            <m:r>
                              <a:rPr lang="en-US" i="1">
                                <a:latin typeface="Cambria Math"/>
                              </a:rPr>
                              <m:t>−1</m:t>
                            </m:r>
                          </m:sub>
                        </m:sSub>
                      </m:e>
                    </m:d>
                  </m:oMath>
                </a14:m>
                <a:r>
                  <a:rPr lang="en-US" dirty="0" smtClean="0">
                    <a:latin typeface="Times New Roman" pitchFamily="18" charset="0"/>
                    <a:cs typeface="Times New Roman" pitchFamily="18" charset="0"/>
                  </a:rPr>
                  <a:t>.</a:t>
                </a:r>
              </a:p>
              <a:p>
                <a:pPr marL="0" indent="0">
                  <a:lnSpc>
                    <a:spcPct val="70000"/>
                  </a:lnSpc>
                  <a:buNone/>
                </a:pP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We define a </a:t>
                </a:r>
                <a:r>
                  <a:rPr lang="en-US" i="1" dirty="0">
                    <a:latin typeface="Times New Roman" pitchFamily="18" charset="0"/>
                    <a:cs typeface="Times New Roman" pitchFamily="18" charset="0"/>
                  </a:rPr>
                  <a:t>continuous Markov Process</a:t>
                </a:r>
                <a:r>
                  <a:rPr lang="en-US" dirty="0">
                    <a:latin typeface="Times New Roman" pitchFamily="18" charset="0"/>
                    <a:cs typeface="Times New Roman" pitchFamily="18" charset="0"/>
                  </a:rPr>
                  <a:t> by the condition:</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04800" y="1371600"/>
                <a:ext cx="8305800" cy="5486400"/>
              </a:xfrm>
              <a:blipFill rotWithShape="1">
                <a:blip r:embed="rId2" cstate="print"/>
                <a:stretch>
                  <a:fillRect l="-734" t="-1667" r="-73"/>
                </a:stretch>
              </a:blipFill>
            </p:spPr>
            <p:txBody>
              <a:bodyPr/>
              <a:lstStyle/>
              <a:p>
                <a:r>
                  <a:rPr lang="en-US">
                    <a:noFill/>
                  </a:rPr>
                  <a:t> </a:t>
                </a:r>
              </a:p>
            </p:txBody>
          </p:sp>
        </mc:Fallback>
      </mc:AlternateContent>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xmlns="" Requires="a14">
          <p:sp>
            <p:nvSpPr>
              <p:cNvPr id="4" name="Rectangle 3"/>
              <p:cNvSpPr/>
              <p:nvPr/>
            </p:nvSpPr>
            <p:spPr>
              <a:xfrm>
                <a:off x="1143000" y="5105400"/>
                <a:ext cx="6324600"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000" i="1">
                          <a:latin typeface="Cambria Math"/>
                        </a:rPr>
                        <m:t>𝑃</m:t>
                      </m:r>
                      <m:d>
                        <m:dPr>
                          <m:ctrlPr>
                            <a:rPr lang="en-US" sz="3000" i="1">
                              <a:latin typeface="Cambria Math" panose="02040503050406030204" pitchFamily="18" charset="0"/>
                            </a:rPr>
                          </m:ctrlPr>
                        </m:dPr>
                        <m:e>
                          <m:sSub>
                            <m:sSubPr>
                              <m:ctrlPr>
                                <a:rPr lang="en-US" sz="3000" i="1">
                                  <a:latin typeface="Cambria Math" panose="02040503050406030204" pitchFamily="18" charset="0"/>
                                </a:rPr>
                              </m:ctrlPr>
                            </m:sSubPr>
                            <m:e>
                              <m:r>
                                <a:rPr lang="en-US" sz="3000" i="1">
                                  <a:latin typeface="Cambria Math"/>
                                </a:rPr>
                                <m:t>𝑋</m:t>
                              </m:r>
                            </m:e>
                            <m:sub>
                              <m:r>
                                <a:rPr lang="en-US" sz="3000" i="1">
                                  <a:latin typeface="Cambria Math"/>
                                </a:rPr>
                                <m:t>𝑡</m:t>
                              </m:r>
                            </m:sub>
                          </m:sSub>
                        </m:e>
                        <m:e>
                          <m:sSub>
                            <m:sSubPr>
                              <m:ctrlPr>
                                <a:rPr lang="en-US" sz="3000" i="1">
                                  <a:latin typeface="Cambria Math" panose="02040503050406030204" pitchFamily="18" charset="0"/>
                                </a:rPr>
                              </m:ctrlPr>
                            </m:sSubPr>
                            <m:e>
                              <m:r>
                                <a:rPr lang="en-US" sz="3000" i="1">
                                  <a:latin typeface="Cambria Math"/>
                                </a:rPr>
                                <m:t>𝑋</m:t>
                              </m:r>
                            </m:e>
                            <m:sub>
                              <m:r>
                                <a:rPr lang="en-US" sz="3000" i="1">
                                  <a:latin typeface="Cambria Math"/>
                                </a:rPr>
                                <m:t>0</m:t>
                              </m:r>
                            </m:sub>
                          </m:sSub>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𝑋</m:t>
                              </m:r>
                            </m:e>
                            <m:sub>
                              <m:r>
                                <a:rPr lang="en-US" sz="3000" i="1">
                                  <a:latin typeface="Cambria Math"/>
                                </a:rPr>
                                <m:t>1</m:t>
                              </m:r>
                            </m:sub>
                          </m:sSub>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𝑋</m:t>
                              </m:r>
                            </m:e>
                            <m:sub>
                              <m:r>
                                <a:rPr lang="en-US" sz="3000" i="1">
                                  <a:latin typeface="Cambria Math"/>
                                </a:rPr>
                                <m:t>𝑠</m:t>
                              </m:r>
                            </m:sub>
                          </m:sSub>
                        </m:e>
                      </m:d>
                      <m:r>
                        <a:rPr lang="en-US" sz="3000" i="1">
                          <a:latin typeface="Cambria Math"/>
                        </a:rPr>
                        <m:t>=</m:t>
                      </m:r>
                      <m:r>
                        <a:rPr lang="en-US" sz="3000" i="1">
                          <a:latin typeface="Cambria Math"/>
                        </a:rPr>
                        <m:t>𝑃</m:t>
                      </m:r>
                      <m:d>
                        <m:dPr>
                          <m:ctrlPr>
                            <a:rPr lang="en-US" sz="3000" i="1">
                              <a:latin typeface="Cambria Math" panose="02040503050406030204" pitchFamily="18" charset="0"/>
                            </a:rPr>
                          </m:ctrlPr>
                        </m:dPr>
                        <m:e>
                          <m:sSub>
                            <m:sSubPr>
                              <m:ctrlPr>
                                <a:rPr lang="en-US" sz="3000" i="1">
                                  <a:latin typeface="Cambria Math" panose="02040503050406030204" pitchFamily="18" charset="0"/>
                                </a:rPr>
                              </m:ctrlPr>
                            </m:sSubPr>
                            <m:e>
                              <m:r>
                                <a:rPr lang="en-US" sz="3000" i="1">
                                  <a:latin typeface="Cambria Math"/>
                                </a:rPr>
                                <m:t>𝑋</m:t>
                              </m:r>
                            </m:e>
                            <m:sub>
                              <m:r>
                                <a:rPr lang="en-US" sz="3000" i="1">
                                  <a:latin typeface="Cambria Math"/>
                                </a:rPr>
                                <m:t>𝑡</m:t>
                              </m:r>
                            </m:sub>
                          </m:sSub>
                        </m:e>
                        <m:e>
                          <m:sSub>
                            <m:sSubPr>
                              <m:ctrlPr>
                                <a:rPr lang="en-US" sz="3000" i="1">
                                  <a:latin typeface="Cambria Math" panose="02040503050406030204" pitchFamily="18" charset="0"/>
                                </a:rPr>
                              </m:ctrlPr>
                            </m:sSubPr>
                            <m:e>
                              <m:r>
                                <a:rPr lang="en-US" sz="3000" i="1">
                                  <a:latin typeface="Cambria Math"/>
                                </a:rPr>
                                <m:t>𝑋</m:t>
                              </m:r>
                            </m:e>
                            <m:sub>
                              <m:r>
                                <a:rPr lang="en-US" sz="3000" i="1">
                                  <a:latin typeface="Cambria Math"/>
                                </a:rPr>
                                <m:t>𝑠</m:t>
                              </m:r>
                            </m:sub>
                          </m:sSub>
                        </m:e>
                      </m:d>
                      <m:r>
                        <a:rPr lang="en-US" sz="3000" i="1">
                          <a:latin typeface="Cambria Math"/>
                        </a:rPr>
                        <m:t> ∀</m:t>
                      </m:r>
                      <m:r>
                        <a:rPr lang="en-US" sz="3000" i="1">
                          <a:latin typeface="Cambria Math"/>
                        </a:rPr>
                        <m:t>𝑠</m:t>
                      </m:r>
                      <m:r>
                        <a:rPr lang="en-US" sz="3000" i="1">
                          <a:latin typeface="Cambria Math"/>
                        </a:rPr>
                        <m:t>&lt;</m:t>
                      </m:r>
                      <m:r>
                        <a:rPr lang="en-US" sz="3000" i="1">
                          <a:latin typeface="Cambria Math"/>
                        </a:rPr>
                        <m:t>𝑡</m:t>
                      </m:r>
                    </m:oMath>
                  </m:oMathPara>
                </a14:m>
                <a:endParaRPr lang="en-US" sz="3000" dirty="0"/>
              </a:p>
            </p:txBody>
          </p:sp>
        </mc:Choice>
        <mc:Fallback>
          <p:sp>
            <p:nvSpPr>
              <p:cNvPr id="4" name="Rectangle 3"/>
              <p:cNvSpPr>
                <a:spLocks noRot="1" noChangeAspect="1" noMove="1" noResize="1" noEditPoints="1" noAdjustHandles="1" noChangeArrowheads="1" noChangeShapeType="1" noTextEdit="1"/>
              </p:cNvSpPr>
              <p:nvPr/>
            </p:nvSpPr>
            <p:spPr>
              <a:xfrm>
                <a:off x="1143000" y="5105400"/>
                <a:ext cx="6324600" cy="553998"/>
              </a:xfrm>
              <a:prstGeom prst="rect">
                <a:avLst/>
              </a:prstGeom>
              <a:blipFill rotWithShape="1">
                <a:blip r:embed="rId3" cstate="print"/>
                <a:stretch>
                  <a:fillRect/>
                </a:stretch>
              </a:blipFill>
            </p:spPr>
            <p:txBody>
              <a:bodyPr/>
              <a:lstStyle/>
              <a:p>
                <a:r>
                  <a:rPr lang="en-US">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mtClean="0"/>
              <a:t>The </a:t>
            </a:r>
            <a:r>
              <a:rPr lang="en-US" b="1" dirty="0" smtClean="0"/>
              <a:t>Optional Stopping Theorem</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85000" lnSpcReduction="20000"/>
              </a:bodyPr>
              <a:lstStyle/>
              <a:p>
                <a:r>
                  <a:rPr lang="en-US" dirty="0" smtClean="0"/>
                  <a:t>Any gambling rule based on some stopping time </a:t>
                </a:r>
                <a:r>
                  <a:rPr lang="en-US" i="1" dirty="0" smtClean="0">
                    <a:sym typeface="Symbol"/>
                  </a:rPr>
                  <a:t></a:t>
                </a:r>
                <a:r>
                  <a:rPr lang="en-US" dirty="0" smtClean="0"/>
                  <a:t> has an expected payoff equal to zero if any one of the following hold:</a:t>
                </a:r>
              </a:p>
              <a:p>
                <a:pPr marL="0" indent="0">
                  <a:buNone/>
                </a:pPr>
                <a:endParaRPr lang="en-US" dirty="0" smtClean="0"/>
              </a:p>
              <a:p>
                <a:pPr marL="788670" lvl="1" indent="-514350">
                  <a:buFont typeface="+mj-lt"/>
                  <a:buAutoNum type="arabicPeriod"/>
                </a:pP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𝑐</m:t>
                    </m:r>
                  </m:oMath>
                </a14:m>
                <a:r>
                  <a:rPr lang="en-US" i="1" dirty="0"/>
                  <a:t>  for all t ≤ τ </a:t>
                </a:r>
                <a:endParaRPr lang="en-US" dirty="0"/>
              </a:p>
              <a:p>
                <a:pPr marL="788670" lvl="1" indent="-514350">
                  <a:buFont typeface="+mj-lt"/>
                  <a:buAutoNum type="arabicPeriod"/>
                </a:pPr>
                <a:r>
                  <a:rPr lang="en-US" i="1" dirty="0"/>
                  <a:t>τ ≤ c</a:t>
                </a:r>
                <a:endParaRPr lang="en-US" dirty="0"/>
              </a:p>
              <a:p>
                <a:pPr marL="788670" lvl="1" indent="-514350">
                  <a:buFont typeface="+mj-lt"/>
                  <a:buAutoNum type="arabicPeriod"/>
                </a:pP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a:rPr lang="en-US" i="1">
                                <a:latin typeface="Cambria Math" panose="02040503050406030204" pitchFamily="18" charset="0"/>
                              </a:rPr>
                              <m:t>𝑙𝑖𝑚</m:t>
                            </m:r>
                          </m:e>
                          <m:lim>
                            <m:r>
                              <a:rPr lang="en-US" i="1">
                                <a:latin typeface="Cambria Math" panose="02040503050406030204" pitchFamily="18" charset="0"/>
                              </a:rPr>
                              <m:t>𝑎</m:t>
                            </m:r>
                            <m:r>
                              <a:rPr lang="en-US" i="1">
                                <a:latin typeface="Cambria Math" panose="02040503050406030204" pitchFamily="18" charset="0"/>
                              </a:rPr>
                              <m:t>→∞</m:t>
                            </m:r>
                          </m:lim>
                        </m:limLow>
                      </m:fName>
                      <m:e>
                        <m:r>
                          <a:rPr lang="en-US" i="1">
                            <a:latin typeface="Cambria Math" panose="02040503050406030204" pitchFamily="18" charset="0"/>
                          </a:rPr>
                          <m:t> </m:t>
                        </m:r>
                      </m:e>
                    </m:func>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a:rPr lang="en-US" i="1">
                                <a:latin typeface="Cambria Math" panose="02040503050406030204" pitchFamily="18" charset="0"/>
                              </a:rPr>
                              <m:t>𝑠𝑢𝑝</m:t>
                            </m:r>
                          </m:e>
                          <m:lim>
                            <m:r>
                              <a:rPr lang="en-US" i="1">
                                <a:latin typeface="Cambria Math" panose="02040503050406030204" pitchFamily="18" charset="0"/>
                              </a:rPr>
                              <m:t>𝑠</m:t>
                            </m:r>
                            <m:r>
                              <a:rPr lang="en-US" i="1">
                                <a:latin typeface="Cambria Math" panose="02040503050406030204" pitchFamily="18" charset="0"/>
                              </a:rPr>
                              <m:t>≥0</m:t>
                            </m:r>
                          </m:lim>
                        </m:limLow>
                      </m:fName>
                      <m:e>
                        <m:r>
                          <a:rPr lang="en-US" i="1">
                            <a:latin typeface="Cambria Math" panose="02040503050406030204" pitchFamily="18" charset="0"/>
                          </a:rPr>
                          <m:t>𝐸</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func>
                                      <m:funcPr>
                                        <m:ctrlPr>
                                          <a:rPr lang="en-US" i="1">
                                            <a:latin typeface="Cambria Math" panose="02040503050406030204" pitchFamily="18" charset="0"/>
                                          </a:rPr>
                                        </m:ctrlPr>
                                      </m:funcPr>
                                      <m:fName>
                                        <m:r>
                                          <a:rPr lang="en-US" i="1">
                                            <a:latin typeface="Cambria Math" panose="02040503050406030204" pitchFamily="18" charset="0"/>
                                          </a:rPr>
                                          <m:t>𝑚𝑖𝑛</m:t>
                                        </m:r>
                                      </m:fName>
                                      <m:e>
                                        <m:d>
                                          <m:dPr>
                                            <m:ctrlPr>
                                              <a:rPr lang="en-US" i="1">
                                                <a:latin typeface="Cambria Math" panose="02040503050406030204" pitchFamily="18" charset="0"/>
                                              </a:rPr>
                                            </m:ctrlPr>
                                          </m:dPr>
                                          <m:e>
                                            <m:r>
                                              <a:rPr lang="en-US" i="1">
                                                <a:latin typeface="Cambria Math" panose="02040503050406030204" pitchFamily="18" charset="0"/>
                                              </a:rPr>
                                              <m:t>𝜏</m:t>
                                            </m:r>
                                            <m:r>
                                              <a:rPr lang="en-US" i="1">
                                                <a:latin typeface="Cambria Math" panose="02040503050406030204" pitchFamily="18" charset="0"/>
                                              </a:rPr>
                                              <m:t>,</m:t>
                                            </m:r>
                                            <m:r>
                                              <a:rPr lang="en-US" i="1">
                                                <a:latin typeface="Cambria Math" panose="02040503050406030204" pitchFamily="18" charset="0"/>
                                              </a:rPr>
                                              <m:t>𝑠</m:t>
                                            </m:r>
                                          </m:e>
                                        </m:d>
                                      </m:e>
                                    </m:func>
                                  </m:sub>
                                </m:sSub>
                              </m:e>
                            </m:d>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=0,</m:t>
                        </m:r>
                      </m:e>
                    </m:func>
                  </m:oMath>
                </a14:m>
                <a:endParaRPr lang="en-US" dirty="0"/>
              </a:p>
              <a:p>
                <a:pPr lvl="0"/>
                <a:endParaRPr lang="en-US" i="1" dirty="0" smtClean="0"/>
              </a:p>
              <a:p>
                <a:r>
                  <a:rPr lang="en-US" i="1" dirty="0" smtClean="0"/>
                  <a:t>That is, the expected value of the random variable </a:t>
                </a:r>
                <a:r>
                  <a:rPr lang="en-US" i="1" dirty="0" err="1" smtClean="0"/>
                  <a:t>X</a:t>
                </a:r>
                <a:r>
                  <a:rPr lang="en-US" i="1" baseline="-25000" dirty="0" err="1" smtClean="0"/>
                  <a:t>τ</a:t>
                </a:r>
                <a:r>
                  <a:rPr lang="en-US" i="1" dirty="0" smtClean="0"/>
                  <a:t> is E[</a:t>
                </a:r>
                <a:r>
                  <a:rPr lang="en-US" i="1" dirty="0" err="1" smtClean="0"/>
                  <a:t>X</a:t>
                </a:r>
                <a:r>
                  <a:rPr lang="en-US" i="1" baseline="-25000" dirty="0" err="1" smtClean="0"/>
                  <a:t>τ</a:t>
                </a:r>
                <a:r>
                  <a:rPr lang="en-US" i="1" dirty="0" smtClean="0"/>
                  <a:t>]=X</a:t>
                </a:r>
                <a:r>
                  <a:rPr lang="en-US" i="1" baseline="-25000" dirty="0" smtClean="0"/>
                  <a:t>0</a:t>
                </a:r>
                <a:r>
                  <a:rPr lang="en-US" i="1" dirty="0" smtClean="0"/>
                  <a:t>.</a:t>
                </a:r>
              </a:p>
              <a:p>
                <a:r>
                  <a:rPr lang="en-US" dirty="0" smtClean="0"/>
                  <a:t>The theorem roughly holds that any gambling rule based on some stopping time </a:t>
                </a:r>
                <a:r>
                  <a:rPr lang="en-US" i="1" dirty="0" smtClean="0">
                    <a:sym typeface="Symbol"/>
                  </a:rPr>
                  <a:t></a:t>
                </a:r>
                <a:r>
                  <a:rPr lang="en-US" dirty="0" smtClean="0"/>
                  <a:t> has an expected payoff equal to zero, as long as the gambler either has limited funds or limited time to gamble.</a:t>
                </a:r>
              </a:p>
              <a:p>
                <a:pPr lvl="0"/>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73" t="-2667" r="-1075"/>
                </a:stretch>
              </a:blipFill>
            </p:spPr>
            <p:txBody>
              <a:bodyPr/>
              <a:lstStyle/>
              <a:p>
                <a:r>
                  <a:rPr lang="en-US">
                    <a:noFill/>
                  </a:rPr>
                  <a:t> </a:t>
                </a:r>
              </a:p>
            </p:txBody>
          </p:sp>
        </mc:Fallback>
      </mc:AlternateContent>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21" name="Rectangle 5"/>
          <p:cNvSpPr>
            <a:spLocks noChangeArrowheads="1"/>
          </p:cNvSpPr>
          <p:nvPr/>
        </p:nvSpPr>
        <p:spPr bwMode="auto">
          <a:xfrm>
            <a:off x="914400" y="666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High and Low Hitting Times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301752" y="1527048"/>
                <a:ext cx="8503920" cy="4721352"/>
              </a:xfrm>
            </p:spPr>
            <p:txBody>
              <a:bodyPr>
                <a:normAutofit fontScale="92500"/>
              </a:bodyPr>
              <a:lstStyle/>
              <a:p>
                <a:r>
                  <a:rPr lang="en-US" dirty="0" smtClean="0"/>
                  <a:t>Suppose we are interested in the probability that our Brownian motion process </a:t>
                </a:r>
                <a:r>
                  <a:rPr lang="en-US" i="1" dirty="0" smtClean="0"/>
                  <a:t>S</a:t>
                </a:r>
                <a:r>
                  <a:rPr lang="en-US" baseline="-25000" dirty="0" smtClean="0"/>
                  <a:t>t</a:t>
                </a:r>
                <a:r>
                  <a:rPr lang="en-US" dirty="0" smtClean="0"/>
                  <a:t> hits a lower barrier </a:t>
                </a:r>
                <a:r>
                  <a:rPr lang="en-US" i="1" dirty="0" smtClean="0"/>
                  <a:t>S*</a:t>
                </a:r>
                <a:r>
                  <a:rPr lang="en-US" i="1" baseline="-25000" dirty="0" smtClean="0"/>
                  <a:t>Low</a:t>
                </a:r>
                <a:r>
                  <a:rPr lang="en-US" dirty="0" smtClean="0"/>
                  <a:t> before an upper barrier </a:t>
                </a:r>
                <a:r>
                  <a:rPr lang="en-US" i="1" dirty="0" smtClean="0"/>
                  <a:t>S*</a:t>
                </a:r>
                <a:r>
                  <a:rPr lang="en-US" i="1" baseline="-25000" dirty="0" smtClean="0"/>
                  <a:t>High</a:t>
                </a:r>
                <a:r>
                  <a:rPr lang="en-US" dirty="0" smtClean="0"/>
                  <a:t> :</a:t>
                </a: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𝜏</m:t>
                          </m:r>
                        </m:e>
                        <m:sub>
                          <m:r>
                            <a:rPr lang="en-US" i="1">
                              <a:latin typeface="Cambria Math" panose="02040503050406030204" pitchFamily="18" charset="0"/>
                            </a:rPr>
                            <m:t>𝐿𝑜𝑤</m:t>
                          </m:r>
                        </m:sub>
                        <m:sup>
                          <m:r>
                            <a:rPr lang="en-US" i="1">
                              <a:latin typeface="Cambria Math" panose="02040503050406030204" pitchFamily="18" charset="0"/>
                            </a:rPr>
                            <m:t>∗</m:t>
                          </m:r>
                        </m:sup>
                      </m:sSubSup>
                      <m:r>
                        <a:rPr lang="en-US" i="1">
                          <a:latin typeface="Cambria Math" panose="02040503050406030204" pitchFamily="18" charset="0"/>
                        </a:rPr>
                        <m:t>&lt;</m:t>
                      </m:r>
                      <m:sSubSup>
                        <m:sSubSupPr>
                          <m:ctrlPr>
                            <a:rPr lang="en-US" i="1">
                              <a:latin typeface="Cambria Math" panose="02040503050406030204" pitchFamily="18" charset="0"/>
                            </a:rPr>
                          </m:ctrlPr>
                        </m:sSubSupPr>
                        <m:e>
                          <m:r>
                            <a:rPr lang="en-US" i="1">
                              <a:latin typeface="Cambria Math" panose="02040503050406030204" pitchFamily="18" charset="0"/>
                            </a:rPr>
                            <m:t>𝜏</m:t>
                          </m:r>
                        </m:e>
                        <m:sub>
                          <m:r>
                            <a:rPr lang="en-US" i="1">
                              <a:latin typeface="Cambria Math" panose="02040503050406030204" pitchFamily="18" charset="0"/>
                            </a:rPr>
                            <m:t>𝐻𝑖𝑔h</m:t>
                          </m:r>
                        </m:sub>
                        <m:sup>
                          <m:r>
                            <a:rPr lang="en-US" i="1">
                              <a:latin typeface="Cambria Math" panose="02040503050406030204" pitchFamily="18" charset="0"/>
                            </a:rPr>
                            <m:t>∗</m:t>
                          </m:r>
                        </m:sup>
                      </m:sSubSup>
                      <m:r>
                        <a:rPr lang="en-US" i="1">
                          <a:latin typeface="Cambria Math" panose="02040503050406030204" pitchFamily="18" charset="0"/>
                        </a:rPr>
                        <m:t>]</m:t>
                      </m:r>
                    </m:oMath>
                  </m:oMathPara>
                </a14:m>
                <a:endParaRPr lang="en-US" dirty="0"/>
              </a:p>
              <a:p>
                <a:r>
                  <a:rPr lang="en-US" dirty="0" smtClean="0"/>
                  <a:t>Solving algebraically for our Brownian motion, we have:</a:t>
                </a:r>
              </a:p>
              <a:p>
                <a:pPr marL="0" indent="0">
                  <a:buNone/>
                </a:pPr>
                <a14:m>
                  <m:oMathPara xmlns:m="http://schemas.openxmlformats.org/officeDocument/2006/math">
                    <m:oMathParaPr>
                      <m:jc m:val="left"/>
                    </m:oMathParaPr>
                    <m:oMath xmlns:m="http://schemas.openxmlformats.org/officeDocument/2006/math">
                      <m:r>
                        <a:rPr lang="en-US" sz="2300" i="1">
                          <a:latin typeface="Cambria Math" panose="02040503050406030204" pitchFamily="18" charset="0"/>
                        </a:rPr>
                        <m:t> </m:t>
                      </m:r>
                      <m:sSub>
                        <m:sSubPr>
                          <m:ctrlPr>
                            <a:rPr lang="en-US" sz="2300" i="1">
                              <a:latin typeface="Cambria Math" panose="02040503050406030204" pitchFamily="18" charset="0"/>
                            </a:rPr>
                          </m:ctrlPr>
                        </m:sSubPr>
                        <m:e>
                          <m:r>
                            <a:rPr lang="en-US" sz="2300" i="1">
                              <a:latin typeface="Cambria Math" panose="02040503050406030204" pitchFamily="18" charset="0"/>
                            </a:rPr>
                            <m:t>𝑆</m:t>
                          </m:r>
                        </m:e>
                        <m:sub>
                          <m:r>
                            <a:rPr lang="en-US" sz="2300" i="1">
                              <a:latin typeface="Cambria Math" panose="02040503050406030204" pitchFamily="18" charset="0"/>
                            </a:rPr>
                            <m:t>0</m:t>
                          </m:r>
                        </m:sub>
                      </m:sSub>
                      <m:r>
                        <a:rPr lang="en-US" sz="2300" i="1">
                          <a:latin typeface="Cambria Math" panose="02040503050406030204" pitchFamily="18" charset="0"/>
                        </a:rPr>
                        <m:t>=</m:t>
                      </m:r>
                      <m:r>
                        <a:rPr lang="en-US" sz="2300" i="1">
                          <a:latin typeface="Cambria Math" panose="02040503050406030204" pitchFamily="18" charset="0"/>
                        </a:rPr>
                        <m:t>𝐸</m:t>
                      </m:r>
                      <m:d>
                        <m:dPr>
                          <m:begChr m:val="["/>
                          <m:endChr m:val="]"/>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𝑆</m:t>
                              </m:r>
                            </m:e>
                            <m:sub>
                              <m:r>
                                <a:rPr lang="en-US" sz="2300" i="1">
                                  <a:latin typeface="Cambria Math" panose="02040503050406030204" pitchFamily="18" charset="0"/>
                                </a:rPr>
                                <m:t>𝜏</m:t>
                              </m:r>
                            </m:sub>
                          </m:sSub>
                        </m:e>
                      </m:d>
                      <m:r>
                        <a:rPr lang="en-US" sz="2300" i="1">
                          <a:latin typeface="Cambria Math" panose="02040503050406030204" pitchFamily="18" charset="0"/>
                        </a:rPr>
                        <m:t>=</m:t>
                      </m:r>
                      <m:sSub>
                        <m:sSubPr>
                          <m:ctrlPr>
                            <a:rPr lang="en-US" sz="2300" i="1">
                              <a:latin typeface="Cambria Math" panose="02040503050406030204" pitchFamily="18" charset="0"/>
                            </a:rPr>
                          </m:ctrlPr>
                        </m:sSubPr>
                        <m:e>
                          <m:sSup>
                            <m:sSupPr>
                              <m:ctrlPr>
                                <a:rPr lang="en-US" sz="2300" i="1">
                                  <a:latin typeface="Cambria Math" panose="02040503050406030204" pitchFamily="18" charset="0"/>
                                </a:rPr>
                              </m:ctrlPr>
                            </m:sSupPr>
                            <m:e>
                              <m:r>
                                <a:rPr lang="en-US" sz="2300" i="1">
                                  <a:latin typeface="Cambria Math" panose="02040503050406030204" pitchFamily="18" charset="0"/>
                                </a:rPr>
                                <m:t>𝑆</m:t>
                              </m:r>
                            </m:e>
                            <m:sup>
                              <m:r>
                                <a:rPr lang="en-US" sz="2300" i="1">
                                  <a:latin typeface="Cambria Math" panose="02040503050406030204" pitchFamily="18" charset="0"/>
                                </a:rPr>
                                <m:t>∗</m:t>
                              </m:r>
                            </m:sup>
                          </m:sSup>
                        </m:e>
                        <m:sub>
                          <m:r>
                            <a:rPr lang="en-US" sz="2300" i="1">
                              <a:latin typeface="Cambria Math" panose="02040503050406030204" pitchFamily="18" charset="0"/>
                            </a:rPr>
                            <m:t>𝐿𝑜𝑤</m:t>
                          </m:r>
                        </m:sub>
                      </m:sSub>
                      <m:r>
                        <a:rPr lang="en-US" sz="2300" i="1">
                          <a:latin typeface="Cambria Math" panose="02040503050406030204" pitchFamily="18" charset="0"/>
                        </a:rPr>
                        <m:t>𝑃</m:t>
                      </m:r>
                      <m:d>
                        <m:dPr>
                          <m:begChr m:val="["/>
                          <m:endChr m:val="]"/>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sSup>
                                <m:sSupPr>
                                  <m:ctrlPr>
                                    <a:rPr lang="en-US" sz="2300" i="1">
                                      <a:latin typeface="Cambria Math" panose="02040503050406030204" pitchFamily="18" charset="0"/>
                                    </a:rPr>
                                  </m:ctrlPr>
                                </m:sSupPr>
                                <m:e>
                                  <m:r>
                                    <a:rPr lang="en-US" sz="2300" i="1">
                                      <a:latin typeface="Cambria Math" panose="02040503050406030204" pitchFamily="18" charset="0"/>
                                    </a:rPr>
                                    <m:t>𝜏</m:t>
                                  </m:r>
                                </m:e>
                                <m:sup>
                                  <m:r>
                                    <a:rPr lang="en-US" sz="2300" i="1">
                                      <a:latin typeface="Cambria Math" panose="02040503050406030204" pitchFamily="18" charset="0"/>
                                    </a:rPr>
                                    <m:t>∗</m:t>
                                  </m:r>
                                </m:sup>
                              </m:sSup>
                            </m:e>
                            <m:sub>
                              <m:r>
                                <a:rPr lang="en-US" sz="2300" i="1">
                                  <a:latin typeface="Cambria Math" panose="02040503050406030204" pitchFamily="18" charset="0"/>
                                </a:rPr>
                                <m:t>𝐿𝑜𝑤</m:t>
                              </m:r>
                            </m:sub>
                          </m:sSub>
                          <m:r>
                            <a:rPr lang="en-US" sz="2300" i="1">
                              <a:latin typeface="Cambria Math" panose="02040503050406030204" pitchFamily="18" charset="0"/>
                            </a:rPr>
                            <m:t>&lt;</m:t>
                          </m:r>
                          <m:sSub>
                            <m:sSubPr>
                              <m:ctrlPr>
                                <a:rPr lang="en-US" sz="2300" i="1">
                                  <a:latin typeface="Cambria Math" panose="02040503050406030204" pitchFamily="18" charset="0"/>
                                </a:rPr>
                              </m:ctrlPr>
                            </m:sSubPr>
                            <m:e>
                              <m:sSup>
                                <m:sSupPr>
                                  <m:ctrlPr>
                                    <a:rPr lang="en-US" sz="2300" i="1">
                                      <a:latin typeface="Cambria Math" panose="02040503050406030204" pitchFamily="18" charset="0"/>
                                    </a:rPr>
                                  </m:ctrlPr>
                                </m:sSupPr>
                                <m:e>
                                  <m:r>
                                    <a:rPr lang="en-US" sz="2300" i="1">
                                      <a:latin typeface="Cambria Math" panose="02040503050406030204" pitchFamily="18" charset="0"/>
                                    </a:rPr>
                                    <m:t>𝜏</m:t>
                                  </m:r>
                                </m:e>
                                <m:sup>
                                  <m:r>
                                    <a:rPr lang="en-US" sz="2300" i="1">
                                      <a:latin typeface="Cambria Math" panose="02040503050406030204" pitchFamily="18" charset="0"/>
                                    </a:rPr>
                                    <m:t>∗</m:t>
                                  </m:r>
                                </m:sup>
                              </m:sSup>
                            </m:e>
                            <m:sub>
                              <m:r>
                                <a:rPr lang="en-US" sz="2300" i="1">
                                  <a:latin typeface="Cambria Math" panose="02040503050406030204" pitchFamily="18" charset="0"/>
                                </a:rPr>
                                <m:t>𝐻𝑖𝑔h</m:t>
                              </m:r>
                            </m:sub>
                          </m:sSub>
                        </m:e>
                      </m:d>
                      <m:r>
                        <a:rPr lang="en-US" sz="2300" i="1">
                          <a:latin typeface="Cambria Math" panose="02040503050406030204" pitchFamily="18" charset="0"/>
                        </a:rPr>
                        <m:t>+</m:t>
                      </m:r>
                      <m:sSub>
                        <m:sSubPr>
                          <m:ctrlPr>
                            <a:rPr lang="en-US" sz="2300" i="1">
                              <a:latin typeface="Cambria Math" panose="02040503050406030204" pitchFamily="18" charset="0"/>
                            </a:rPr>
                          </m:ctrlPr>
                        </m:sSubPr>
                        <m:e>
                          <m:sSup>
                            <m:sSupPr>
                              <m:ctrlPr>
                                <a:rPr lang="en-US" sz="2300" i="1">
                                  <a:latin typeface="Cambria Math" panose="02040503050406030204" pitchFamily="18" charset="0"/>
                                </a:rPr>
                              </m:ctrlPr>
                            </m:sSupPr>
                            <m:e>
                              <m:r>
                                <a:rPr lang="en-US" sz="2300" i="1">
                                  <a:latin typeface="Cambria Math" panose="02040503050406030204" pitchFamily="18" charset="0"/>
                                </a:rPr>
                                <m:t>𝑆</m:t>
                              </m:r>
                            </m:e>
                            <m:sup>
                              <m:r>
                                <a:rPr lang="en-US" sz="2300" i="1">
                                  <a:latin typeface="Cambria Math" panose="02040503050406030204" pitchFamily="18" charset="0"/>
                                </a:rPr>
                                <m:t>∗</m:t>
                              </m:r>
                            </m:sup>
                          </m:sSup>
                        </m:e>
                        <m:sub>
                          <m:r>
                            <a:rPr lang="en-US" sz="2300" i="1">
                              <a:latin typeface="Cambria Math" panose="02040503050406030204" pitchFamily="18" charset="0"/>
                            </a:rPr>
                            <m:t>𝐻𝑖𝑔h</m:t>
                          </m:r>
                        </m:sub>
                      </m:sSub>
                      <m:r>
                        <a:rPr lang="en-US" sz="2300" i="1">
                          <a:latin typeface="Cambria Math" panose="02040503050406030204" pitchFamily="18" charset="0"/>
                        </a:rPr>
                        <m:t>𝑃</m:t>
                      </m:r>
                      <m:d>
                        <m:dPr>
                          <m:begChr m:val="["/>
                          <m:endChr m:val="]"/>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sSup>
                                <m:sSupPr>
                                  <m:ctrlPr>
                                    <a:rPr lang="en-US" sz="2300" i="1">
                                      <a:latin typeface="Cambria Math" panose="02040503050406030204" pitchFamily="18" charset="0"/>
                                    </a:rPr>
                                  </m:ctrlPr>
                                </m:sSupPr>
                                <m:e>
                                  <m:r>
                                    <a:rPr lang="en-US" sz="2300" i="1">
                                      <a:latin typeface="Cambria Math" panose="02040503050406030204" pitchFamily="18" charset="0"/>
                                    </a:rPr>
                                    <m:t>𝜏</m:t>
                                  </m:r>
                                </m:e>
                                <m:sup>
                                  <m:r>
                                    <a:rPr lang="en-US" sz="2300" i="1">
                                      <a:latin typeface="Cambria Math" panose="02040503050406030204" pitchFamily="18" charset="0"/>
                                    </a:rPr>
                                    <m:t>∗</m:t>
                                  </m:r>
                                </m:sup>
                              </m:sSup>
                            </m:e>
                            <m:sub>
                              <m:r>
                                <a:rPr lang="en-US" sz="2300" i="1">
                                  <a:latin typeface="Cambria Math" panose="02040503050406030204" pitchFamily="18" charset="0"/>
                                </a:rPr>
                                <m:t>𝐿𝑜𝑤</m:t>
                              </m:r>
                            </m:sub>
                          </m:sSub>
                          <m:r>
                            <a:rPr lang="en-US" sz="2300" i="1">
                              <a:latin typeface="Cambria Math" panose="02040503050406030204" pitchFamily="18" charset="0"/>
                            </a:rPr>
                            <m:t>&gt;</m:t>
                          </m:r>
                          <m:sSub>
                            <m:sSubPr>
                              <m:ctrlPr>
                                <a:rPr lang="en-US" sz="2300" i="1">
                                  <a:latin typeface="Cambria Math" panose="02040503050406030204" pitchFamily="18" charset="0"/>
                                </a:rPr>
                              </m:ctrlPr>
                            </m:sSubPr>
                            <m:e>
                              <m:sSup>
                                <m:sSupPr>
                                  <m:ctrlPr>
                                    <a:rPr lang="en-US" sz="2300" i="1">
                                      <a:latin typeface="Cambria Math" panose="02040503050406030204" pitchFamily="18" charset="0"/>
                                    </a:rPr>
                                  </m:ctrlPr>
                                </m:sSupPr>
                                <m:e>
                                  <m:r>
                                    <a:rPr lang="en-US" sz="2300" i="1">
                                      <a:latin typeface="Cambria Math" panose="02040503050406030204" pitchFamily="18" charset="0"/>
                                    </a:rPr>
                                    <m:t>𝜏</m:t>
                                  </m:r>
                                </m:e>
                                <m:sup>
                                  <m:r>
                                    <a:rPr lang="en-US" sz="2300" i="1">
                                      <a:latin typeface="Cambria Math" panose="02040503050406030204" pitchFamily="18" charset="0"/>
                                    </a:rPr>
                                    <m:t>∗</m:t>
                                  </m:r>
                                </m:sup>
                              </m:sSup>
                            </m:e>
                            <m:sub>
                              <m:r>
                                <a:rPr lang="en-US" sz="2300" i="1">
                                  <a:latin typeface="Cambria Math" panose="02040503050406030204" pitchFamily="18" charset="0"/>
                                </a:rPr>
                                <m:t>𝐻𝑖𝑔h</m:t>
                              </m:r>
                            </m:sub>
                          </m:sSub>
                        </m:e>
                      </m:d>
                    </m:oMath>
                  </m:oMathPara>
                </a14:m>
                <a:endParaRPr lang="en-US" sz="2300" dirty="0" smtClean="0"/>
              </a:p>
              <a:p>
                <a:pPr marL="0" indent="0">
                  <a:buNone/>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                        =</m:t>
                      </m:r>
                      <m:sSub>
                        <m:sSubPr>
                          <m:ctrlPr>
                            <a:rPr lang="en-US" sz="2200" i="1">
                              <a:latin typeface="Cambria Math" panose="02040503050406030204" pitchFamily="18" charset="0"/>
                            </a:rPr>
                          </m:ctrlPr>
                        </m:sSubPr>
                        <m:e>
                          <m:sSup>
                            <m:sSupPr>
                              <m:ctrlPr>
                                <a:rPr lang="en-US" sz="2200" i="1">
                                  <a:latin typeface="Cambria Math" panose="02040503050406030204" pitchFamily="18" charset="0"/>
                                </a:rPr>
                              </m:ctrlPr>
                            </m:sSupPr>
                            <m:e>
                              <m:r>
                                <a:rPr lang="en-US" sz="2200" i="1">
                                  <a:latin typeface="Cambria Math" panose="02040503050406030204" pitchFamily="18" charset="0"/>
                                </a:rPr>
                                <m:t>𝑆</m:t>
                              </m:r>
                            </m:e>
                            <m:sup>
                              <m:r>
                                <a:rPr lang="en-US" sz="2200" i="1">
                                  <a:latin typeface="Cambria Math" panose="02040503050406030204" pitchFamily="18" charset="0"/>
                                </a:rPr>
                                <m:t>∗</m:t>
                              </m:r>
                            </m:sup>
                          </m:sSup>
                        </m:e>
                        <m:sub>
                          <m:r>
                            <a:rPr lang="en-US" sz="2200" i="1">
                              <a:latin typeface="Cambria Math" panose="02040503050406030204" pitchFamily="18" charset="0"/>
                            </a:rPr>
                            <m:t>𝐿𝑜𝑤</m:t>
                          </m:r>
                        </m:sub>
                      </m:sSub>
                      <m:r>
                        <a:rPr lang="en-US" sz="2200" i="1">
                          <a:latin typeface="Cambria Math" panose="02040503050406030204" pitchFamily="18" charset="0"/>
                        </a:rPr>
                        <m:t>𝑃</m:t>
                      </m:r>
                      <m:d>
                        <m:dPr>
                          <m:begChr m:val="["/>
                          <m:endChr m:val="]"/>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sSup>
                                <m:sSupPr>
                                  <m:ctrlPr>
                                    <a:rPr lang="en-US" sz="2200" i="1">
                                      <a:latin typeface="Cambria Math" panose="02040503050406030204" pitchFamily="18" charset="0"/>
                                    </a:rPr>
                                  </m:ctrlPr>
                                </m:sSupPr>
                                <m:e>
                                  <m:r>
                                    <a:rPr lang="en-US" sz="2200" i="1">
                                      <a:latin typeface="Cambria Math" panose="02040503050406030204" pitchFamily="18" charset="0"/>
                                    </a:rPr>
                                    <m:t>𝜏</m:t>
                                  </m:r>
                                </m:e>
                                <m:sup>
                                  <m:r>
                                    <a:rPr lang="en-US" sz="2200" i="1">
                                      <a:latin typeface="Cambria Math" panose="02040503050406030204" pitchFamily="18" charset="0"/>
                                    </a:rPr>
                                    <m:t>∗</m:t>
                                  </m:r>
                                </m:sup>
                              </m:sSup>
                            </m:e>
                            <m:sub>
                              <m:r>
                                <a:rPr lang="en-US" sz="2200" i="1">
                                  <a:latin typeface="Cambria Math" panose="02040503050406030204" pitchFamily="18" charset="0"/>
                                </a:rPr>
                                <m:t>𝐿𝑜𝑤</m:t>
                              </m:r>
                            </m:sub>
                          </m:sSub>
                          <m:r>
                            <a:rPr lang="en-US" sz="2200" i="1">
                              <a:latin typeface="Cambria Math" panose="02040503050406030204" pitchFamily="18" charset="0"/>
                            </a:rPr>
                            <m:t>&lt;</m:t>
                          </m:r>
                          <m:sSub>
                            <m:sSubPr>
                              <m:ctrlPr>
                                <a:rPr lang="en-US" sz="2200" i="1">
                                  <a:latin typeface="Cambria Math" panose="02040503050406030204" pitchFamily="18" charset="0"/>
                                </a:rPr>
                              </m:ctrlPr>
                            </m:sSubPr>
                            <m:e>
                              <m:sSup>
                                <m:sSupPr>
                                  <m:ctrlPr>
                                    <a:rPr lang="en-US" sz="2200" i="1">
                                      <a:latin typeface="Cambria Math" panose="02040503050406030204" pitchFamily="18" charset="0"/>
                                    </a:rPr>
                                  </m:ctrlPr>
                                </m:sSupPr>
                                <m:e>
                                  <m:r>
                                    <a:rPr lang="en-US" sz="2200" i="1">
                                      <a:latin typeface="Cambria Math" panose="02040503050406030204" pitchFamily="18" charset="0"/>
                                    </a:rPr>
                                    <m:t>𝜏</m:t>
                                  </m:r>
                                </m:e>
                                <m:sup>
                                  <m:r>
                                    <a:rPr lang="en-US" sz="2200" i="1">
                                      <a:latin typeface="Cambria Math" panose="02040503050406030204" pitchFamily="18" charset="0"/>
                                    </a:rPr>
                                    <m:t>∗</m:t>
                                  </m:r>
                                </m:sup>
                              </m:sSup>
                            </m:e>
                            <m:sub>
                              <m:r>
                                <a:rPr lang="en-US" sz="2200" i="1">
                                  <a:latin typeface="Cambria Math" panose="02040503050406030204" pitchFamily="18" charset="0"/>
                                </a:rPr>
                                <m:t>𝐻𝑖𝑔h</m:t>
                              </m:r>
                            </m:sub>
                          </m:sSub>
                        </m:e>
                      </m:d>
                      <m:r>
                        <a:rPr lang="en-US" sz="2200" i="1">
                          <a:latin typeface="Cambria Math" panose="02040503050406030204" pitchFamily="18" charset="0"/>
                        </a:rPr>
                        <m:t>+</m:t>
                      </m:r>
                      <m:sSub>
                        <m:sSubPr>
                          <m:ctrlPr>
                            <a:rPr lang="en-US" sz="2200" i="1">
                              <a:latin typeface="Cambria Math" panose="02040503050406030204" pitchFamily="18" charset="0"/>
                            </a:rPr>
                          </m:ctrlPr>
                        </m:sSubPr>
                        <m:e>
                          <m:sSup>
                            <m:sSupPr>
                              <m:ctrlPr>
                                <a:rPr lang="en-US" sz="2200" i="1">
                                  <a:latin typeface="Cambria Math" panose="02040503050406030204" pitchFamily="18" charset="0"/>
                                </a:rPr>
                              </m:ctrlPr>
                            </m:sSupPr>
                            <m:e>
                              <m:r>
                                <a:rPr lang="en-US" sz="2200" i="1">
                                  <a:latin typeface="Cambria Math" panose="02040503050406030204" pitchFamily="18" charset="0"/>
                                </a:rPr>
                                <m:t>𝑆</m:t>
                              </m:r>
                            </m:e>
                            <m:sup>
                              <m:r>
                                <a:rPr lang="en-US" sz="2200" i="1">
                                  <a:latin typeface="Cambria Math" panose="02040503050406030204" pitchFamily="18" charset="0"/>
                                </a:rPr>
                                <m:t>∗</m:t>
                              </m:r>
                            </m:sup>
                          </m:sSup>
                        </m:e>
                        <m:sub>
                          <m:r>
                            <a:rPr lang="en-US" sz="2200" i="1">
                              <a:latin typeface="Cambria Math" panose="02040503050406030204" pitchFamily="18" charset="0"/>
                            </a:rPr>
                            <m:t>𝐻𝑖𝑔h</m:t>
                          </m:r>
                        </m:sub>
                      </m:sSub>
                      <m:d>
                        <m:dPr>
                          <m:ctrlPr>
                            <a:rPr lang="en-US" sz="2200" i="1">
                              <a:latin typeface="Cambria Math" panose="02040503050406030204" pitchFamily="18" charset="0"/>
                            </a:rPr>
                          </m:ctrlPr>
                        </m:dPr>
                        <m:e>
                          <m:r>
                            <a:rPr lang="en-US" sz="2200" i="1">
                              <a:latin typeface="Cambria Math" panose="02040503050406030204" pitchFamily="18" charset="0"/>
                            </a:rPr>
                            <m:t>1−</m:t>
                          </m:r>
                          <m:r>
                            <a:rPr lang="en-US" sz="2200" i="1">
                              <a:latin typeface="Cambria Math" panose="02040503050406030204" pitchFamily="18" charset="0"/>
                            </a:rPr>
                            <m:t>𝑃</m:t>
                          </m:r>
                          <m:d>
                            <m:dPr>
                              <m:begChr m:val="["/>
                              <m:endChr m:val="]"/>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sSup>
                                    <m:sSupPr>
                                      <m:ctrlPr>
                                        <a:rPr lang="en-US" sz="2200" i="1">
                                          <a:latin typeface="Cambria Math" panose="02040503050406030204" pitchFamily="18" charset="0"/>
                                        </a:rPr>
                                      </m:ctrlPr>
                                    </m:sSupPr>
                                    <m:e>
                                      <m:r>
                                        <a:rPr lang="en-US" sz="2200" i="1">
                                          <a:latin typeface="Cambria Math" panose="02040503050406030204" pitchFamily="18" charset="0"/>
                                        </a:rPr>
                                        <m:t>𝜏</m:t>
                                      </m:r>
                                    </m:e>
                                    <m:sup>
                                      <m:r>
                                        <a:rPr lang="en-US" sz="2200" i="1">
                                          <a:latin typeface="Cambria Math" panose="02040503050406030204" pitchFamily="18" charset="0"/>
                                        </a:rPr>
                                        <m:t>∗</m:t>
                                      </m:r>
                                    </m:sup>
                                  </m:sSup>
                                </m:e>
                                <m:sub>
                                  <m:r>
                                    <a:rPr lang="en-US" sz="2200" i="1">
                                      <a:latin typeface="Cambria Math" panose="02040503050406030204" pitchFamily="18" charset="0"/>
                                    </a:rPr>
                                    <m:t>𝐿𝑜𝑤</m:t>
                                  </m:r>
                                </m:sub>
                              </m:sSub>
                              <m:r>
                                <a:rPr lang="en-US" sz="2200" i="1">
                                  <a:latin typeface="Cambria Math" panose="02040503050406030204" pitchFamily="18" charset="0"/>
                                </a:rPr>
                                <m:t>&lt;</m:t>
                              </m:r>
                              <m:sSub>
                                <m:sSubPr>
                                  <m:ctrlPr>
                                    <a:rPr lang="en-US" sz="2200" i="1">
                                      <a:latin typeface="Cambria Math" panose="02040503050406030204" pitchFamily="18" charset="0"/>
                                    </a:rPr>
                                  </m:ctrlPr>
                                </m:sSubPr>
                                <m:e>
                                  <m:sSup>
                                    <m:sSupPr>
                                      <m:ctrlPr>
                                        <a:rPr lang="en-US" sz="2200" i="1">
                                          <a:latin typeface="Cambria Math" panose="02040503050406030204" pitchFamily="18" charset="0"/>
                                        </a:rPr>
                                      </m:ctrlPr>
                                    </m:sSupPr>
                                    <m:e>
                                      <m:r>
                                        <a:rPr lang="en-US" sz="2200" i="1">
                                          <a:latin typeface="Cambria Math" panose="02040503050406030204" pitchFamily="18" charset="0"/>
                                        </a:rPr>
                                        <m:t>𝜏</m:t>
                                      </m:r>
                                    </m:e>
                                    <m:sup>
                                      <m:r>
                                        <a:rPr lang="en-US" sz="2200" i="1">
                                          <a:latin typeface="Cambria Math" panose="02040503050406030204" pitchFamily="18" charset="0"/>
                                        </a:rPr>
                                        <m:t>∗</m:t>
                                      </m:r>
                                    </m:sup>
                                  </m:sSup>
                                </m:e>
                                <m:sub>
                                  <m:r>
                                    <a:rPr lang="en-US" sz="2200" i="1">
                                      <a:latin typeface="Cambria Math" panose="02040503050406030204" pitchFamily="18" charset="0"/>
                                    </a:rPr>
                                    <m:t>𝐻𝑖𝑔h</m:t>
                                  </m:r>
                                </m:sub>
                              </m:sSub>
                            </m:e>
                          </m:d>
                        </m:e>
                      </m:d>
                    </m:oMath>
                  </m:oMathPara>
                </a14:m>
                <a:endParaRPr lang="en-US" sz="2200" dirty="0"/>
              </a:p>
              <a:p>
                <a:pPr marL="0" indent="0">
                  <a:buNone/>
                </a:pPr>
                <a:endParaRPr lang="en-US" sz="2400" i="1" dirty="0" smtClean="0"/>
              </a:p>
              <a:p>
                <a:pPr marL="0" indent="0">
                  <a:buNone/>
                </a:pPr>
                <a14:m>
                  <m:oMathPara xmlns:m="http://schemas.openxmlformats.org/officeDocument/2006/math">
                    <m:oMathParaPr>
                      <m:jc m:val="center"/>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P</m:t>
                          </m:r>
                        </m:fName>
                        <m:e>
                          <m:d>
                            <m:dPr>
                              <m:begChr m:val="["/>
                              <m:endChr m:val="]"/>
                              <m:ctrlPr>
                                <a:rPr lang="en-US" sz="2400" i="1">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𝜏</m:t>
                                  </m:r>
                                </m:e>
                                <m:sub>
                                  <m:r>
                                    <a:rPr lang="en-US" sz="2400" i="1">
                                      <a:latin typeface="Cambria Math" panose="02040503050406030204" pitchFamily="18" charset="0"/>
                                    </a:rPr>
                                    <m:t>𝐿𝑜𝑤</m:t>
                                  </m:r>
                                </m:sub>
                                <m:sup>
                                  <m:r>
                                    <a:rPr lang="en-US" sz="2400" i="1">
                                      <a:latin typeface="Cambria Math" panose="02040503050406030204" pitchFamily="18" charset="0"/>
                                    </a:rPr>
                                    <m:t>∗</m:t>
                                  </m:r>
                                </m:sup>
                              </m:sSubSup>
                              <m:r>
                                <a:rPr lang="en-US" sz="2400" i="1">
                                  <a:latin typeface="Cambria Math" panose="02040503050406030204" pitchFamily="18" charset="0"/>
                                </a:rPr>
                                <m:t>&lt;</m:t>
                              </m:r>
                              <m:sSubSup>
                                <m:sSubSupPr>
                                  <m:ctrlPr>
                                    <a:rPr lang="en-US" sz="2400" i="1">
                                      <a:latin typeface="Cambria Math" panose="02040503050406030204" pitchFamily="18" charset="0"/>
                                    </a:rPr>
                                  </m:ctrlPr>
                                </m:sSubSupPr>
                                <m:e>
                                  <m:r>
                                    <a:rPr lang="en-US" sz="2400" i="1">
                                      <a:latin typeface="Cambria Math" panose="02040503050406030204" pitchFamily="18" charset="0"/>
                                    </a:rPr>
                                    <m:t>𝜏</m:t>
                                  </m:r>
                                </m:e>
                                <m:sub>
                                  <m:r>
                                    <a:rPr lang="en-US" sz="2400" i="1">
                                      <a:latin typeface="Cambria Math" panose="02040503050406030204" pitchFamily="18" charset="0"/>
                                    </a:rPr>
                                    <m:t>𝐻𝑖𝑔h</m:t>
                                  </m:r>
                                </m:sub>
                                <m:sup>
                                  <m:r>
                                    <a:rPr lang="en-US" sz="2400" i="1">
                                      <a:latin typeface="Cambria Math" panose="02040503050406030204" pitchFamily="18" charset="0"/>
                                    </a:rPr>
                                    <m:t>∗</m:t>
                                  </m:r>
                                </m:sup>
                              </m:sSubSup>
                            </m:e>
                          </m:d>
                        </m:e>
                      </m:func>
                      <m:r>
                        <a:rPr lang="en-US" sz="2400" i="1">
                          <a:latin typeface="Cambria Math" panose="02040503050406030204" pitchFamily="18" charset="0"/>
                        </a:rPr>
                        <m:t>=</m:t>
                      </m:r>
                      <m:f>
                        <m:fPr>
                          <m:ctrlPr>
                            <a:rPr lang="en-US" sz="2400" i="1">
                              <a:latin typeface="Cambria Math" panose="02040503050406030204" pitchFamily="18" charset="0"/>
                            </a:rPr>
                          </m:ctrlPr>
                        </m:fPr>
                        <m:num>
                          <m:sSubSup>
                            <m:sSubSupPr>
                              <m:ctrlPr>
                                <a:rPr lang="en-US" sz="2400" i="1">
                                  <a:latin typeface="Cambria Math" panose="02040503050406030204" pitchFamily="18" charset="0"/>
                                </a:rPr>
                              </m:ctrlPr>
                            </m:sSubSupPr>
                            <m:e>
                              <m:r>
                                <a:rPr lang="en-US" sz="2400" i="1">
                                  <a:latin typeface="Cambria Math" panose="02040503050406030204" pitchFamily="18" charset="0"/>
                                </a:rPr>
                                <m:t>𝑆</m:t>
                              </m:r>
                            </m:e>
                            <m:sub>
                              <m:r>
                                <a:rPr lang="en-US" sz="2400" i="1">
                                  <a:latin typeface="Cambria Math" panose="02040503050406030204" pitchFamily="18" charset="0"/>
                                </a:rPr>
                                <m:t>𝐻𝑖𝑔h</m:t>
                              </m:r>
                            </m:sub>
                            <m:sup>
                              <m:r>
                                <a:rPr lang="en-US" sz="2400" i="1">
                                  <a:latin typeface="Cambria Math" panose="02040503050406030204" pitchFamily="18" charset="0"/>
                                </a:rPr>
                                <m:t>∗</m:t>
                              </m:r>
                            </m:sup>
                          </m:sSub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i="1">
                                  <a:latin typeface="Cambria Math" panose="02040503050406030204" pitchFamily="18" charset="0"/>
                                </a:rPr>
                                <m:t>0</m:t>
                              </m:r>
                            </m:sub>
                          </m:sSub>
                        </m:num>
                        <m:den>
                          <m:sSubSup>
                            <m:sSubSupPr>
                              <m:ctrlPr>
                                <a:rPr lang="en-US" sz="2400" i="1">
                                  <a:latin typeface="Cambria Math" panose="02040503050406030204" pitchFamily="18" charset="0"/>
                                </a:rPr>
                              </m:ctrlPr>
                            </m:sSubSupPr>
                            <m:e>
                              <m:r>
                                <a:rPr lang="en-US" sz="2400" i="1">
                                  <a:latin typeface="Cambria Math" panose="02040503050406030204" pitchFamily="18" charset="0"/>
                                </a:rPr>
                                <m:t>𝑆</m:t>
                              </m:r>
                            </m:e>
                            <m:sub>
                              <m:r>
                                <a:rPr lang="en-US" sz="2400" i="1">
                                  <a:latin typeface="Cambria Math" panose="02040503050406030204" pitchFamily="18" charset="0"/>
                                </a:rPr>
                                <m:t>𝐻𝑖𝑔h</m:t>
                              </m:r>
                            </m:sub>
                            <m:sup>
                              <m:r>
                                <a:rPr lang="en-US" sz="2400" i="1">
                                  <a:latin typeface="Cambria Math" panose="02040503050406030204" pitchFamily="18" charset="0"/>
                                </a:rPr>
                                <m:t>∗</m:t>
                              </m:r>
                            </m:sup>
                          </m:sSubSup>
                          <m:sSubSup>
                            <m:sSubSupPr>
                              <m:ctrlPr>
                                <a:rPr lang="en-US" sz="2400" i="1">
                                  <a:latin typeface="Cambria Math" panose="02040503050406030204" pitchFamily="18" charset="0"/>
                                </a:rPr>
                              </m:ctrlPr>
                            </m:sSubSupPr>
                            <m:e>
                              <m:r>
                                <a:rPr lang="en-US" sz="2400" i="1">
                                  <a:latin typeface="Cambria Math" panose="02040503050406030204" pitchFamily="18" charset="0"/>
                                </a:rPr>
                                <m:t>−</m:t>
                              </m:r>
                              <m:r>
                                <a:rPr lang="en-US" sz="2400" i="1">
                                  <a:latin typeface="Cambria Math" panose="02040503050406030204" pitchFamily="18" charset="0"/>
                                </a:rPr>
                                <m:t>𝑆</m:t>
                              </m:r>
                            </m:e>
                            <m:sub>
                              <m:r>
                                <a:rPr lang="en-US" sz="2400" i="1">
                                  <a:latin typeface="Cambria Math" panose="02040503050406030204" pitchFamily="18" charset="0"/>
                                </a:rPr>
                                <m:t>𝐿𝑜𝑤</m:t>
                              </m:r>
                            </m:sub>
                            <m:sup>
                              <m:r>
                                <a:rPr lang="en-US" sz="2400" i="1">
                                  <a:latin typeface="Cambria Math" panose="02040503050406030204" pitchFamily="18" charset="0"/>
                                </a:rPr>
                                <m:t>∗</m:t>
                              </m:r>
                            </m:sup>
                          </m:sSubSup>
                        </m:den>
                      </m:f>
                    </m:oMath>
                  </m:oMathPara>
                </a14:m>
                <a:endParaRPr lang="en-US" sz="2300"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01752" y="1527048"/>
                <a:ext cx="8503920" cy="4721352"/>
              </a:xfrm>
              <a:blipFill rotWithShape="0">
                <a:blip r:embed="rId2" cstate="print"/>
                <a:stretch>
                  <a:fillRect l="-645" t="-1163"/>
                </a:stretch>
              </a:blipFill>
            </p:spPr>
            <p:txBody>
              <a:bodyPr/>
              <a:lstStyle/>
              <a:p>
                <a:r>
                  <a:rPr lang="en-US">
                    <a:noFill/>
                  </a:rPr>
                  <a:t> </a:t>
                </a:r>
              </a:p>
            </p:txBody>
          </p:sp>
        </mc:Fallback>
      </mc:AlternateContent>
      <p:sp>
        <p:nvSpPr>
          <p:cNvPr id="624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67" name="Rectangle 3"/>
          <p:cNvSpPr>
            <a:spLocks noChangeArrowheads="1"/>
          </p:cNvSpPr>
          <p:nvPr/>
        </p:nvSpPr>
        <p:spPr bwMode="auto">
          <a:xfrm>
            <a:off x="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2" name="Rectangle 8"/>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ight Arrow 3"/>
          <p:cNvSpPr/>
          <p:nvPr/>
        </p:nvSpPr>
        <p:spPr>
          <a:xfrm>
            <a:off x="1524000" y="5410200"/>
            <a:ext cx="685800" cy="304800"/>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1219200"/>
          </a:xfrm>
        </p:spPr>
        <p:txBody>
          <a:bodyPr>
            <a:normAutofit/>
          </a:bodyPr>
          <a:lstStyle/>
          <a:p>
            <a:r>
              <a:rPr lang="en-US" b="1" dirty="0" smtClean="0"/>
              <a:t>Illustration: Stock Price Hitting Times with Arithmetic Brownian Motion</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smtClean="0"/>
                  <a:t>An </a:t>
                </a:r>
                <a:r>
                  <a:rPr lang="en-US" dirty="0"/>
                  <a:t>investor who purchased a stock whose price follows a Brownian motion process, with </a:t>
                </a:r>
                <a:r>
                  <a:rPr lang="en-US" i="1" dirty="0"/>
                  <a:t>S</a:t>
                </a:r>
                <a:r>
                  <a:rPr lang="en-US" baseline="-25000" dirty="0"/>
                  <a:t>0</a:t>
                </a:r>
                <a:r>
                  <a:rPr lang="en-US" dirty="0"/>
                  <a:t> = 3 and </a:t>
                </a:r>
                <a:r>
                  <a:rPr lang="en-US" i="1" dirty="0">
                    <a:sym typeface="Symbol" panose="05050102010706020507" pitchFamily="18" charset="2"/>
                  </a:rPr>
                  <a:t></a:t>
                </a:r>
                <a:r>
                  <a:rPr lang="en-US" baseline="30000" dirty="0"/>
                  <a:t>2</a:t>
                </a:r>
                <a:r>
                  <a:rPr lang="en-US" dirty="0"/>
                  <a:t> = 4. The investor has placed a limit order at 5. Now, suppose that the investor also placed a stop order at </a:t>
                </a:r>
                <a:r>
                  <a:rPr lang="en-US" dirty="0" smtClean="0"/>
                  <a:t>2. </a:t>
                </a:r>
                <a:r>
                  <a:rPr lang="en-US" dirty="0"/>
                  <a:t>What is the probability that the stock price hits 2 before it hits 5? </a:t>
                </a:r>
                <a:endParaRPr lang="en-US" dirty="0" smtClean="0"/>
              </a:p>
              <a:p>
                <a:endParaRPr lang="en-US" dirty="0"/>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P</m:t>
                          </m:r>
                        </m:fName>
                        <m:e>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𝜏</m:t>
                                  </m:r>
                                </m:e>
                                <m:sub>
                                  <m:r>
                                    <a:rPr lang="en-US" i="1">
                                      <a:latin typeface="Cambria Math" panose="02040503050406030204" pitchFamily="18" charset="0"/>
                                    </a:rPr>
                                    <m:t>𝐿𝑜𝑤</m:t>
                                  </m:r>
                                </m:sub>
                                <m:sup>
                                  <m:r>
                                    <a:rPr lang="en-US" i="1">
                                      <a:latin typeface="Cambria Math" panose="02040503050406030204" pitchFamily="18" charset="0"/>
                                    </a:rPr>
                                    <m:t>∗</m:t>
                                  </m:r>
                                </m:sup>
                              </m:sSubSup>
                              <m:r>
                                <a:rPr lang="en-US" i="1">
                                  <a:latin typeface="Cambria Math" panose="02040503050406030204" pitchFamily="18" charset="0"/>
                                </a:rPr>
                                <m:t>&lt;</m:t>
                              </m:r>
                              <m:sSubSup>
                                <m:sSubSupPr>
                                  <m:ctrlPr>
                                    <a:rPr lang="en-US" i="1">
                                      <a:latin typeface="Cambria Math" panose="02040503050406030204" pitchFamily="18" charset="0"/>
                                    </a:rPr>
                                  </m:ctrlPr>
                                </m:sSubSupPr>
                                <m:e>
                                  <m:r>
                                    <a:rPr lang="en-US" i="1">
                                      <a:latin typeface="Cambria Math" panose="02040503050406030204" pitchFamily="18" charset="0"/>
                                    </a:rPr>
                                    <m:t>𝜏</m:t>
                                  </m:r>
                                </m:e>
                                <m:sub>
                                  <m:r>
                                    <a:rPr lang="en-US" i="1">
                                      <a:latin typeface="Cambria Math" panose="02040503050406030204" pitchFamily="18" charset="0"/>
                                    </a:rPr>
                                    <m:t>𝐻𝑖𝑔h</m:t>
                                  </m:r>
                                </m:sub>
                                <m:sup>
                                  <m:r>
                                    <a:rPr lang="en-US" i="1">
                                      <a:latin typeface="Cambria Math" panose="02040503050406030204" pitchFamily="18" charset="0"/>
                                    </a:rPr>
                                    <m:t>∗</m:t>
                                  </m:r>
                                </m:sup>
                              </m:sSubSup>
                            </m:e>
                          </m:d>
                        </m:e>
                      </m:func>
                      <m:r>
                        <a:rPr lang="en-US" i="1">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𝐻𝑖𝑔h</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𝐻𝑖𝑔h</m:t>
                              </m:r>
                            </m:sub>
                            <m:sup>
                              <m:r>
                                <a:rPr lang="en-US" i="1">
                                  <a:latin typeface="Cambria Math" panose="02040503050406030204" pitchFamily="18" charset="0"/>
                                </a:rPr>
                                <m:t>∗</m:t>
                              </m:r>
                            </m:sup>
                          </m:sSubSup>
                          <m:sSubSup>
                            <m:sSubSupPr>
                              <m:ctrlPr>
                                <a:rPr lang="en-US" i="1">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𝑆</m:t>
                              </m:r>
                            </m:e>
                            <m:sub>
                              <m:r>
                                <a:rPr lang="en-US" i="1">
                                  <a:latin typeface="Cambria Math" panose="02040503050406030204" pitchFamily="18" charset="0"/>
                                </a:rPr>
                                <m:t>𝐿𝑜𝑤</m:t>
                              </m:r>
                            </m:sub>
                            <m:sup>
                              <m:r>
                                <a:rPr lang="en-US" i="1">
                                  <a:latin typeface="Cambria Math" panose="02040503050406030204" pitchFamily="18" charset="0"/>
                                </a:rPr>
                                <m:t>∗</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5−3</m:t>
                          </m:r>
                        </m:num>
                        <m:den>
                          <m:r>
                            <a:rPr lang="en-US" i="1">
                              <a:latin typeface="Cambria Math" panose="02040503050406030204" pitchFamily="18" charset="0"/>
                            </a:rPr>
                            <m:t>5−2</m:t>
                          </m:r>
                        </m:den>
                      </m:f>
                      <m:r>
                        <a:rPr lang="en-US" i="1">
                          <a:latin typeface="Cambria Math" panose="02040503050406030204" pitchFamily="18" charset="0"/>
                        </a:rPr>
                        <m:t>=.667</m:t>
                      </m:r>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89" t="-1333"/>
                </a:stretch>
              </a:blipFill>
            </p:spPr>
            <p:txBody>
              <a:bodyPr/>
              <a:lstStyle/>
              <a:p>
                <a:r>
                  <a:rPr lang="en-US">
                    <a:noFill/>
                  </a:rPr>
                  <a:t> </a:t>
                </a:r>
              </a:p>
            </p:txBody>
          </p:sp>
        </mc:Fallback>
      </mc:AlternateContent>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1" name="Rectangle 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Expected Stopping Time</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smtClean="0"/>
                  <a:t>The expected stopping time for a process with stopping time τ = MIN[τ</a:t>
                </a:r>
                <a:r>
                  <a:rPr lang="en-US" baseline="30000" dirty="0" smtClean="0"/>
                  <a:t>*</a:t>
                </a:r>
                <a:r>
                  <a:rPr lang="en-US" baseline="-25000" dirty="0" smtClean="0"/>
                  <a:t>Low</a:t>
                </a:r>
                <a:r>
                  <a:rPr lang="en-US" dirty="0" smtClean="0"/>
                  <a:t>, τ</a:t>
                </a:r>
                <a:r>
                  <a:rPr lang="en-US" baseline="30000" dirty="0" smtClean="0"/>
                  <a:t>*</a:t>
                </a:r>
                <a:r>
                  <a:rPr lang="en-US" baseline="-25000" dirty="0" smtClean="0"/>
                  <a:t>High</a:t>
                </a:r>
                <a:r>
                  <a:rPr lang="en-US" dirty="0" smtClean="0"/>
                  <a:t>]:</a:t>
                </a: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𝜏</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𝐻𝑖𝑔h</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𝐿𝑜𝑤</m:t>
                              </m:r>
                            </m:sub>
                            <m:sup>
                              <m:r>
                                <a:rPr lang="en-US" i="1">
                                  <a:latin typeface="Cambria Math" panose="02040503050406030204" pitchFamily="18" charset="0"/>
                                </a:rPr>
                                <m:t>∗</m:t>
                              </m:r>
                            </m:sup>
                          </m:sSubSup>
                          <m:r>
                            <a:rPr lang="en-US" i="1">
                              <a:latin typeface="Cambria Math" panose="02040503050406030204" pitchFamily="18" charset="0"/>
                            </a:rPr>
                            <m:t>)</m:t>
                          </m:r>
                        </m:num>
                        <m:den>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den>
                      </m:f>
                    </m:oMath>
                  </m:oMathPara>
                </a14:m>
                <a:endParaRPr lang="en-US" dirty="0" smtClean="0"/>
              </a:p>
              <a:p>
                <a:endParaRPr lang="en-US" dirty="0" smtClean="0"/>
              </a:p>
              <a:p>
                <a:r>
                  <a:rPr lang="en-US" dirty="0" smtClean="0"/>
                  <a:t>From our example above, the expected selling time is:</a:t>
                </a:r>
              </a:p>
              <a:p>
                <a:pPr marL="0" indent="0" algn="ctr">
                  <a:buNone/>
                </a:pPr>
                <a14:m>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𝑀𝐼𝑁</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𝜏</m:t>
                            </m:r>
                          </m:e>
                          <m:sub>
                            <m:r>
                              <a:rPr lang="en-US" i="1">
                                <a:latin typeface="Cambria Math" panose="02040503050406030204" pitchFamily="18" charset="0"/>
                              </a:rPr>
                              <m:t>𝐿𝑜𝑤</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𝜏</m:t>
                            </m:r>
                          </m:e>
                          <m:sub>
                            <m:r>
                              <a:rPr lang="en-US" i="1">
                                <a:latin typeface="Cambria Math" panose="02040503050406030204" pitchFamily="18" charset="0"/>
                              </a:rPr>
                              <m:t>𝐻𝑖𝑔h</m:t>
                            </m:r>
                          </m:sub>
                          <m:sup>
                            <m:r>
                              <a:rPr lang="en-US" i="1">
                                <a:latin typeface="Cambria Math" panose="02040503050406030204" pitchFamily="18" charset="0"/>
                              </a:rPr>
                              <m:t>∗</m:t>
                            </m:r>
                          </m:sup>
                        </m:sSubSup>
                        <m:r>
                          <a:rPr lang="en-US" i="1">
                            <a:latin typeface="Cambria Math" panose="02040503050406030204" pitchFamily="18" charset="0"/>
                          </a:rPr>
                          <m:t>]</m:t>
                        </m:r>
                      </m:e>
                    </m:d>
                    <m:r>
                      <a:rPr lang="en-US" i="1">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5−3</m:t>
                            </m:r>
                          </m:e>
                        </m:d>
                        <m:d>
                          <m:dPr>
                            <m:ctrlPr>
                              <a:rPr lang="en-US" i="1">
                                <a:latin typeface="Cambria Math" panose="02040503050406030204" pitchFamily="18" charset="0"/>
                              </a:rPr>
                            </m:ctrlPr>
                          </m:dPr>
                          <m:e>
                            <m:r>
                              <a:rPr lang="en-US" i="1">
                                <a:latin typeface="Cambria Math" panose="02040503050406030204" pitchFamily="18" charset="0"/>
                              </a:rPr>
                              <m:t>3−2</m:t>
                            </m:r>
                          </m:e>
                        </m:d>
                      </m:num>
                      <m:den>
                        <m:r>
                          <a:rPr lang="en-US" i="1">
                            <a:latin typeface="Cambria Math" panose="02040503050406030204" pitchFamily="18" charset="0"/>
                          </a:rPr>
                          <m:t>4</m:t>
                        </m:r>
                      </m:den>
                    </m:f>
                    <m:r>
                      <a:rPr lang="en-US" i="1">
                        <a:latin typeface="Cambria Math" panose="02040503050406030204" pitchFamily="18" charset="0"/>
                      </a:rPr>
                      <m:t>=</m:t>
                    </m:r>
                  </m:oMath>
                </a14:m>
                <a:r>
                  <a:rPr lang="en-US" dirty="0"/>
                  <a:t>.5</a:t>
                </a:r>
              </a:p>
              <a:p>
                <a:endParaRPr lang="en-US" dirty="0" smtClean="0"/>
              </a:p>
              <a:p>
                <a:pPr>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89" t="-1333"/>
                </a:stretch>
              </a:blipFill>
            </p:spPr>
            <p:txBody>
              <a:bodyPr/>
              <a:lstStyle/>
              <a:p>
                <a:r>
                  <a:rPr lang="en-US">
                    <a:noFill/>
                  </a:rPr>
                  <a:t> </a:t>
                </a:r>
              </a:p>
            </p:txBody>
          </p:sp>
        </mc:Fallback>
      </mc:AlternateContent>
      <p:sp>
        <p:nvSpPr>
          <p:cNvPr id="64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5" name="Rectangle 3"/>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Brownian Motion Processes with Drift</a:t>
            </a:r>
            <a:endParaRPr lang="en-US" sz="2800" b="1" dirty="0"/>
          </a:p>
        </p:txBody>
      </p:sp>
      <p:sp>
        <p:nvSpPr>
          <p:cNvPr id="3" name="Content Placeholder 2"/>
          <p:cNvSpPr>
            <a:spLocks noGrp="1"/>
          </p:cNvSpPr>
          <p:nvPr>
            <p:ph sz="quarter" idx="1"/>
          </p:nvPr>
        </p:nvSpPr>
        <p:spPr/>
        <p:txBody>
          <a:bodyPr/>
          <a:lstStyle/>
          <a:p>
            <a:r>
              <a:rPr lang="en-US" dirty="0" smtClean="0"/>
              <a:t>Standard models for Brownian motion with Drift:</a:t>
            </a:r>
          </a:p>
          <a:p>
            <a:endParaRPr lang="en-US" dirty="0" smtClean="0"/>
          </a:p>
          <a:p>
            <a:endParaRPr lang="en-US" dirty="0" smtClean="0"/>
          </a:p>
          <a:p>
            <a:endParaRPr lang="en-US" dirty="0" smtClean="0"/>
          </a:p>
          <a:p>
            <a:r>
              <a:rPr lang="en-US" dirty="0" smtClean="0"/>
              <a:t>The second is called geometric Brownian motion (or geometric Wiener process)</a:t>
            </a:r>
          </a:p>
          <a:p>
            <a:r>
              <a:rPr lang="en-US" dirty="0" smtClean="0"/>
              <a:t>The following is an </a:t>
            </a:r>
            <a:r>
              <a:rPr lang="en-US" dirty="0" err="1" smtClean="0"/>
              <a:t>Itô</a:t>
            </a:r>
            <a:r>
              <a:rPr lang="en-US" dirty="0" smtClean="0"/>
              <a:t> process:</a:t>
            </a:r>
            <a:endParaRPr lang="en-US" dirty="0"/>
          </a:p>
        </p:txBody>
      </p:sp>
      <p:graphicFrame>
        <p:nvGraphicFramePr>
          <p:cNvPr id="65538" name="Object 2"/>
          <p:cNvGraphicFramePr>
            <a:graphicFrameLocks noChangeAspect="1"/>
          </p:cNvGraphicFramePr>
          <p:nvPr/>
        </p:nvGraphicFramePr>
        <p:xfrm>
          <a:off x="2895600" y="2209800"/>
          <a:ext cx="2600326" cy="533400"/>
        </p:xfrm>
        <a:graphic>
          <a:graphicData uri="http://schemas.openxmlformats.org/presentationml/2006/ole">
            <p:oleObj spid="_x0000_s65775" name="Equation" r:id="rId3" imgW="1052596" imgH="216318" progId="Equation.3">
              <p:embed/>
            </p:oleObj>
          </a:graphicData>
        </a:graphic>
      </p:graphicFrame>
      <p:graphicFrame>
        <p:nvGraphicFramePr>
          <p:cNvPr id="65539" name="Object 3"/>
          <p:cNvGraphicFramePr>
            <a:graphicFrameLocks noChangeAspect="1"/>
          </p:cNvGraphicFramePr>
          <p:nvPr>
            <p:extLst>
              <p:ext uri="{D42A27DB-BD31-4B8C-83A1-F6EECF244321}">
                <p14:modId xmlns:p14="http://schemas.microsoft.com/office/powerpoint/2010/main" xmlns="" val="2071336861"/>
              </p:ext>
            </p:extLst>
          </p:nvPr>
        </p:nvGraphicFramePr>
        <p:xfrm>
          <a:off x="2819400" y="2819399"/>
          <a:ext cx="2895600" cy="479077"/>
        </p:xfrm>
        <a:graphic>
          <a:graphicData uri="http://schemas.openxmlformats.org/presentationml/2006/ole">
            <p:oleObj spid="_x0000_s65776" name="Equation" r:id="rId4" imgW="1304484" imgH="216318" progId="Equation.3">
              <p:embed/>
            </p:oleObj>
          </a:graphicData>
        </a:graphic>
      </p:graphicFrame>
      <p:graphicFrame>
        <p:nvGraphicFramePr>
          <p:cNvPr id="65540" name="Object 4"/>
          <p:cNvGraphicFramePr>
            <a:graphicFrameLocks noChangeAspect="1"/>
          </p:cNvGraphicFramePr>
          <p:nvPr>
            <p:extLst>
              <p:ext uri="{D42A27DB-BD31-4B8C-83A1-F6EECF244321}">
                <p14:modId xmlns:p14="http://schemas.microsoft.com/office/powerpoint/2010/main" xmlns="" val="954395570"/>
              </p:ext>
            </p:extLst>
          </p:nvPr>
        </p:nvGraphicFramePr>
        <p:xfrm>
          <a:off x="2057400" y="5105400"/>
          <a:ext cx="4800599" cy="617091"/>
        </p:xfrm>
        <a:graphic>
          <a:graphicData uri="http://schemas.openxmlformats.org/presentationml/2006/ole">
            <p:oleObj spid="_x0000_s65777" name="Equation" r:id="rId5" imgW="1679253" imgH="216318" progId="Equation.3">
              <p:embed/>
            </p:oleObj>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b="1" dirty="0" smtClean="0"/>
              <a:t>Option Pricing: A Heuristic Derivation of Black Scholes</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85000" lnSpcReduction="20000"/>
              </a:bodyPr>
              <a:lstStyle/>
              <a:p>
                <a:r>
                  <a:rPr lang="en-US" dirty="0" smtClean="0"/>
                  <a:t>The expected future value of the call is:</a:t>
                </a: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𝑇</m:t>
                              </m:r>
                            </m:sub>
                          </m:sSub>
                        </m:e>
                      </m:d>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𝑀𝐴𝑋</m:t>
                          </m:r>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𝑋</m:t>
                              </m:r>
                            </m:e>
                          </m:d>
                          <m:r>
                            <a:rPr lang="en-US" i="1">
                              <a:latin typeface="Cambria Math" panose="02040503050406030204" pitchFamily="18" charset="0"/>
                            </a:rPr>
                            <m:t>,0]</m:t>
                          </m:r>
                        </m:e>
                      </m:d>
                    </m:oMath>
                  </m:oMathPara>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𝑋</m:t>
                          </m:r>
                        </m:sub>
                        <m:sup>
                          <m:r>
                            <a:rPr lang="en-US" i="1">
                              <a:latin typeface="Cambria Math" panose="02040503050406030204" pitchFamily="18" charset="0"/>
                            </a:rPr>
                            <m:t>∞</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𝑋</m:t>
                              </m:r>
                            </m:e>
                          </m:d>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𝑋</m:t>
                          </m:r>
                        </m:sub>
                        <m:sup>
                          <m:r>
                            <a:rPr lang="en-US" i="1">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r>
                        <a:rPr lang="en-US" i="1">
                          <a:latin typeface="Cambria Math" panose="02040503050406030204" pitchFamily="18" charset="0"/>
                        </a:rPr>
                        <m:t>−</m:t>
                      </m:r>
                      <m:r>
                        <a:rPr lang="en-US" i="1">
                          <a:latin typeface="Cambria Math" panose="02040503050406030204" pitchFamily="18" charset="0"/>
                        </a:rPr>
                        <m:t>𝑋</m:t>
                      </m:r>
                      <m:nary>
                        <m:naryPr>
                          <m:limLoc m:val="undOvr"/>
                          <m:ctrlPr>
                            <a:rPr lang="en-US" i="1">
                              <a:latin typeface="Cambria Math" panose="02040503050406030204" pitchFamily="18" charset="0"/>
                            </a:rPr>
                          </m:ctrlPr>
                        </m:naryPr>
                        <m:sub>
                          <m:r>
                            <a:rPr lang="en-US" i="1">
                              <a:latin typeface="Cambria Math" panose="02040503050406030204" pitchFamily="18" charset="0"/>
                            </a:rPr>
                            <m:t>𝑋</m:t>
                          </m:r>
                        </m:sub>
                        <m:sup>
                          <m:r>
                            <a:rPr lang="en-US" i="1">
                              <a:latin typeface="Cambria Math" panose="02040503050406030204" pitchFamily="18" charset="0"/>
                            </a:rPr>
                            <m:t>∞</m:t>
                          </m:r>
                        </m:sup>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oMath>
                  </m:oMathPara>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𝑋</m:t>
                          </m:r>
                        </m:sub>
                        <m:sup>
                          <m:r>
                            <a:rPr lang="en-US" i="1">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r>
                        <a:rPr lang="en-US" i="1">
                          <a:latin typeface="Cambria Math" panose="02040503050406030204" pitchFamily="18" charset="0"/>
                        </a:rPr>
                        <m:t>−</m:t>
                      </m:r>
                      <m:r>
                        <a:rPr lang="en-US" i="1">
                          <a:latin typeface="Cambria Math" panose="02040503050406030204" pitchFamily="18" charset="0"/>
                        </a:rPr>
                        <m:t>𝑋𝑃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&gt;</m:t>
                      </m:r>
                      <m:r>
                        <a:rPr lang="en-US" i="1">
                          <a:latin typeface="Cambria Math" panose="02040503050406030204" pitchFamily="18" charset="0"/>
                        </a:rPr>
                        <m:t>𝑋</m:t>
                      </m:r>
                      <m:r>
                        <a:rPr lang="en-US" i="1">
                          <a:latin typeface="Cambria Math" panose="02040503050406030204" pitchFamily="18" charset="0"/>
                        </a:rPr>
                        <m:t>)</m:t>
                      </m:r>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73" t="-2533"/>
                </a:stretch>
              </a:blipFill>
            </p:spPr>
            <p:txBody>
              <a:bodyPr/>
              <a:lstStyle/>
              <a:p>
                <a:r>
                  <a:rPr lang="en-US">
                    <a:noFill/>
                  </a:rPr>
                  <a:t> </a:t>
                </a:r>
              </a:p>
            </p:txBody>
          </p:sp>
        </mc:Fallback>
      </mc:AlternateContent>
      <p:sp>
        <p:nvSpPr>
          <p:cNvPr id="66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3" name="Rectangle 3"/>
          <p:cNvSpPr>
            <a:spLocks noChangeArrowheads="1"/>
          </p:cNvSpPr>
          <p:nvPr/>
        </p:nvSpPr>
        <p:spPr bwMode="auto">
          <a:xfrm>
            <a:off x="45720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6" name="Rectangle 6"/>
          <p:cNvSpPr>
            <a:spLocks noChangeArrowheads="1"/>
          </p:cNvSpPr>
          <p:nvPr/>
        </p:nvSpPr>
        <p:spPr bwMode="auto">
          <a:xfrm>
            <a:off x="45720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b="1" dirty="0" smtClean="0"/>
              <a:t>5.4.1  Estimating Exercise Probability in a Black-</a:t>
            </a:r>
            <a:r>
              <a:rPr lang="en-US" b="1" dirty="0" err="1" smtClean="0"/>
              <a:t>Scholes</a:t>
            </a:r>
            <a:r>
              <a:rPr lang="en-US" b="1" dirty="0" smtClean="0"/>
              <a:t> Environment</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301752" y="1527048"/>
                <a:ext cx="8503920" cy="4797552"/>
              </a:xfrm>
            </p:spPr>
            <p:txBody>
              <a:bodyPr>
                <a:normAutofit/>
              </a:bodyPr>
              <a:lstStyle/>
              <a:p>
                <a:r>
                  <a:rPr lang="en-US" sz="2500" dirty="0" smtClean="0"/>
                  <a:t>Assume that stock prices follow geometric Brownian motion:</a:t>
                </a:r>
              </a:p>
              <a:p>
                <a:pPr marL="0" indent="0">
                  <a:buNone/>
                </a:pPr>
                <a14:m>
                  <m:oMathPara xmlns:m="http://schemas.openxmlformats.org/officeDocument/2006/math">
                    <m:oMathParaPr>
                      <m:jc m:val="centerGroup"/>
                    </m:oMathParaPr>
                    <m:oMath xmlns:m="http://schemas.openxmlformats.org/officeDocument/2006/math">
                      <m:r>
                        <a:rPr lang="en-US" sz="2300" i="1">
                          <a:latin typeface="Cambria Math" panose="02040503050406030204" pitchFamily="18" charset="0"/>
                        </a:rPr>
                        <m:t>𝑙𝑛</m:t>
                      </m:r>
                      <m:d>
                        <m:dPr>
                          <m:ctrlPr>
                            <a:rPr lang="en-US" sz="2300" i="1">
                              <a:latin typeface="Cambria Math" panose="02040503050406030204" pitchFamily="18" charset="0"/>
                            </a:rPr>
                          </m:ctrlPr>
                        </m:dPr>
                        <m:e>
                          <m:f>
                            <m:fPr>
                              <m:ctrlPr>
                                <a:rPr lang="en-US" sz="2300" i="1">
                                  <a:latin typeface="Cambria Math" panose="02040503050406030204" pitchFamily="18" charset="0"/>
                                </a:rPr>
                              </m:ctrlPr>
                            </m:fPr>
                            <m:num>
                              <m:sSub>
                                <m:sSubPr>
                                  <m:ctrlPr>
                                    <a:rPr lang="en-US" sz="2300" i="1">
                                      <a:latin typeface="Cambria Math" panose="02040503050406030204" pitchFamily="18" charset="0"/>
                                    </a:rPr>
                                  </m:ctrlPr>
                                </m:sSubPr>
                                <m:e>
                                  <m:r>
                                    <a:rPr lang="en-US" sz="2300" i="1">
                                      <a:latin typeface="Cambria Math" panose="02040503050406030204" pitchFamily="18" charset="0"/>
                                    </a:rPr>
                                    <m:t>𝑆</m:t>
                                  </m:r>
                                </m:e>
                                <m:sub>
                                  <m:r>
                                    <a:rPr lang="en-US" sz="2300" i="1">
                                      <a:latin typeface="Cambria Math" panose="02040503050406030204" pitchFamily="18" charset="0"/>
                                    </a:rPr>
                                    <m:t>𝑇</m:t>
                                  </m:r>
                                </m:sub>
                              </m:sSub>
                            </m:num>
                            <m:den>
                              <m:sSub>
                                <m:sSubPr>
                                  <m:ctrlPr>
                                    <a:rPr lang="en-US" sz="2300" i="1">
                                      <a:latin typeface="Cambria Math" panose="02040503050406030204" pitchFamily="18" charset="0"/>
                                    </a:rPr>
                                  </m:ctrlPr>
                                </m:sSubPr>
                                <m:e>
                                  <m:r>
                                    <a:rPr lang="en-US" sz="2300" i="1">
                                      <a:latin typeface="Cambria Math" panose="02040503050406030204" pitchFamily="18" charset="0"/>
                                    </a:rPr>
                                    <m:t>𝑆</m:t>
                                  </m:r>
                                </m:e>
                                <m:sub>
                                  <m:r>
                                    <a:rPr lang="en-US" sz="2300" i="1">
                                      <a:latin typeface="Cambria Math" panose="02040503050406030204" pitchFamily="18" charset="0"/>
                                    </a:rPr>
                                    <m:t>0</m:t>
                                  </m:r>
                                </m:sub>
                              </m:sSub>
                            </m:den>
                          </m:f>
                        </m:e>
                      </m:d>
                      <m:r>
                        <a:rPr lang="en-US" sz="2300" i="1">
                          <a:latin typeface="Cambria Math" panose="02040503050406030204" pitchFamily="18" charset="0"/>
                        </a:rPr>
                        <m:t>=</m:t>
                      </m:r>
                      <m:acc>
                        <m:accPr>
                          <m:chr m:val="̂"/>
                          <m:ctrlPr>
                            <a:rPr lang="en-US" sz="2300" i="1">
                              <a:latin typeface="Cambria Math" panose="02040503050406030204" pitchFamily="18" charset="0"/>
                            </a:rPr>
                          </m:ctrlPr>
                        </m:accPr>
                        <m:e>
                          <m:r>
                            <a:rPr lang="en-US" sz="2300" i="1">
                              <a:latin typeface="Cambria Math" panose="02040503050406030204" pitchFamily="18" charset="0"/>
                            </a:rPr>
                            <m:t>𝜇</m:t>
                          </m:r>
                        </m:e>
                      </m:acc>
                      <m:r>
                        <a:rPr lang="en-US" sz="2300" i="1">
                          <a:latin typeface="Cambria Math" panose="02040503050406030204" pitchFamily="18" charset="0"/>
                        </a:rPr>
                        <m:t>𝑇</m:t>
                      </m:r>
                      <m:r>
                        <a:rPr lang="en-US" sz="2300" i="1">
                          <a:latin typeface="Cambria Math" panose="02040503050406030204" pitchFamily="18" charset="0"/>
                        </a:rPr>
                        <m:t>+</m:t>
                      </m:r>
                      <m:r>
                        <a:rPr lang="en-US" sz="2300" i="1">
                          <a:latin typeface="Cambria Math" panose="02040503050406030204" pitchFamily="18" charset="0"/>
                        </a:rPr>
                        <m:t>𝜎</m:t>
                      </m:r>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𝑇</m:t>
                          </m:r>
                        </m:sub>
                      </m:sSub>
                    </m:oMath>
                  </m:oMathPara>
                </a14:m>
                <a:endParaRPr lang="en-US" sz="2300" dirty="0" smtClean="0"/>
              </a:p>
              <a:p>
                <a:r>
                  <a:rPr lang="en-US" sz="2500" dirty="0" smtClean="0"/>
                  <a:t>The probability of option exercise is calculated as follows:</a:t>
                </a:r>
              </a:p>
              <a:p>
                <a:endParaRPr lang="en-US" dirty="0"/>
              </a:p>
              <a:p>
                <a:endParaRPr lang="en-US" dirty="0" smtClean="0"/>
              </a:p>
              <a:p>
                <a:endParaRPr lang="en-US" dirty="0" smtClean="0"/>
              </a:p>
              <a:p>
                <a:endParaRPr lang="en-US" dirty="0" smtClean="0"/>
              </a:p>
              <a:p>
                <a:pPr>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01752" y="1527048"/>
                <a:ext cx="8503920" cy="4797552"/>
              </a:xfrm>
              <a:blipFill rotWithShape="0">
                <a:blip r:embed="rId2" cstate="print"/>
                <a:stretch>
                  <a:fillRect l="-645" t="-1144" r="-1075"/>
                </a:stretch>
              </a:blipFill>
            </p:spPr>
            <p:txBody>
              <a:bodyPr/>
              <a:lstStyle/>
              <a:p>
                <a:r>
                  <a:rPr lang="en-US">
                    <a:noFill/>
                  </a:rPr>
                  <a:t> </a:t>
                </a:r>
              </a:p>
            </p:txBody>
          </p:sp>
        </mc:Fallback>
      </mc:AlternateContent>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1" name="Rectangle 7"/>
          <p:cNvSpPr>
            <a:spLocks noChangeArrowheads="1"/>
          </p:cNvSpPr>
          <p:nvPr/>
        </p:nvSpPr>
        <p:spPr bwMode="auto">
          <a:xfrm>
            <a:off x="457200" y="1924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4"/>
          <p:cNvPicPr>
            <a:picLocks noChangeAspect="1"/>
          </p:cNvPicPr>
          <p:nvPr/>
        </p:nvPicPr>
        <p:blipFill>
          <a:blip r:embed="rId3" cstate="print"/>
          <a:stretch>
            <a:fillRect/>
          </a:stretch>
        </p:blipFill>
        <p:spPr>
          <a:xfrm>
            <a:off x="-808677" y="3819525"/>
            <a:ext cx="9664887" cy="609601"/>
          </a:xfrm>
          <a:prstGeom prst="rect">
            <a:avLst/>
          </a:prstGeom>
        </p:spPr>
      </p:pic>
      <p:pic>
        <p:nvPicPr>
          <p:cNvPr id="8" name="Picture 7"/>
          <p:cNvPicPr>
            <a:picLocks noChangeAspect="1"/>
          </p:cNvPicPr>
          <p:nvPr/>
        </p:nvPicPr>
        <p:blipFill>
          <a:blip r:embed="rId4" cstate="print"/>
          <a:stretch>
            <a:fillRect/>
          </a:stretch>
        </p:blipFill>
        <p:spPr>
          <a:xfrm>
            <a:off x="-228600" y="4495800"/>
            <a:ext cx="8604759" cy="990600"/>
          </a:xfrm>
          <a:prstGeom prst="rect">
            <a:avLst/>
          </a:prstGeom>
        </p:spPr>
      </p:pic>
      <p:pic>
        <p:nvPicPr>
          <p:cNvPr id="9" name="Picture 8"/>
          <p:cNvPicPr>
            <a:picLocks noChangeAspect="1"/>
          </p:cNvPicPr>
          <p:nvPr/>
        </p:nvPicPr>
        <p:blipFill>
          <a:blip r:embed="rId5" cstate="print"/>
          <a:stretch>
            <a:fillRect/>
          </a:stretch>
        </p:blipFill>
        <p:spPr>
          <a:xfrm>
            <a:off x="1085582" y="5553074"/>
            <a:ext cx="8058418" cy="82233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Expected Expiry Date Call Value</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301752" y="1527048"/>
                <a:ext cx="8689848" cy="4797552"/>
              </a:xfrm>
            </p:spPr>
            <p:txBody>
              <a:bodyPr>
                <a:normAutofit fontScale="25000" lnSpcReduction="20000"/>
              </a:bodyPr>
              <a:lstStyle/>
              <a:p>
                <a:r>
                  <a:rPr lang="en-US" sz="8000" dirty="0" smtClean="0"/>
                  <a:t>The expected value of the call contingent on its exercise:</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sz="8000" i="1">
                              <a:latin typeface="Cambria Math" panose="02040503050406030204" pitchFamily="18" charset="0"/>
                            </a:rPr>
                          </m:ctrlPr>
                        </m:naryPr>
                        <m:sub>
                          <m:r>
                            <a:rPr lang="en-US" sz="8000" i="1">
                              <a:latin typeface="Cambria Math" panose="02040503050406030204" pitchFamily="18" charset="0"/>
                            </a:rPr>
                            <m:t>𝑋</m:t>
                          </m:r>
                        </m:sub>
                        <m:sup>
                          <m:r>
                            <a:rPr lang="en-US" sz="8000" i="1">
                              <a:latin typeface="Cambria Math" panose="02040503050406030204" pitchFamily="18" charset="0"/>
                            </a:rPr>
                            <m:t>∞</m:t>
                          </m:r>
                        </m:sup>
                        <m:e>
                          <m:sSub>
                            <m:sSubPr>
                              <m:ctrlPr>
                                <a:rPr lang="en-US" sz="8000" i="1">
                                  <a:latin typeface="Cambria Math" panose="02040503050406030204" pitchFamily="18" charset="0"/>
                                </a:rPr>
                              </m:ctrlPr>
                            </m:sSubPr>
                            <m:e>
                              <m:r>
                                <a:rPr lang="en-US" sz="8000" i="1">
                                  <a:latin typeface="Cambria Math" panose="02040503050406030204" pitchFamily="18" charset="0"/>
                                </a:rPr>
                                <m:t>𝑆</m:t>
                              </m:r>
                            </m:e>
                            <m:sub>
                              <m:r>
                                <a:rPr lang="en-US" sz="8000" i="1">
                                  <a:latin typeface="Cambria Math" panose="02040503050406030204" pitchFamily="18" charset="0"/>
                                </a:rPr>
                                <m:t>𝑇</m:t>
                              </m:r>
                            </m:sub>
                          </m:sSub>
                          <m:r>
                            <a:rPr lang="en-US" sz="8000" i="1">
                              <a:latin typeface="Cambria Math" panose="02040503050406030204" pitchFamily="18" charset="0"/>
                            </a:rPr>
                            <m:t>𝑝</m:t>
                          </m:r>
                          <m:d>
                            <m:dPr>
                              <m:ctrlPr>
                                <a:rPr lang="en-US" sz="8000" i="1">
                                  <a:latin typeface="Cambria Math" panose="02040503050406030204" pitchFamily="18" charset="0"/>
                                </a:rPr>
                              </m:ctrlPr>
                            </m:dPr>
                            <m:e>
                              <m:sSub>
                                <m:sSubPr>
                                  <m:ctrlPr>
                                    <a:rPr lang="en-US" sz="8000" i="1">
                                      <a:latin typeface="Cambria Math" panose="02040503050406030204" pitchFamily="18" charset="0"/>
                                    </a:rPr>
                                  </m:ctrlPr>
                                </m:sSubPr>
                                <m:e>
                                  <m:r>
                                    <a:rPr lang="en-US" sz="8000" i="1">
                                      <a:latin typeface="Cambria Math" panose="02040503050406030204" pitchFamily="18" charset="0"/>
                                    </a:rPr>
                                    <m:t>𝑆</m:t>
                                  </m:r>
                                </m:e>
                                <m:sub>
                                  <m:r>
                                    <a:rPr lang="en-US" sz="8000" i="1">
                                      <a:latin typeface="Cambria Math" panose="02040503050406030204" pitchFamily="18" charset="0"/>
                                    </a:rPr>
                                    <m:t>𝑇</m:t>
                                  </m:r>
                                </m:sub>
                              </m:sSub>
                            </m:e>
                          </m:d>
                          <m:r>
                            <a:rPr lang="en-US" sz="8000" i="1">
                              <a:latin typeface="Cambria Math" panose="02040503050406030204" pitchFamily="18" charset="0"/>
                            </a:rPr>
                            <m:t>𝑑</m:t>
                          </m:r>
                          <m:sSub>
                            <m:sSubPr>
                              <m:ctrlPr>
                                <a:rPr lang="en-US" sz="8000" i="1">
                                  <a:latin typeface="Cambria Math" panose="02040503050406030204" pitchFamily="18" charset="0"/>
                                </a:rPr>
                              </m:ctrlPr>
                            </m:sSubPr>
                            <m:e>
                              <m:r>
                                <a:rPr lang="en-US" sz="8000" i="1">
                                  <a:latin typeface="Cambria Math" panose="02040503050406030204" pitchFamily="18" charset="0"/>
                                </a:rPr>
                                <m:t>𝑆</m:t>
                              </m:r>
                            </m:e>
                            <m:sub>
                              <m:r>
                                <a:rPr lang="en-US" sz="8000" i="1">
                                  <a:latin typeface="Cambria Math" panose="02040503050406030204" pitchFamily="18" charset="0"/>
                                </a:rPr>
                                <m:t>𝑇</m:t>
                              </m:r>
                            </m:sub>
                          </m:sSub>
                        </m:e>
                      </m:nary>
                      <m:r>
                        <a:rPr lang="en-US" sz="8000" i="1">
                          <a:latin typeface="Cambria Math" panose="02040503050406030204" pitchFamily="18" charset="0"/>
                        </a:rPr>
                        <m:t>=</m:t>
                      </m:r>
                      <m:sSub>
                        <m:sSubPr>
                          <m:ctrlPr>
                            <a:rPr lang="en-US" sz="8000" i="1">
                              <a:latin typeface="Cambria Math" panose="02040503050406030204" pitchFamily="18" charset="0"/>
                            </a:rPr>
                          </m:ctrlPr>
                        </m:sSubPr>
                        <m:e>
                          <m:r>
                            <a:rPr lang="en-US" sz="8000" i="1">
                              <a:latin typeface="Cambria Math" panose="02040503050406030204" pitchFamily="18" charset="0"/>
                            </a:rPr>
                            <m:t>𝑆</m:t>
                          </m:r>
                        </m:e>
                        <m:sub>
                          <m:r>
                            <a:rPr lang="en-US" sz="8000" i="1">
                              <a:latin typeface="Cambria Math" panose="02040503050406030204" pitchFamily="18" charset="0"/>
                            </a:rPr>
                            <m:t>0</m:t>
                          </m:r>
                        </m:sub>
                      </m:sSub>
                      <m:nary>
                        <m:naryPr>
                          <m:limLoc m:val="undOvr"/>
                          <m:ctrlPr>
                            <a:rPr lang="en-US" sz="8000" i="1">
                              <a:latin typeface="Cambria Math" panose="02040503050406030204" pitchFamily="18" charset="0"/>
                            </a:rPr>
                          </m:ctrlPr>
                        </m:naryPr>
                        <m:sub>
                          <m:r>
                            <a:rPr lang="en-US" sz="8000" i="1">
                              <a:latin typeface="Cambria Math" panose="02040503050406030204" pitchFamily="18" charset="0"/>
                            </a:rPr>
                            <m:t>−</m:t>
                          </m:r>
                          <m:sSub>
                            <m:sSubPr>
                              <m:ctrlPr>
                                <a:rPr lang="en-US" sz="8000" i="1">
                                  <a:latin typeface="Cambria Math" panose="02040503050406030204" pitchFamily="18" charset="0"/>
                                </a:rPr>
                              </m:ctrlPr>
                            </m:sSubPr>
                            <m:e>
                              <m:r>
                                <a:rPr lang="en-US" sz="8000" i="1">
                                  <a:latin typeface="Cambria Math" panose="02040503050406030204" pitchFamily="18" charset="0"/>
                                </a:rPr>
                                <m:t>𝑑</m:t>
                              </m:r>
                            </m:e>
                            <m:sub>
                              <m:r>
                                <a:rPr lang="en-US" sz="8000" i="1">
                                  <a:latin typeface="Cambria Math" panose="02040503050406030204" pitchFamily="18" charset="0"/>
                                </a:rPr>
                                <m:t>2</m:t>
                              </m:r>
                            </m:sub>
                          </m:sSub>
                        </m:sub>
                        <m:sup>
                          <m:r>
                            <a:rPr lang="en-US" sz="8000" i="1">
                              <a:latin typeface="Cambria Math" panose="02040503050406030204" pitchFamily="18" charset="0"/>
                            </a:rPr>
                            <m:t>∞</m:t>
                          </m:r>
                        </m:sup>
                        <m:e>
                          <m:sSup>
                            <m:sSupPr>
                              <m:ctrlPr>
                                <a:rPr lang="en-US" sz="8000" i="1">
                                  <a:latin typeface="Cambria Math" panose="02040503050406030204" pitchFamily="18" charset="0"/>
                                </a:rPr>
                              </m:ctrlPr>
                            </m:sSupPr>
                            <m:e>
                              <m:r>
                                <a:rPr lang="en-US" sz="8000" i="1">
                                  <a:latin typeface="Cambria Math" panose="02040503050406030204" pitchFamily="18" charset="0"/>
                                </a:rPr>
                                <m:t>𝑒</m:t>
                              </m:r>
                            </m:e>
                            <m:sup>
                              <m:acc>
                                <m:accPr>
                                  <m:chr m:val="̂"/>
                                  <m:ctrlPr>
                                    <a:rPr lang="en-US" sz="8000" i="1">
                                      <a:latin typeface="Cambria Math" panose="02040503050406030204" pitchFamily="18" charset="0"/>
                                    </a:rPr>
                                  </m:ctrlPr>
                                </m:accPr>
                                <m:e>
                                  <m:r>
                                    <a:rPr lang="en-US" sz="8000" i="1">
                                      <a:latin typeface="Cambria Math" panose="02040503050406030204" pitchFamily="18" charset="0"/>
                                    </a:rPr>
                                    <m:t>𝜇</m:t>
                                  </m:r>
                                </m:e>
                              </m:acc>
                              <m:r>
                                <a:rPr lang="en-US" sz="8000" i="1">
                                  <a:latin typeface="Cambria Math" panose="02040503050406030204" pitchFamily="18" charset="0"/>
                                </a:rPr>
                                <m:t>𝑇</m:t>
                              </m:r>
                              <m:r>
                                <a:rPr lang="en-US" sz="8000" i="1">
                                  <a:latin typeface="Cambria Math" panose="02040503050406030204" pitchFamily="18" charset="0"/>
                                </a:rPr>
                                <m:t>+</m:t>
                              </m:r>
                              <m:r>
                                <a:rPr lang="en-US" sz="8000" i="1">
                                  <a:latin typeface="Cambria Math" panose="02040503050406030204" pitchFamily="18" charset="0"/>
                                </a:rPr>
                                <m:t>𝜎</m:t>
                              </m:r>
                              <m:rad>
                                <m:radPr>
                                  <m:degHide m:val="on"/>
                                  <m:ctrlPr>
                                    <a:rPr lang="en-US" sz="8000" i="1">
                                      <a:latin typeface="Cambria Math" panose="02040503050406030204" pitchFamily="18" charset="0"/>
                                    </a:rPr>
                                  </m:ctrlPr>
                                </m:radPr>
                                <m:deg/>
                                <m:e>
                                  <m:r>
                                    <a:rPr lang="en-US" sz="8000" i="1">
                                      <a:latin typeface="Cambria Math" panose="02040503050406030204" pitchFamily="18" charset="0"/>
                                    </a:rPr>
                                    <m:t>𝑇</m:t>
                                  </m:r>
                                </m:e>
                              </m:rad>
                              <m:r>
                                <a:rPr lang="en-US" sz="8000" i="1">
                                  <a:latin typeface="Cambria Math" panose="02040503050406030204" pitchFamily="18" charset="0"/>
                                </a:rPr>
                                <m:t>𝑧</m:t>
                              </m:r>
                            </m:sup>
                          </m:sSup>
                          <m:sSup>
                            <m:sSupPr>
                              <m:ctrlPr>
                                <a:rPr lang="en-US" sz="8000" i="1">
                                  <a:latin typeface="Cambria Math" panose="02040503050406030204" pitchFamily="18" charset="0"/>
                                </a:rPr>
                              </m:ctrlPr>
                            </m:sSupPr>
                            <m:e>
                              <m:r>
                                <a:rPr lang="en-US" sz="8000" i="1">
                                  <a:latin typeface="Cambria Math" panose="02040503050406030204" pitchFamily="18" charset="0"/>
                                </a:rPr>
                                <m:t>𝑒</m:t>
                              </m:r>
                            </m:e>
                            <m:sup>
                              <m:r>
                                <a:rPr lang="en-US" sz="8000" i="1">
                                  <a:latin typeface="Cambria Math" panose="02040503050406030204" pitchFamily="18" charset="0"/>
                                </a:rPr>
                                <m:t>−</m:t>
                              </m:r>
                              <m:f>
                                <m:fPr>
                                  <m:ctrlPr>
                                    <a:rPr lang="en-US" sz="8000" i="1">
                                      <a:latin typeface="Cambria Math" panose="02040503050406030204" pitchFamily="18" charset="0"/>
                                    </a:rPr>
                                  </m:ctrlPr>
                                </m:fPr>
                                <m:num>
                                  <m:sSup>
                                    <m:sSupPr>
                                      <m:ctrlPr>
                                        <a:rPr lang="en-US" sz="8000" i="1">
                                          <a:latin typeface="Cambria Math" panose="02040503050406030204" pitchFamily="18" charset="0"/>
                                        </a:rPr>
                                      </m:ctrlPr>
                                    </m:sSupPr>
                                    <m:e>
                                      <m:r>
                                        <a:rPr lang="en-US" sz="8000" i="1">
                                          <a:latin typeface="Cambria Math" panose="02040503050406030204" pitchFamily="18" charset="0"/>
                                        </a:rPr>
                                        <m:t>𝑧</m:t>
                                      </m:r>
                                    </m:e>
                                    <m:sup>
                                      <m:r>
                                        <a:rPr lang="en-US" sz="8000" i="1">
                                          <a:latin typeface="Cambria Math" panose="02040503050406030204" pitchFamily="18" charset="0"/>
                                        </a:rPr>
                                        <m:t>2</m:t>
                                      </m:r>
                                    </m:sup>
                                  </m:sSup>
                                </m:num>
                                <m:den>
                                  <m:r>
                                    <a:rPr lang="en-US" sz="8000" i="1">
                                      <a:latin typeface="Cambria Math" panose="02040503050406030204" pitchFamily="18" charset="0"/>
                                    </a:rPr>
                                    <m:t>2</m:t>
                                  </m:r>
                                </m:den>
                              </m:f>
                            </m:sup>
                          </m:sSup>
                          <m:f>
                            <m:fPr>
                              <m:ctrlPr>
                                <a:rPr lang="en-US" sz="8000" i="1">
                                  <a:latin typeface="Cambria Math" panose="02040503050406030204" pitchFamily="18" charset="0"/>
                                </a:rPr>
                              </m:ctrlPr>
                            </m:fPr>
                            <m:num>
                              <m:r>
                                <a:rPr lang="en-US" sz="8000" i="1">
                                  <a:latin typeface="Cambria Math" panose="02040503050406030204" pitchFamily="18" charset="0"/>
                                </a:rPr>
                                <m:t>𝑑𝑧</m:t>
                              </m:r>
                            </m:num>
                            <m:den>
                              <m:rad>
                                <m:radPr>
                                  <m:degHide m:val="on"/>
                                  <m:ctrlPr>
                                    <a:rPr lang="en-US" sz="8000" i="1">
                                      <a:latin typeface="Cambria Math" panose="02040503050406030204" pitchFamily="18" charset="0"/>
                                    </a:rPr>
                                  </m:ctrlPr>
                                </m:radPr>
                                <m:deg/>
                                <m:e>
                                  <m:r>
                                    <a:rPr lang="en-US" sz="8000" i="1">
                                      <a:latin typeface="Cambria Math" panose="02040503050406030204" pitchFamily="18" charset="0"/>
                                    </a:rPr>
                                    <m:t>2</m:t>
                                  </m:r>
                                  <m:r>
                                    <a:rPr lang="en-US" sz="8000" i="1">
                                      <a:latin typeface="Cambria Math" panose="02040503050406030204" pitchFamily="18" charset="0"/>
                                    </a:rPr>
                                    <m:t>𝜋</m:t>
                                  </m:r>
                                </m:e>
                              </m:rad>
                            </m:den>
                          </m:f>
                        </m:e>
                      </m:nary>
                    </m:oMath>
                  </m:oMathPara>
                </a14:m>
                <a:endParaRPr lang="en-US" sz="8000" dirty="0" smtClean="0"/>
              </a:p>
              <a:p>
                <a:pPr marL="0" indent="0">
                  <a:buNone/>
                </a:pPr>
                <a14:m>
                  <m:oMathPara xmlns:m="http://schemas.openxmlformats.org/officeDocument/2006/math">
                    <m:oMathParaPr>
                      <m:jc m:val="centerGroup"/>
                    </m:oMathParaPr>
                    <m:oMath xmlns:m="http://schemas.openxmlformats.org/officeDocument/2006/math">
                      <m:nary>
                        <m:naryPr>
                          <m:limLoc m:val="undOvr"/>
                          <m:ctrlPr>
                            <a:rPr lang="en-US" sz="8000" i="1" smtClean="0">
                              <a:latin typeface="Cambria Math" panose="02040503050406030204" pitchFamily="18" charset="0"/>
                            </a:rPr>
                          </m:ctrlPr>
                        </m:naryPr>
                        <m:sub>
                          <m:r>
                            <m:rPr>
                              <m:brk m:alnAt="24"/>
                            </m:rPr>
                            <a:rPr lang="en-US" sz="8000" b="0" i="1" smtClean="0">
                              <a:latin typeface="Cambria Math" panose="02040503050406030204" pitchFamily="18" charset="0"/>
                            </a:rPr>
                            <m:t>𝑋</m:t>
                          </m:r>
                        </m:sub>
                        <m:sup>
                          <m:r>
                            <a:rPr lang="en-US" sz="8000" i="1" smtClean="0">
                              <a:latin typeface="Cambria Math" panose="02040503050406030204" pitchFamily="18" charset="0"/>
                              <a:ea typeface="Cambria Math" panose="02040503050406030204" pitchFamily="18" charset="0"/>
                            </a:rPr>
                            <m:t>∞</m:t>
                          </m:r>
                        </m:sup>
                        <m:e>
                          <m:sSub>
                            <m:sSubPr>
                              <m:ctrlPr>
                                <a:rPr lang="en-US" sz="8000" i="1" smtClean="0">
                                  <a:latin typeface="Cambria Math" panose="02040503050406030204" pitchFamily="18" charset="0"/>
                                </a:rPr>
                              </m:ctrlPr>
                            </m:sSubPr>
                            <m:e>
                              <m:r>
                                <a:rPr lang="en-US" sz="8000" b="0" i="1" smtClean="0">
                                  <a:latin typeface="Cambria Math" panose="02040503050406030204" pitchFamily="18" charset="0"/>
                                </a:rPr>
                                <m:t>𝑆</m:t>
                              </m:r>
                            </m:e>
                            <m:sub>
                              <m:r>
                                <a:rPr lang="en-US" sz="8000" b="0" i="1" smtClean="0">
                                  <a:latin typeface="Cambria Math" panose="02040503050406030204" pitchFamily="18" charset="0"/>
                                </a:rPr>
                                <m:t>𝑇</m:t>
                              </m:r>
                            </m:sub>
                          </m:sSub>
                          <m:r>
                            <a:rPr lang="en-US" sz="8000" b="0" i="1" smtClean="0">
                              <a:latin typeface="Cambria Math" panose="02040503050406030204" pitchFamily="18" charset="0"/>
                            </a:rPr>
                            <m:t>𝑝</m:t>
                          </m:r>
                          <m:d>
                            <m:dPr>
                              <m:ctrlPr>
                                <a:rPr lang="en-US" sz="8000" b="0" i="1" smtClean="0">
                                  <a:latin typeface="Cambria Math" panose="02040503050406030204" pitchFamily="18" charset="0"/>
                                </a:rPr>
                              </m:ctrlPr>
                            </m:dPr>
                            <m:e>
                              <m:sSub>
                                <m:sSubPr>
                                  <m:ctrlPr>
                                    <a:rPr lang="en-US" sz="8000" b="0" i="1" smtClean="0">
                                      <a:latin typeface="Cambria Math" panose="02040503050406030204" pitchFamily="18" charset="0"/>
                                    </a:rPr>
                                  </m:ctrlPr>
                                </m:sSubPr>
                                <m:e>
                                  <m:r>
                                    <a:rPr lang="en-US" sz="8000" b="0" i="1" smtClean="0">
                                      <a:latin typeface="Cambria Math" panose="02040503050406030204" pitchFamily="18" charset="0"/>
                                    </a:rPr>
                                    <m:t>𝑆</m:t>
                                  </m:r>
                                </m:e>
                                <m:sub>
                                  <m:r>
                                    <a:rPr lang="en-US" sz="8000" b="0" i="1" smtClean="0">
                                      <a:latin typeface="Cambria Math" panose="02040503050406030204" pitchFamily="18" charset="0"/>
                                    </a:rPr>
                                    <m:t>𝑇</m:t>
                                  </m:r>
                                </m:sub>
                              </m:sSub>
                            </m:e>
                          </m:d>
                          <m:r>
                            <a:rPr lang="en-US" sz="8000" b="0" i="1" smtClean="0">
                              <a:latin typeface="Cambria Math" panose="02040503050406030204" pitchFamily="18" charset="0"/>
                            </a:rPr>
                            <m:t>𝑑</m:t>
                          </m:r>
                          <m:sSub>
                            <m:sSubPr>
                              <m:ctrlPr>
                                <a:rPr lang="en-US" sz="8000" b="0" i="1" smtClean="0">
                                  <a:latin typeface="Cambria Math" panose="02040503050406030204" pitchFamily="18" charset="0"/>
                                </a:rPr>
                              </m:ctrlPr>
                            </m:sSubPr>
                            <m:e>
                              <m:r>
                                <a:rPr lang="en-US" sz="8000" b="0" i="1" smtClean="0">
                                  <a:latin typeface="Cambria Math" panose="02040503050406030204" pitchFamily="18" charset="0"/>
                                </a:rPr>
                                <m:t>𝑆</m:t>
                              </m:r>
                            </m:e>
                            <m:sub>
                              <m:r>
                                <a:rPr lang="en-US" sz="8000" b="0" i="1" smtClean="0">
                                  <a:latin typeface="Cambria Math" panose="02040503050406030204" pitchFamily="18" charset="0"/>
                                </a:rPr>
                                <m:t>𝑇</m:t>
                              </m:r>
                            </m:sub>
                          </m:sSub>
                        </m:e>
                      </m:nary>
                      <m:r>
                        <a:rPr lang="en-US" sz="8000" b="0" i="1" smtClean="0">
                          <a:latin typeface="Cambria Math" panose="02040503050406030204" pitchFamily="18" charset="0"/>
                        </a:rPr>
                        <m:t>=</m:t>
                      </m:r>
                      <m:sSub>
                        <m:sSubPr>
                          <m:ctrlPr>
                            <a:rPr lang="en-US" sz="8000" b="0" i="1" smtClean="0">
                              <a:latin typeface="Cambria Math" panose="02040503050406030204" pitchFamily="18" charset="0"/>
                            </a:rPr>
                          </m:ctrlPr>
                        </m:sSubPr>
                        <m:e>
                          <m:r>
                            <a:rPr lang="en-US" sz="8000" b="0" i="1" smtClean="0">
                              <a:latin typeface="Cambria Math" panose="02040503050406030204" pitchFamily="18" charset="0"/>
                            </a:rPr>
                            <m:t>𝑆</m:t>
                          </m:r>
                        </m:e>
                        <m:sub>
                          <m:r>
                            <a:rPr lang="en-US" sz="8000" b="0" i="1" smtClean="0">
                              <a:latin typeface="Cambria Math" panose="02040503050406030204" pitchFamily="18" charset="0"/>
                            </a:rPr>
                            <m:t>0</m:t>
                          </m:r>
                        </m:sub>
                      </m:sSub>
                      <m:sSup>
                        <m:sSupPr>
                          <m:ctrlPr>
                            <a:rPr lang="en-US" sz="8000" b="0" i="1" smtClean="0">
                              <a:latin typeface="Cambria Math" panose="02040503050406030204" pitchFamily="18" charset="0"/>
                            </a:rPr>
                          </m:ctrlPr>
                        </m:sSupPr>
                        <m:e>
                          <m:r>
                            <a:rPr lang="en-US" sz="8000" b="0" i="1" smtClean="0">
                              <a:latin typeface="Cambria Math" panose="02040503050406030204" pitchFamily="18" charset="0"/>
                            </a:rPr>
                            <m:t>𝑒</m:t>
                          </m:r>
                        </m:e>
                        <m:sup>
                          <m:r>
                            <a:rPr lang="en-US" sz="8000" b="0" i="1" smtClean="0">
                              <a:latin typeface="Cambria Math" panose="02040503050406030204" pitchFamily="18" charset="0"/>
                            </a:rPr>
                            <m:t>𝑟𝑇</m:t>
                          </m:r>
                        </m:sup>
                      </m:sSup>
                      <m:nary>
                        <m:naryPr>
                          <m:ctrlPr>
                            <a:rPr lang="en-US" sz="8000" b="0" i="1" smtClean="0">
                              <a:latin typeface="Cambria Math" panose="02040503050406030204" pitchFamily="18" charset="0"/>
                            </a:rPr>
                          </m:ctrlPr>
                        </m:naryPr>
                        <m:sub>
                          <m:r>
                            <m:rPr>
                              <m:brk m:alnAt="23"/>
                            </m:rPr>
                            <a:rPr lang="en-US" sz="8000" b="0" i="1" smtClean="0">
                              <a:latin typeface="Cambria Math" panose="02040503050406030204" pitchFamily="18" charset="0"/>
                            </a:rPr>
                            <m:t>−</m:t>
                          </m:r>
                          <m:sSub>
                            <m:sSubPr>
                              <m:ctrlPr>
                                <a:rPr lang="en-US" sz="8000" b="0" i="1" smtClean="0">
                                  <a:latin typeface="Cambria Math" panose="02040503050406030204" pitchFamily="18" charset="0"/>
                                </a:rPr>
                              </m:ctrlPr>
                            </m:sSubPr>
                            <m:e>
                              <m:r>
                                <a:rPr lang="en-US" sz="8000" b="0" i="1" smtClean="0">
                                  <a:latin typeface="Cambria Math" panose="02040503050406030204" pitchFamily="18" charset="0"/>
                                </a:rPr>
                                <m:t>𝑑</m:t>
                              </m:r>
                            </m:e>
                            <m:sub>
                              <m:r>
                                <a:rPr lang="en-US" sz="8000" b="0" i="1" smtClean="0">
                                  <a:latin typeface="Cambria Math" panose="02040503050406030204" pitchFamily="18" charset="0"/>
                                </a:rPr>
                                <m:t>1</m:t>
                              </m:r>
                            </m:sub>
                          </m:sSub>
                        </m:sub>
                        <m:sup>
                          <m:r>
                            <a:rPr lang="en-US" sz="8000" b="0" i="1" smtClean="0">
                              <a:latin typeface="Cambria Math" panose="02040503050406030204" pitchFamily="18" charset="0"/>
                              <a:ea typeface="Cambria Math" panose="02040503050406030204" pitchFamily="18" charset="0"/>
                            </a:rPr>
                            <m:t>∞</m:t>
                          </m:r>
                        </m:sup>
                        <m:e>
                          <m:sSup>
                            <m:sSupPr>
                              <m:ctrlPr>
                                <a:rPr lang="en-US" sz="8000" b="0" i="1" smtClean="0">
                                  <a:latin typeface="Cambria Math" panose="02040503050406030204" pitchFamily="18" charset="0"/>
                                </a:rPr>
                              </m:ctrlPr>
                            </m:sSupPr>
                            <m:e>
                              <m:r>
                                <a:rPr lang="en-US" sz="8000" b="0" i="1" smtClean="0">
                                  <a:latin typeface="Cambria Math" panose="02040503050406030204" pitchFamily="18" charset="0"/>
                                </a:rPr>
                                <m:t>𝑒</m:t>
                              </m:r>
                            </m:e>
                            <m:sup>
                              <m:r>
                                <a:rPr lang="en-US" sz="8000" b="0" i="1" smtClean="0">
                                  <a:latin typeface="Cambria Math" panose="02040503050406030204" pitchFamily="18" charset="0"/>
                                </a:rPr>
                                <m:t>−</m:t>
                              </m:r>
                              <m:f>
                                <m:fPr>
                                  <m:ctrlPr>
                                    <a:rPr lang="en-US" sz="8000" b="0" i="1" smtClean="0">
                                      <a:latin typeface="Cambria Math" panose="02040503050406030204" pitchFamily="18" charset="0"/>
                                    </a:rPr>
                                  </m:ctrlPr>
                                </m:fPr>
                                <m:num>
                                  <m:r>
                                    <a:rPr lang="en-US" sz="8000" b="0" i="1" smtClean="0">
                                      <a:latin typeface="Cambria Math" panose="02040503050406030204" pitchFamily="18" charset="0"/>
                                    </a:rPr>
                                    <m:t>1</m:t>
                                  </m:r>
                                </m:num>
                                <m:den>
                                  <m:r>
                                    <a:rPr lang="en-US" sz="8000" b="0" i="1" smtClean="0">
                                      <a:latin typeface="Cambria Math" panose="02040503050406030204" pitchFamily="18" charset="0"/>
                                    </a:rPr>
                                    <m:t>2</m:t>
                                  </m:r>
                                </m:den>
                              </m:f>
                              <m:sSup>
                                <m:sSupPr>
                                  <m:ctrlPr>
                                    <a:rPr lang="en-US" sz="8000" b="0" i="1" smtClean="0">
                                      <a:latin typeface="Cambria Math" panose="02040503050406030204" pitchFamily="18" charset="0"/>
                                      <a:ea typeface="Cambria Math" panose="02040503050406030204" pitchFamily="18" charset="0"/>
                                    </a:rPr>
                                  </m:ctrlPr>
                                </m:sSupPr>
                                <m:e>
                                  <m:d>
                                    <m:dPr>
                                      <m:ctrlPr>
                                        <a:rPr lang="en-US" sz="8000" b="0" i="1" smtClean="0">
                                          <a:latin typeface="Cambria Math" panose="02040503050406030204" pitchFamily="18" charset="0"/>
                                        </a:rPr>
                                      </m:ctrlPr>
                                    </m:dPr>
                                    <m:e>
                                      <m:r>
                                        <a:rPr lang="en-US" sz="8000" b="0" i="1" smtClean="0">
                                          <a:latin typeface="Cambria Math" panose="02040503050406030204" pitchFamily="18" charset="0"/>
                                        </a:rPr>
                                        <m:t>𝑧</m:t>
                                      </m:r>
                                      <m:r>
                                        <a:rPr lang="en-US" sz="8000" b="0" i="1" smtClean="0">
                                          <a:latin typeface="Cambria Math" panose="02040503050406030204" pitchFamily="18" charset="0"/>
                                        </a:rPr>
                                        <m:t>−</m:t>
                                      </m:r>
                                      <m:r>
                                        <a:rPr lang="en-US" sz="8000" b="0" i="1" smtClean="0">
                                          <a:latin typeface="Cambria Math" panose="02040503050406030204" pitchFamily="18" charset="0"/>
                                          <a:ea typeface="Cambria Math" panose="02040503050406030204" pitchFamily="18" charset="0"/>
                                        </a:rPr>
                                        <m:t>𝜎</m:t>
                                      </m:r>
                                      <m:rad>
                                        <m:radPr>
                                          <m:degHide m:val="on"/>
                                          <m:ctrlPr>
                                            <a:rPr lang="en-US" sz="8000" b="0" i="1" smtClean="0">
                                              <a:latin typeface="Cambria Math" panose="02040503050406030204" pitchFamily="18" charset="0"/>
                                              <a:ea typeface="Cambria Math" panose="02040503050406030204" pitchFamily="18" charset="0"/>
                                            </a:rPr>
                                          </m:ctrlPr>
                                        </m:radPr>
                                        <m:deg/>
                                        <m:e>
                                          <m:r>
                                            <a:rPr lang="en-US" sz="8000" b="0" i="1" smtClean="0">
                                              <a:latin typeface="Cambria Math" panose="02040503050406030204" pitchFamily="18" charset="0"/>
                                              <a:ea typeface="Cambria Math" panose="02040503050406030204" pitchFamily="18" charset="0"/>
                                            </a:rPr>
                                            <m:t>𝑇</m:t>
                                          </m:r>
                                        </m:e>
                                      </m:rad>
                                    </m:e>
                                  </m:d>
                                </m:e>
                                <m:sup>
                                  <m:r>
                                    <a:rPr lang="en-US" sz="8000" b="0" i="1" smtClean="0">
                                      <a:latin typeface="Cambria Math" panose="02040503050406030204" pitchFamily="18" charset="0"/>
                                      <a:ea typeface="Cambria Math" panose="02040503050406030204" pitchFamily="18" charset="0"/>
                                    </a:rPr>
                                    <m:t>2</m:t>
                                  </m:r>
                                </m:sup>
                              </m:sSup>
                            </m:sup>
                          </m:sSup>
                        </m:e>
                      </m:nary>
                      <m:f>
                        <m:fPr>
                          <m:ctrlPr>
                            <a:rPr lang="en-US" sz="8000" b="0" i="1" smtClean="0">
                              <a:latin typeface="Cambria Math" panose="02040503050406030204" pitchFamily="18" charset="0"/>
                            </a:rPr>
                          </m:ctrlPr>
                        </m:fPr>
                        <m:num>
                          <m:r>
                            <a:rPr lang="en-US" sz="8000" b="0" i="1" smtClean="0">
                              <a:latin typeface="Cambria Math" panose="02040503050406030204" pitchFamily="18" charset="0"/>
                            </a:rPr>
                            <m:t>𝑑𝑧</m:t>
                          </m:r>
                        </m:num>
                        <m:den>
                          <m:rad>
                            <m:radPr>
                              <m:degHide m:val="on"/>
                              <m:ctrlPr>
                                <a:rPr lang="en-US" sz="8000" b="0" i="1" smtClean="0">
                                  <a:latin typeface="Cambria Math" panose="02040503050406030204" pitchFamily="18" charset="0"/>
                                </a:rPr>
                              </m:ctrlPr>
                            </m:radPr>
                            <m:deg/>
                            <m:e>
                              <m:r>
                                <a:rPr lang="en-US" sz="8000" b="0" i="1" smtClean="0">
                                  <a:latin typeface="Cambria Math" panose="02040503050406030204" pitchFamily="18" charset="0"/>
                                </a:rPr>
                                <m:t>2</m:t>
                              </m:r>
                              <m:r>
                                <a:rPr lang="en-US" sz="8000" b="0" i="1" smtClean="0">
                                  <a:latin typeface="Cambria Math" panose="02040503050406030204" pitchFamily="18" charset="0"/>
                                  <a:ea typeface="Cambria Math" panose="02040503050406030204" pitchFamily="18" charset="0"/>
                                </a:rPr>
                                <m:t>𝜋</m:t>
                              </m:r>
                            </m:e>
                          </m:rad>
                        </m:den>
                      </m:f>
                    </m:oMath>
                  </m:oMathPara>
                </a14:m>
                <a:endParaRPr lang="en-US" sz="8000" dirty="0"/>
              </a:p>
              <a:p>
                <a:pPr marL="0" indent="0">
                  <a:buNone/>
                </a:pPr>
                <a:endParaRPr lang="en-US" sz="8000" dirty="0" smtClean="0"/>
              </a:p>
              <a:p>
                <a:pPr marL="0" indent="0">
                  <a:buNone/>
                </a:pPr>
                <a:r>
                  <a:rPr lang="en-US" sz="8000" dirty="0" smtClean="0"/>
                  <a:t>Which </a:t>
                </a:r>
                <a:r>
                  <a:rPr lang="en-US" sz="8000" dirty="0"/>
                  <a:t>is rewritten as follows:</a:t>
                </a:r>
                <a:endParaRPr lang="en-US" sz="8000" i="1" dirty="0"/>
              </a:p>
              <a:p>
                <a:pPr marL="0" indent="0">
                  <a:buNone/>
                </a:pPr>
                <a:endParaRPr lang="en-US" sz="8000" i="1" dirty="0" smtClean="0"/>
              </a:p>
              <a:p>
                <a:pPr marL="0" indent="0">
                  <a:buNone/>
                </a:pPr>
                <a14:m>
                  <m:oMathPara xmlns:m="http://schemas.openxmlformats.org/officeDocument/2006/math">
                    <m:oMathParaPr>
                      <m:jc m:val="left"/>
                    </m:oMathParaPr>
                    <m:oMath xmlns:m="http://schemas.openxmlformats.org/officeDocument/2006/math">
                      <m:r>
                        <a:rPr lang="en-US" sz="8000" b="0" i="1" smtClean="0">
                          <a:latin typeface="Cambria Math" panose="02040503050406030204" pitchFamily="18" charset="0"/>
                        </a:rPr>
                        <m:t>            </m:t>
                      </m:r>
                      <m:nary>
                        <m:naryPr>
                          <m:limLoc m:val="undOvr"/>
                          <m:ctrlPr>
                            <a:rPr lang="en-US" sz="8000" i="1">
                              <a:latin typeface="Cambria Math" panose="02040503050406030204" pitchFamily="18" charset="0"/>
                            </a:rPr>
                          </m:ctrlPr>
                        </m:naryPr>
                        <m:sub>
                          <m:r>
                            <a:rPr lang="en-US" sz="8000" i="1">
                              <a:latin typeface="Cambria Math" panose="02040503050406030204" pitchFamily="18" charset="0"/>
                            </a:rPr>
                            <m:t>𝑋</m:t>
                          </m:r>
                        </m:sub>
                        <m:sup>
                          <m:r>
                            <a:rPr lang="en-US" sz="8000" i="1">
                              <a:latin typeface="Cambria Math" panose="02040503050406030204" pitchFamily="18" charset="0"/>
                            </a:rPr>
                            <m:t>∞</m:t>
                          </m:r>
                        </m:sup>
                        <m:e>
                          <m:sSub>
                            <m:sSubPr>
                              <m:ctrlPr>
                                <a:rPr lang="en-US" sz="8000" i="1">
                                  <a:latin typeface="Cambria Math" panose="02040503050406030204" pitchFamily="18" charset="0"/>
                                </a:rPr>
                              </m:ctrlPr>
                            </m:sSubPr>
                            <m:e>
                              <m:r>
                                <a:rPr lang="en-US" sz="8000" i="1">
                                  <a:latin typeface="Cambria Math" panose="02040503050406030204" pitchFamily="18" charset="0"/>
                                </a:rPr>
                                <m:t>𝑆</m:t>
                              </m:r>
                            </m:e>
                            <m:sub>
                              <m:r>
                                <a:rPr lang="en-US" sz="8000" i="1">
                                  <a:latin typeface="Cambria Math" panose="02040503050406030204" pitchFamily="18" charset="0"/>
                                </a:rPr>
                                <m:t>𝑇</m:t>
                              </m:r>
                            </m:sub>
                          </m:sSub>
                          <m:r>
                            <a:rPr lang="en-US" sz="8000" i="1">
                              <a:latin typeface="Cambria Math" panose="02040503050406030204" pitchFamily="18" charset="0"/>
                            </a:rPr>
                            <m:t>𝑝</m:t>
                          </m:r>
                          <m:d>
                            <m:dPr>
                              <m:ctrlPr>
                                <a:rPr lang="en-US" sz="8000" i="1">
                                  <a:latin typeface="Cambria Math" panose="02040503050406030204" pitchFamily="18" charset="0"/>
                                </a:rPr>
                              </m:ctrlPr>
                            </m:dPr>
                            <m:e>
                              <m:sSub>
                                <m:sSubPr>
                                  <m:ctrlPr>
                                    <a:rPr lang="en-US" sz="8000" i="1">
                                      <a:latin typeface="Cambria Math" panose="02040503050406030204" pitchFamily="18" charset="0"/>
                                    </a:rPr>
                                  </m:ctrlPr>
                                </m:sSubPr>
                                <m:e>
                                  <m:r>
                                    <a:rPr lang="en-US" sz="8000" i="1">
                                      <a:latin typeface="Cambria Math" panose="02040503050406030204" pitchFamily="18" charset="0"/>
                                    </a:rPr>
                                    <m:t>𝑆</m:t>
                                  </m:r>
                                </m:e>
                                <m:sub>
                                  <m:r>
                                    <a:rPr lang="en-US" sz="8000" i="1">
                                      <a:latin typeface="Cambria Math" panose="02040503050406030204" pitchFamily="18" charset="0"/>
                                    </a:rPr>
                                    <m:t>𝑇</m:t>
                                  </m:r>
                                </m:sub>
                              </m:sSub>
                            </m:e>
                          </m:d>
                          <m:r>
                            <a:rPr lang="en-US" sz="8000" i="1">
                              <a:latin typeface="Cambria Math" panose="02040503050406030204" pitchFamily="18" charset="0"/>
                            </a:rPr>
                            <m:t>𝑑</m:t>
                          </m:r>
                          <m:sSub>
                            <m:sSubPr>
                              <m:ctrlPr>
                                <a:rPr lang="en-US" sz="8000" i="1">
                                  <a:latin typeface="Cambria Math" panose="02040503050406030204" pitchFamily="18" charset="0"/>
                                </a:rPr>
                              </m:ctrlPr>
                            </m:sSubPr>
                            <m:e>
                              <m:r>
                                <a:rPr lang="en-US" sz="8000" i="1">
                                  <a:latin typeface="Cambria Math" panose="02040503050406030204" pitchFamily="18" charset="0"/>
                                </a:rPr>
                                <m:t>𝑆</m:t>
                              </m:r>
                            </m:e>
                            <m:sub>
                              <m:r>
                                <a:rPr lang="en-US" sz="8000" i="1">
                                  <a:latin typeface="Cambria Math" panose="02040503050406030204" pitchFamily="18" charset="0"/>
                                </a:rPr>
                                <m:t>𝑇</m:t>
                              </m:r>
                            </m:sub>
                          </m:sSub>
                        </m:e>
                      </m:nary>
                      <m:r>
                        <a:rPr lang="en-US" sz="8000" i="1">
                          <a:latin typeface="Cambria Math" panose="02040503050406030204" pitchFamily="18" charset="0"/>
                        </a:rPr>
                        <m:t>=</m:t>
                      </m:r>
                      <m:sSub>
                        <m:sSubPr>
                          <m:ctrlPr>
                            <a:rPr lang="en-US" sz="8000" i="1">
                              <a:latin typeface="Cambria Math" panose="02040503050406030204" pitchFamily="18" charset="0"/>
                            </a:rPr>
                          </m:ctrlPr>
                        </m:sSubPr>
                        <m:e>
                          <m:r>
                            <a:rPr lang="en-US" sz="8000" i="1">
                              <a:latin typeface="Cambria Math" panose="02040503050406030204" pitchFamily="18" charset="0"/>
                            </a:rPr>
                            <m:t>𝑆</m:t>
                          </m:r>
                        </m:e>
                        <m:sub>
                          <m:r>
                            <a:rPr lang="en-US" sz="8000" i="1">
                              <a:latin typeface="Cambria Math" panose="02040503050406030204" pitchFamily="18" charset="0"/>
                            </a:rPr>
                            <m:t>0</m:t>
                          </m:r>
                        </m:sub>
                      </m:sSub>
                      <m:sSup>
                        <m:sSupPr>
                          <m:ctrlPr>
                            <a:rPr lang="en-US" sz="8000" i="1">
                              <a:latin typeface="Cambria Math" panose="02040503050406030204" pitchFamily="18" charset="0"/>
                            </a:rPr>
                          </m:ctrlPr>
                        </m:sSupPr>
                        <m:e>
                          <m:r>
                            <a:rPr lang="en-US" sz="8000" i="1">
                              <a:latin typeface="Cambria Math" panose="02040503050406030204" pitchFamily="18" charset="0"/>
                            </a:rPr>
                            <m:t>𝑒</m:t>
                          </m:r>
                        </m:e>
                        <m:sup>
                          <m:r>
                            <a:rPr lang="en-US" sz="8000" i="1">
                              <a:latin typeface="Cambria Math" panose="02040503050406030204" pitchFamily="18" charset="0"/>
                            </a:rPr>
                            <m:t>𝑟𝑇</m:t>
                          </m:r>
                        </m:sup>
                      </m:sSup>
                      <m:nary>
                        <m:naryPr>
                          <m:limLoc m:val="undOvr"/>
                          <m:ctrlPr>
                            <a:rPr lang="en-US" sz="8000" i="1">
                              <a:latin typeface="Cambria Math" panose="02040503050406030204" pitchFamily="18" charset="0"/>
                            </a:rPr>
                          </m:ctrlPr>
                        </m:naryPr>
                        <m:sub>
                          <m:r>
                            <a:rPr lang="en-US" sz="8000" i="1">
                              <a:latin typeface="Cambria Math" panose="02040503050406030204" pitchFamily="18" charset="0"/>
                            </a:rPr>
                            <m:t>−</m:t>
                          </m:r>
                          <m:sSub>
                            <m:sSubPr>
                              <m:ctrlPr>
                                <a:rPr lang="en-US" sz="8000" i="1">
                                  <a:latin typeface="Cambria Math" panose="02040503050406030204" pitchFamily="18" charset="0"/>
                                </a:rPr>
                              </m:ctrlPr>
                            </m:sSubPr>
                            <m:e>
                              <m:r>
                                <a:rPr lang="en-US" sz="8000" i="1">
                                  <a:latin typeface="Cambria Math" panose="02040503050406030204" pitchFamily="18" charset="0"/>
                                </a:rPr>
                                <m:t>𝑑</m:t>
                              </m:r>
                            </m:e>
                            <m:sub>
                              <m:r>
                                <a:rPr lang="en-US" sz="8000" i="1">
                                  <a:latin typeface="Cambria Math" panose="02040503050406030204" pitchFamily="18" charset="0"/>
                                </a:rPr>
                                <m:t>2</m:t>
                              </m:r>
                            </m:sub>
                          </m:sSub>
                          <m:r>
                            <a:rPr lang="en-US" sz="8000" i="1">
                              <a:latin typeface="Cambria Math" panose="02040503050406030204" pitchFamily="18" charset="0"/>
                            </a:rPr>
                            <m:t>−</m:t>
                          </m:r>
                          <m:r>
                            <a:rPr lang="en-US" sz="8000" i="1">
                              <a:latin typeface="Cambria Math" panose="02040503050406030204" pitchFamily="18" charset="0"/>
                            </a:rPr>
                            <m:t>𝜎</m:t>
                          </m:r>
                          <m:rad>
                            <m:radPr>
                              <m:degHide m:val="on"/>
                              <m:ctrlPr>
                                <a:rPr lang="en-US" sz="8000" i="1">
                                  <a:latin typeface="Cambria Math" panose="02040503050406030204" pitchFamily="18" charset="0"/>
                                </a:rPr>
                              </m:ctrlPr>
                            </m:radPr>
                            <m:deg/>
                            <m:e>
                              <m:r>
                                <a:rPr lang="en-US" sz="8000" i="1">
                                  <a:latin typeface="Cambria Math" panose="02040503050406030204" pitchFamily="18" charset="0"/>
                                </a:rPr>
                                <m:t>𝑇</m:t>
                              </m:r>
                            </m:e>
                          </m:rad>
                        </m:sub>
                        <m:sup>
                          <m:r>
                            <a:rPr lang="en-US" sz="8000" i="1">
                              <a:latin typeface="Cambria Math" panose="02040503050406030204" pitchFamily="18" charset="0"/>
                            </a:rPr>
                            <m:t>∞</m:t>
                          </m:r>
                        </m:sup>
                        <m:e>
                          <m:sSup>
                            <m:sSupPr>
                              <m:ctrlPr>
                                <a:rPr lang="en-US" sz="8000" i="1">
                                  <a:latin typeface="Cambria Math" panose="02040503050406030204" pitchFamily="18" charset="0"/>
                                </a:rPr>
                              </m:ctrlPr>
                            </m:sSupPr>
                            <m:e>
                              <m:r>
                                <a:rPr lang="en-US" sz="8000" i="1">
                                  <a:latin typeface="Cambria Math" panose="02040503050406030204" pitchFamily="18" charset="0"/>
                                </a:rPr>
                                <m:t>𝑒</m:t>
                              </m:r>
                            </m:e>
                            <m:sup>
                              <m:r>
                                <a:rPr lang="en-US" sz="8000" i="1">
                                  <a:latin typeface="Cambria Math" panose="02040503050406030204" pitchFamily="18" charset="0"/>
                                </a:rPr>
                                <m:t>−</m:t>
                              </m:r>
                              <m:f>
                                <m:fPr>
                                  <m:ctrlPr>
                                    <a:rPr lang="en-US" sz="8000" i="1">
                                      <a:latin typeface="Cambria Math" panose="02040503050406030204" pitchFamily="18" charset="0"/>
                                    </a:rPr>
                                  </m:ctrlPr>
                                </m:fPr>
                                <m:num>
                                  <m:r>
                                    <a:rPr lang="en-US" sz="8000" i="1">
                                      <a:latin typeface="Cambria Math" panose="02040503050406030204" pitchFamily="18" charset="0"/>
                                    </a:rPr>
                                    <m:t>1</m:t>
                                  </m:r>
                                </m:num>
                                <m:den>
                                  <m:r>
                                    <a:rPr lang="en-US" sz="8000" i="1">
                                      <a:latin typeface="Cambria Math" panose="02040503050406030204" pitchFamily="18" charset="0"/>
                                    </a:rPr>
                                    <m:t>2</m:t>
                                  </m:r>
                                </m:den>
                              </m:f>
                              <m:sSup>
                                <m:sSupPr>
                                  <m:ctrlPr>
                                    <a:rPr lang="en-US" sz="8000" i="1">
                                      <a:latin typeface="Cambria Math" panose="02040503050406030204" pitchFamily="18" charset="0"/>
                                    </a:rPr>
                                  </m:ctrlPr>
                                </m:sSupPr>
                                <m:e>
                                  <m:r>
                                    <a:rPr lang="en-US" sz="8000" i="1">
                                      <a:latin typeface="Cambria Math" panose="02040503050406030204" pitchFamily="18" charset="0"/>
                                    </a:rPr>
                                    <m:t>𝑦</m:t>
                                  </m:r>
                                </m:e>
                                <m:sup>
                                  <m:r>
                                    <a:rPr lang="en-US" sz="8000" i="1">
                                      <a:latin typeface="Cambria Math" panose="02040503050406030204" pitchFamily="18" charset="0"/>
                                    </a:rPr>
                                    <m:t>2</m:t>
                                  </m:r>
                                </m:sup>
                              </m:sSup>
                            </m:sup>
                          </m:sSup>
                          <m:f>
                            <m:fPr>
                              <m:ctrlPr>
                                <a:rPr lang="en-US" sz="8000" i="1">
                                  <a:latin typeface="Cambria Math" panose="02040503050406030204" pitchFamily="18" charset="0"/>
                                </a:rPr>
                              </m:ctrlPr>
                            </m:fPr>
                            <m:num>
                              <m:r>
                                <a:rPr lang="en-US" sz="8000" i="1">
                                  <a:latin typeface="Cambria Math" panose="02040503050406030204" pitchFamily="18" charset="0"/>
                                </a:rPr>
                                <m:t>𝑑𝑦</m:t>
                              </m:r>
                            </m:num>
                            <m:den>
                              <m:rad>
                                <m:radPr>
                                  <m:degHide m:val="on"/>
                                  <m:ctrlPr>
                                    <a:rPr lang="en-US" sz="8000" i="1">
                                      <a:latin typeface="Cambria Math" panose="02040503050406030204" pitchFamily="18" charset="0"/>
                                    </a:rPr>
                                  </m:ctrlPr>
                                </m:radPr>
                                <m:deg/>
                                <m:e>
                                  <m:r>
                                    <a:rPr lang="en-US" sz="8000" i="1">
                                      <a:latin typeface="Cambria Math" panose="02040503050406030204" pitchFamily="18" charset="0"/>
                                    </a:rPr>
                                    <m:t>2</m:t>
                                  </m:r>
                                  <m:r>
                                    <a:rPr lang="en-US" sz="8000" i="1">
                                      <a:latin typeface="Cambria Math" panose="02040503050406030204" pitchFamily="18" charset="0"/>
                                    </a:rPr>
                                    <m:t>𝜋</m:t>
                                  </m:r>
                                </m:e>
                              </m:rad>
                            </m:den>
                          </m:f>
                        </m:e>
                      </m:nary>
                    </m:oMath>
                  </m:oMathPara>
                </a14:m>
                <a:endParaRPr lang="en-US" sz="8000" i="1" dirty="0" smtClean="0"/>
              </a:p>
              <a:p>
                <a:pPr marL="0" indent="0">
                  <a:buNone/>
                </a:pPr>
                <a14:m>
                  <m:oMathPara xmlns:m="http://schemas.openxmlformats.org/officeDocument/2006/math">
                    <m:oMathParaPr>
                      <m:jc m:val="left"/>
                    </m:oMathParaPr>
                    <m:oMath xmlns:m="http://schemas.openxmlformats.org/officeDocument/2006/math">
                      <m:r>
                        <a:rPr lang="en-US" sz="8000" b="0" i="1" smtClean="0">
                          <a:latin typeface="Cambria Math" panose="02040503050406030204" pitchFamily="18" charset="0"/>
                        </a:rPr>
                        <m:t>                                         </m:t>
                      </m:r>
                      <m:r>
                        <a:rPr lang="en-US" sz="8000" i="1">
                          <a:latin typeface="Cambria Math" panose="02040503050406030204" pitchFamily="18" charset="0"/>
                        </a:rPr>
                        <m:t>=</m:t>
                      </m:r>
                      <m:sSub>
                        <m:sSubPr>
                          <m:ctrlPr>
                            <a:rPr lang="en-US" sz="8000" i="1">
                              <a:latin typeface="Cambria Math" panose="02040503050406030204" pitchFamily="18" charset="0"/>
                            </a:rPr>
                          </m:ctrlPr>
                        </m:sSubPr>
                        <m:e>
                          <m:r>
                            <a:rPr lang="en-US" sz="8000" i="1">
                              <a:latin typeface="Cambria Math" panose="02040503050406030204" pitchFamily="18" charset="0"/>
                            </a:rPr>
                            <m:t>𝑆</m:t>
                          </m:r>
                        </m:e>
                        <m:sub>
                          <m:r>
                            <a:rPr lang="en-US" sz="8000" i="1">
                              <a:latin typeface="Cambria Math" panose="02040503050406030204" pitchFamily="18" charset="0"/>
                            </a:rPr>
                            <m:t>0</m:t>
                          </m:r>
                        </m:sub>
                      </m:sSub>
                      <m:sSup>
                        <m:sSupPr>
                          <m:ctrlPr>
                            <a:rPr lang="en-US" sz="8000" i="1">
                              <a:latin typeface="Cambria Math" panose="02040503050406030204" pitchFamily="18" charset="0"/>
                            </a:rPr>
                          </m:ctrlPr>
                        </m:sSupPr>
                        <m:e>
                          <m:r>
                            <a:rPr lang="en-US" sz="8000" i="1">
                              <a:latin typeface="Cambria Math" panose="02040503050406030204" pitchFamily="18" charset="0"/>
                            </a:rPr>
                            <m:t>𝑒</m:t>
                          </m:r>
                        </m:e>
                        <m:sup>
                          <m:r>
                            <a:rPr lang="en-US" sz="8000" i="1">
                              <a:latin typeface="Cambria Math" panose="02040503050406030204" pitchFamily="18" charset="0"/>
                            </a:rPr>
                            <m:t>𝑟𝑇</m:t>
                          </m:r>
                        </m:sup>
                      </m:sSup>
                      <m:nary>
                        <m:naryPr>
                          <m:limLoc m:val="undOvr"/>
                          <m:ctrlPr>
                            <a:rPr lang="en-US" sz="8000" i="1">
                              <a:latin typeface="Cambria Math" panose="02040503050406030204" pitchFamily="18" charset="0"/>
                            </a:rPr>
                          </m:ctrlPr>
                        </m:naryPr>
                        <m:sub>
                          <m:r>
                            <a:rPr lang="en-US" sz="8000" i="1">
                              <a:latin typeface="Cambria Math" panose="02040503050406030204" pitchFamily="18" charset="0"/>
                            </a:rPr>
                            <m:t>−∞</m:t>
                          </m:r>
                        </m:sub>
                        <m:sup>
                          <m:sSub>
                            <m:sSubPr>
                              <m:ctrlPr>
                                <a:rPr lang="en-US" sz="8000" i="1">
                                  <a:latin typeface="Cambria Math" panose="02040503050406030204" pitchFamily="18" charset="0"/>
                                </a:rPr>
                              </m:ctrlPr>
                            </m:sSubPr>
                            <m:e>
                              <m:r>
                                <a:rPr lang="en-US" sz="8000" i="1">
                                  <a:latin typeface="Cambria Math" panose="02040503050406030204" pitchFamily="18" charset="0"/>
                                </a:rPr>
                                <m:t>𝑑</m:t>
                              </m:r>
                            </m:e>
                            <m:sub>
                              <m:r>
                                <a:rPr lang="en-US" sz="8000" i="1">
                                  <a:latin typeface="Cambria Math" panose="02040503050406030204" pitchFamily="18" charset="0"/>
                                </a:rPr>
                                <m:t>2</m:t>
                              </m:r>
                            </m:sub>
                          </m:sSub>
                          <m:r>
                            <a:rPr lang="en-US" sz="8000" i="1">
                              <a:latin typeface="Cambria Math" panose="02040503050406030204" pitchFamily="18" charset="0"/>
                            </a:rPr>
                            <m:t>+</m:t>
                          </m:r>
                          <m:r>
                            <a:rPr lang="en-US" sz="8000" i="1">
                              <a:latin typeface="Cambria Math" panose="02040503050406030204" pitchFamily="18" charset="0"/>
                            </a:rPr>
                            <m:t>𝜎</m:t>
                          </m:r>
                          <m:rad>
                            <m:radPr>
                              <m:degHide m:val="on"/>
                              <m:ctrlPr>
                                <a:rPr lang="en-US" sz="8000" i="1">
                                  <a:latin typeface="Cambria Math" panose="02040503050406030204" pitchFamily="18" charset="0"/>
                                </a:rPr>
                              </m:ctrlPr>
                            </m:radPr>
                            <m:deg/>
                            <m:e>
                              <m:r>
                                <a:rPr lang="en-US" sz="8000" i="1">
                                  <a:latin typeface="Cambria Math" panose="02040503050406030204" pitchFamily="18" charset="0"/>
                                </a:rPr>
                                <m:t>𝑇</m:t>
                              </m:r>
                            </m:e>
                          </m:rad>
                        </m:sup>
                        <m:e>
                          <m:sSup>
                            <m:sSupPr>
                              <m:ctrlPr>
                                <a:rPr lang="en-US" sz="8000" i="1">
                                  <a:latin typeface="Cambria Math" panose="02040503050406030204" pitchFamily="18" charset="0"/>
                                </a:rPr>
                              </m:ctrlPr>
                            </m:sSupPr>
                            <m:e>
                              <m:r>
                                <a:rPr lang="en-US" sz="8000" i="1">
                                  <a:latin typeface="Cambria Math" panose="02040503050406030204" pitchFamily="18" charset="0"/>
                                </a:rPr>
                                <m:t>𝑒</m:t>
                              </m:r>
                            </m:e>
                            <m:sup>
                              <m:r>
                                <a:rPr lang="en-US" sz="8000" i="1">
                                  <a:latin typeface="Cambria Math" panose="02040503050406030204" pitchFamily="18" charset="0"/>
                                </a:rPr>
                                <m:t>−</m:t>
                              </m:r>
                              <m:f>
                                <m:fPr>
                                  <m:ctrlPr>
                                    <a:rPr lang="en-US" sz="8000" i="1">
                                      <a:latin typeface="Cambria Math" panose="02040503050406030204" pitchFamily="18" charset="0"/>
                                    </a:rPr>
                                  </m:ctrlPr>
                                </m:fPr>
                                <m:num>
                                  <m:r>
                                    <a:rPr lang="en-US" sz="8000" i="1">
                                      <a:latin typeface="Cambria Math" panose="02040503050406030204" pitchFamily="18" charset="0"/>
                                    </a:rPr>
                                    <m:t>1</m:t>
                                  </m:r>
                                </m:num>
                                <m:den>
                                  <m:r>
                                    <a:rPr lang="en-US" sz="8000" i="1">
                                      <a:latin typeface="Cambria Math" panose="02040503050406030204" pitchFamily="18" charset="0"/>
                                    </a:rPr>
                                    <m:t>2</m:t>
                                  </m:r>
                                </m:den>
                              </m:f>
                              <m:sSup>
                                <m:sSupPr>
                                  <m:ctrlPr>
                                    <a:rPr lang="en-US" sz="8000" i="1">
                                      <a:latin typeface="Cambria Math" panose="02040503050406030204" pitchFamily="18" charset="0"/>
                                    </a:rPr>
                                  </m:ctrlPr>
                                </m:sSupPr>
                                <m:e>
                                  <m:r>
                                    <a:rPr lang="en-US" sz="8000" i="1">
                                      <a:latin typeface="Cambria Math" panose="02040503050406030204" pitchFamily="18" charset="0"/>
                                    </a:rPr>
                                    <m:t>𝑦</m:t>
                                  </m:r>
                                </m:e>
                                <m:sup>
                                  <m:r>
                                    <a:rPr lang="en-US" sz="8000" i="1">
                                      <a:latin typeface="Cambria Math" panose="02040503050406030204" pitchFamily="18" charset="0"/>
                                    </a:rPr>
                                    <m:t>2</m:t>
                                  </m:r>
                                </m:sup>
                              </m:sSup>
                            </m:sup>
                          </m:sSup>
                          <m:f>
                            <m:fPr>
                              <m:ctrlPr>
                                <a:rPr lang="en-US" sz="8000" i="1">
                                  <a:latin typeface="Cambria Math" panose="02040503050406030204" pitchFamily="18" charset="0"/>
                                </a:rPr>
                              </m:ctrlPr>
                            </m:fPr>
                            <m:num>
                              <m:r>
                                <a:rPr lang="en-US" sz="8000" i="1">
                                  <a:latin typeface="Cambria Math" panose="02040503050406030204" pitchFamily="18" charset="0"/>
                                </a:rPr>
                                <m:t>𝑑𝑦</m:t>
                              </m:r>
                            </m:num>
                            <m:den>
                              <m:rad>
                                <m:radPr>
                                  <m:degHide m:val="on"/>
                                  <m:ctrlPr>
                                    <a:rPr lang="en-US" sz="8000" i="1">
                                      <a:latin typeface="Cambria Math" panose="02040503050406030204" pitchFamily="18" charset="0"/>
                                    </a:rPr>
                                  </m:ctrlPr>
                                </m:radPr>
                                <m:deg/>
                                <m:e>
                                  <m:r>
                                    <a:rPr lang="en-US" sz="8000" i="1">
                                      <a:latin typeface="Cambria Math" panose="02040503050406030204" pitchFamily="18" charset="0"/>
                                    </a:rPr>
                                    <m:t>2</m:t>
                                  </m:r>
                                  <m:r>
                                    <a:rPr lang="en-US" sz="8000" i="1">
                                      <a:latin typeface="Cambria Math" panose="02040503050406030204" pitchFamily="18" charset="0"/>
                                    </a:rPr>
                                    <m:t>𝜋</m:t>
                                  </m:r>
                                </m:e>
                              </m:rad>
                            </m:den>
                          </m:f>
                        </m:e>
                      </m:nary>
                      <m:r>
                        <a:rPr lang="en-US" sz="8000" i="1">
                          <a:latin typeface="Cambria Math" panose="02040503050406030204" pitchFamily="18" charset="0"/>
                        </a:rPr>
                        <m:t>=</m:t>
                      </m:r>
                      <m:sSub>
                        <m:sSubPr>
                          <m:ctrlPr>
                            <a:rPr lang="en-US" sz="8000" i="1">
                              <a:latin typeface="Cambria Math" panose="02040503050406030204" pitchFamily="18" charset="0"/>
                            </a:rPr>
                          </m:ctrlPr>
                        </m:sSubPr>
                        <m:e>
                          <m:r>
                            <a:rPr lang="en-US" sz="8000" i="1">
                              <a:latin typeface="Cambria Math" panose="02040503050406030204" pitchFamily="18" charset="0"/>
                            </a:rPr>
                            <m:t>𝑆</m:t>
                          </m:r>
                        </m:e>
                        <m:sub>
                          <m:r>
                            <a:rPr lang="en-US" sz="8000" i="1">
                              <a:latin typeface="Cambria Math" panose="02040503050406030204" pitchFamily="18" charset="0"/>
                            </a:rPr>
                            <m:t>0</m:t>
                          </m:r>
                        </m:sub>
                      </m:sSub>
                      <m:sSup>
                        <m:sSupPr>
                          <m:ctrlPr>
                            <a:rPr lang="en-US" sz="8000" i="1">
                              <a:latin typeface="Cambria Math" panose="02040503050406030204" pitchFamily="18" charset="0"/>
                            </a:rPr>
                          </m:ctrlPr>
                        </m:sSupPr>
                        <m:e>
                          <m:r>
                            <a:rPr lang="en-US" sz="8000" i="1">
                              <a:latin typeface="Cambria Math" panose="02040503050406030204" pitchFamily="18" charset="0"/>
                            </a:rPr>
                            <m:t>𝑒</m:t>
                          </m:r>
                        </m:e>
                        <m:sup>
                          <m:r>
                            <a:rPr lang="en-US" sz="8000" i="1">
                              <a:latin typeface="Cambria Math" panose="02040503050406030204" pitchFamily="18" charset="0"/>
                            </a:rPr>
                            <m:t>𝑟𝑇</m:t>
                          </m:r>
                        </m:sup>
                      </m:sSup>
                      <m:r>
                        <a:rPr lang="en-US" sz="8000" i="1">
                          <a:latin typeface="Cambria Math" panose="02040503050406030204" pitchFamily="18" charset="0"/>
                        </a:rPr>
                        <m:t>𝑁</m:t>
                      </m:r>
                      <m:r>
                        <a:rPr lang="en-US" sz="8000" i="1">
                          <a:latin typeface="Cambria Math" panose="02040503050406030204" pitchFamily="18" charset="0"/>
                        </a:rPr>
                        <m:t>(</m:t>
                      </m:r>
                      <m:sSub>
                        <m:sSubPr>
                          <m:ctrlPr>
                            <a:rPr lang="en-US" sz="8000" i="1">
                              <a:latin typeface="Cambria Math" panose="02040503050406030204" pitchFamily="18" charset="0"/>
                            </a:rPr>
                          </m:ctrlPr>
                        </m:sSubPr>
                        <m:e>
                          <m:r>
                            <a:rPr lang="en-US" sz="8000" i="1">
                              <a:latin typeface="Cambria Math" panose="02040503050406030204" pitchFamily="18" charset="0"/>
                            </a:rPr>
                            <m:t>𝑑</m:t>
                          </m:r>
                        </m:e>
                        <m:sub>
                          <m:r>
                            <a:rPr lang="en-US" sz="8000" i="1">
                              <a:latin typeface="Cambria Math" panose="02040503050406030204" pitchFamily="18" charset="0"/>
                            </a:rPr>
                            <m:t>1</m:t>
                          </m:r>
                        </m:sub>
                      </m:sSub>
                      <m:r>
                        <a:rPr lang="en-US" sz="8000" i="1">
                          <a:latin typeface="Cambria Math" panose="02040503050406030204" pitchFamily="18" charset="0"/>
                        </a:rPr>
                        <m:t>)</m:t>
                      </m:r>
                    </m:oMath>
                  </m:oMathPara>
                </a14:m>
                <a:endParaRPr lang="en-US" sz="8000"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01752" y="1527048"/>
                <a:ext cx="8689848" cy="4797552"/>
              </a:xfrm>
              <a:blipFill rotWithShape="0">
                <a:blip r:embed="rId2" cstate="print"/>
                <a:stretch>
                  <a:fillRect l="-772" t="-2160" b="-2922"/>
                </a:stretch>
              </a:blipFill>
            </p:spPr>
            <p:txBody>
              <a:bodyPr/>
              <a:lstStyle/>
              <a:p>
                <a:r>
                  <a:rPr lang="en-US">
                    <a:noFill/>
                  </a:rPr>
                  <a:t> </a:t>
                </a:r>
              </a:p>
            </p:txBody>
          </p:sp>
        </mc:Fallback>
      </mc:AlternateContent>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6" name="Rectangle 8"/>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Expected Expiry Date Call Value </a:t>
            </a:r>
            <a:r>
              <a:rPr lang="en-US" sz="2800" b="1" dirty="0" smtClean="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301752" y="1447800"/>
                <a:ext cx="8534400" cy="4651248"/>
              </a:xfrm>
            </p:spPr>
            <p:txBody>
              <a:bodyPr/>
              <a:lstStyle/>
              <a:p>
                <a:r>
                  <a:rPr lang="en-US" dirty="0" smtClean="0"/>
                  <a:t>With </a:t>
                </a:r>
                <a:r>
                  <a:rPr lang="en-US" i="1" dirty="0" smtClean="0"/>
                  <a:t>d</a:t>
                </a:r>
                <a:r>
                  <a:rPr lang="en-US" baseline="-25000" dirty="0" smtClean="0"/>
                  <a:t>1 </a:t>
                </a:r>
                <a:r>
                  <a:rPr lang="en-US" dirty="0" smtClean="0"/>
                  <a:t>= </a:t>
                </a:r>
                <a:r>
                  <a:rPr lang="en-US" i="1" dirty="0" smtClean="0"/>
                  <a:t>d</a:t>
                </a:r>
                <a:r>
                  <a:rPr lang="en-US" baseline="-25000" dirty="0" smtClean="0"/>
                  <a:t>2</a:t>
                </a:r>
                <a:r>
                  <a:rPr lang="en-US" dirty="0" smtClean="0"/>
                  <a:t> + σ</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𝑇</m:t>
                        </m:r>
                      </m:e>
                    </m:rad>
                  </m:oMath>
                </a14:m>
                <a:r>
                  <a:rPr lang="en-US" dirty="0" smtClean="0"/>
                  <a:t>,  the expected expiry date call value equals: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𝑇</m:t>
                              </m:r>
                            </m:sub>
                          </m:sSub>
                        </m:e>
                      </m:d>
                      <m:r>
                        <a:rPr lang="en-US" b="0" i="1" smtClean="0">
                          <a:latin typeface="Cambria Math" panose="02040503050406030204" pitchFamily="18" charset="0"/>
                        </a:rPr>
                        <m:t> </m:t>
                      </m:r>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𝑋</m:t>
                          </m:r>
                        </m:sub>
                        <m:sup>
                          <m:r>
                            <a:rPr lang="en-US" i="1">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r>
                        <a:rPr lang="en-US" i="1">
                          <a:latin typeface="Cambria Math" panose="02040503050406030204" pitchFamily="18" charset="0"/>
                        </a:rPr>
                        <m:t>−</m:t>
                      </m:r>
                      <m:r>
                        <a:rPr lang="en-US" i="1">
                          <a:latin typeface="Cambria Math" panose="02040503050406030204" pitchFamily="18" charset="0"/>
                        </a:rPr>
                        <m:t>𝑋𝑃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&gt;</m:t>
                          </m:r>
                          <m:r>
                            <a:rPr lang="en-US" i="1">
                              <a:latin typeface="Cambria Math" panose="02040503050406030204" pitchFamily="18" charset="0"/>
                            </a:rPr>
                            <m:t>𝑋</m:t>
                          </m:r>
                        </m:e>
                      </m:d>
                    </m:oMath>
                  </m:oMathPara>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r>
                            <a:rPr lang="en-US" i="1">
                              <a:latin typeface="Cambria Math" panose="02040503050406030204" pitchFamily="18" charset="0"/>
                            </a:rPr>
                            <m:t>𝑒</m:t>
                          </m:r>
                        </m:e>
                        <m:sup>
                          <m:r>
                            <a:rPr lang="en-US" i="1">
                              <a:latin typeface="Cambria Math" panose="02040503050406030204" pitchFamily="18" charset="0"/>
                            </a:rPr>
                            <m:t>𝑟𝑇</m:t>
                          </m:r>
                        </m:sup>
                      </m:sSup>
                      <m:sSub>
                        <m:sSubPr>
                          <m:ctrlPr>
                            <a:rPr lang="en-US" i="1">
                              <a:latin typeface="Cambria Math" panose="02040503050406030204" pitchFamily="18" charset="0"/>
                            </a:rPr>
                          </m:ctrlPr>
                        </m:sSubPr>
                        <m:e>
                          <m:r>
                            <a:rPr lang="en-US" i="1">
                              <a:latin typeface="Cambria Math" panose="02040503050406030204" pitchFamily="18" charset="0"/>
                            </a:rPr>
                            <m:t>𝑁</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𝑋𝑁</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e>
                          </m:d>
                        </m:e>
                        <m:sub>
                          <m:r>
                            <a:rPr lang="en-US" i="1">
                              <a:latin typeface="Cambria Math" panose="02040503050406030204" pitchFamily="18" charset="0"/>
                            </a:rPr>
                            <m:t> </m:t>
                          </m:r>
                        </m:sub>
                      </m:sSub>
                    </m:oMath>
                  </m:oMathPara>
                </a14:m>
                <a:endParaRPr lang="en-US" dirty="0" smtClean="0"/>
              </a:p>
              <a:p>
                <a:endParaRPr lang="en-US" dirty="0" smtClean="0"/>
              </a:p>
              <a:p>
                <a:r>
                  <a:rPr lang="en-US" dirty="0" smtClean="0"/>
                  <a:t>And we discount to get the Black-</a:t>
                </a:r>
                <a:r>
                  <a:rPr lang="en-US" dirty="0" err="1" smtClean="0"/>
                  <a:t>Scholes</a:t>
                </a:r>
                <a:r>
                  <a:rPr lang="en-US" dirty="0" smtClean="0"/>
                  <a:t> model:</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01752" y="1447800"/>
                <a:ext cx="8534400" cy="4651248"/>
              </a:xfrm>
              <a:blipFill rotWithShape="0">
                <a:blip r:embed="rId3" cstate="print"/>
                <a:stretch>
                  <a:fillRect l="-786" t="-393"/>
                </a:stretch>
              </a:blipFill>
            </p:spPr>
            <p:txBody>
              <a:bodyPr/>
              <a:lstStyle/>
              <a:p>
                <a:r>
                  <a:rPr lang="en-US">
                    <a:noFill/>
                  </a:rPr>
                  <a:t> </a:t>
                </a:r>
              </a:p>
            </p:txBody>
          </p:sp>
        </mc:Fallback>
      </mc:AlternateContent>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9639" name="Object 7"/>
          <p:cNvGraphicFramePr>
            <a:graphicFrameLocks noChangeAspect="1"/>
          </p:cNvGraphicFramePr>
          <p:nvPr>
            <p:extLst>
              <p:ext uri="{D42A27DB-BD31-4B8C-83A1-F6EECF244321}">
                <p14:modId xmlns:p14="http://schemas.microsoft.com/office/powerpoint/2010/main" xmlns="" val="3931754339"/>
              </p:ext>
            </p:extLst>
          </p:nvPr>
        </p:nvGraphicFramePr>
        <p:xfrm>
          <a:off x="2362200" y="5334000"/>
          <a:ext cx="3664767" cy="914400"/>
        </p:xfrm>
        <a:graphic>
          <a:graphicData uri="http://schemas.openxmlformats.org/presentationml/2006/ole">
            <p:oleObj spid="_x0000_s69719" name="Equation" r:id="rId4" imgW="1621956" imgH="404515" progId="Equation.3">
              <p:embed/>
            </p:oleObj>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95350"/>
          </a:xfrm>
        </p:spPr>
        <p:txBody>
          <a:bodyPr>
            <a:normAutofit fontScale="90000"/>
          </a:bodyPr>
          <a:lstStyle/>
          <a:p>
            <a:r>
              <a:rPr lang="en-US" b="1" dirty="0" smtClean="0"/>
              <a:t>Observations Concerning </a:t>
            </a:r>
            <a:r>
              <a:rPr lang="en-US" b="1" i="1" dirty="0" smtClean="0"/>
              <a:t>N</a:t>
            </a:r>
            <a:r>
              <a:rPr lang="en-US" b="1" dirty="0" smtClean="0"/>
              <a:t>(</a:t>
            </a:r>
            <a:r>
              <a:rPr lang="en-US" b="1" i="1" dirty="0" smtClean="0"/>
              <a:t>d</a:t>
            </a:r>
            <a:r>
              <a:rPr lang="en-US" b="1" baseline="-25000" dirty="0" smtClean="0"/>
              <a:t>1</a:t>
            </a:r>
            <a:r>
              <a:rPr lang="en-US" b="1" dirty="0" smtClean="0"/>
              <a:t>), </a:t>
            </a:r>
            <a:r>
              <a:rPr lang="en-US" b="1" i="1" dirty="0" smtClean="0"/>
              <a:t>N</a:t>
            </a:r>
            <a:r>
              <a:rPr lang="en-US" b="1" dirty="0" smtClean="0"/>
              <a:t>(</a:t>
            </a:r>
            <a:r>
              <a:rPr lang="en-US" b="1" i="1" dirty="0" smtClean="0"/>
              <a:t>d</a:t>
            </a:r>
            <a:r>
              <a:rPr lang="en-US" b="1" baseline="-25000" dirty="0" smtClean="0"/>
              <a:t>2</a:t>
            </a:r>
            <a:r>
              <a:rPr lang="en-US" b="1" dirty="0" smtClean="0"/>
              <a:t>) and </a:t>
            </a:r>
            <a:r>
              <a:rPr lang="en-US" b="1" i="1" dirty="0" smtClean="0"/>
              <a:t>c</a:t>
            </a:r>
            <a:r>
              <a:rPr lang="en-US" b="1" baseline="-25000" dirty="0" smtClean="0"/>
              <a:t>0</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301752" y="1527048"/>
                <a:ext cx="8534400" cy="4572000"/>
              </a:xfrm>
            </p:spPr>
            <p:txBody>
              <a:bodyPr>
                <a:normAutofit/>
              </a:bodyPr>
              <a:lstStyle/>
              <a:p>
                <a:pPr lvl="0"/>
                <a:r>
                  <a:rPr lang="en-US" dirty="0" smtClean="0"/>
                  <a:t>The probability that the stock price at time </a:t>
                </a:r>
                <a:r>
                  <a:rPr lang="en-US" i="1" dirty="0" smtClean="0"/>
                  <a:t>T</a:t>
                </a:r>
                <a:r>
                  <a:rPr lang="en-US" dirty="0" smtClean="0"/>
                  <a:t> will exceed the exercise price </a:t>
                </a:r>
                <a:r>
                  <a:rPr lang="en-US" i="1" dirty="0" smtClean="0"/>
                  <a:t>X</a:t>
                </a:r>
                <a:r>
                  <a:rPr lang="en-US" dirty="0" smtClean="0"/>
                  <a:t> of the call is </a:t>
                </a:r>
                <a:endParaRPr lang="en-US" dirty="0"/>
              </a:p>
              <a:p>
                <a:pPr marL="0" lvl="0" indent="0" algn="ctr">
                  <a:buNone/>
                </a:pPr>
                <a:r>
                  <a:rPr lang="en-US" i="1" dirty="0" smtClean="0"/>
                  <a:t>P</a:t>
                </a:r>
                <a:r>
                  <a:rPr lang="en-US" dirty="0" smtClean="0"/>
                  <a:t>[</a:t>
                </a:r>
                <a:r>
                  <a:rPr lang="en-US" i="1" dirty="0" smtClean="0"/>
                  <a:t>S</a:t>
                </a:r>
                <a:r>
                  <a:rPr lang="en-US" baseline="-25000" dirty="0" smtClean="0"/>
                  <a:t>T</a:t>
                </a:r>
                <a:r>
                  <a:rPr lang="en-US" dirty="0" smtClean="0"/>
                  <a:t> &gt; </a:t>
                </a:r>
                <a:r>
                  <a:rPr lang="en-US" i="1" dirty="0" smtClean="0"/>
                  <a:t>X</a:t>
                </a:r>
                <a:r>
                  <a:rPr lang="en-US" dirty="0" smtClean="0"/>
                  <a:t>] = </a:t>
                </a:r>
                <a:r>
                  <a:rPr lang="en-US" i="1" dirty="0" smtClean="0"/>
                  <a:t>N</a:t>
                </a:r>
                <a:r>
                  <a:rPr lang="en-US" dirty="0" smtClean="0"/>
                  <a:t>(</a:t>
                </a:r>
                <a:r>
                  <a:rPr lang="en-US" i="1" dirty="0" smtClean="0"/>
                  <a:t>d</a:t>
                </a:r>
                <a:r>
                  <a:rPr lang="en-US" baseline="-25000" dirty="0" smtClean="0"/>
                  <a:t>2</a:t>
                </a:r>
                <a:r>
                  <a:rPr lang="en-US" dirty="0" smtClean="0"/>
                  <a:t>)</a:t>
                </a:r>
              </a:p>
              <a:p>
                <a:pPr marL="0" lvl="0" indent="0" algn="ctr">
                  <a:buNone/>
                </a:pPr>
                <a:endParaRPr lang="en-US" dirty="0" smtClean="0"/>
              </a:p>
              <a:p>
                <a:pPr lvl="0"/>
                <a:r>
                  <a:rPr lang="en-US" dirty="0" smtClean="0"/>
                  <a:t>The expected value of the stock conditional on the stock's price </a:t>
                </a:r>
                <a:r>
                  <a:rPr lang="en-US" i="1" dirty="0" smtClean="0"/>
                  <a:t>S</a:t>
                </a:r>
                <a:r>
                  <a:rPr lang="en-US" baseline="-25000" dirty="0" smtClean="0"/>
                  <a:t>T</a:t>
                </a:r>
                <a:r>
                  <a:rPr lang="en-US" dirty="0" smtClean="0"/>
                  <a:t> exceeding the exercise price of the call is: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&gt;</m:t>
                          </m:r>
                          <m:r>
                            <a:rPr lang="en-US" i="1">
                              <a:latin typeface="Cambria Math" panose="02040503050406030204" pitchFamily="18" charset="0"/>
                            </a:rPr>
                            <m:t>𝑋</m:t>
                          </m:r>
                        </m:e>
                      </m:d>
                      <m:r>
                        <a:rPr lang="en-US" i="1">
                          <a:latin typeface="Cambria Math" panose="02040503050406030204" pitchFamily="18" charset="0"/>
                        </a:rPr>
                        <m:t>=</m:t>
                      </m:r>
                      <m:f>
                        <m:fPr>
                          <m:ctrlPr>
                            <a:rPr lang="en-US" i="1">
                              <a:latin typeface="Cambria Math" panose="02040503050406030204" pitchFamily="18" charset="0"/>
                            </a:rPr>
                          </m:ctrlPr>
                        </m:fPr>
                        <m:num>
                          <m:nary>
                            <m:naryPr>
                              <m:limLoc m:val="undOvr"/>
                              <m:ctrlPr>
                                <a:rPr lang="en-US" i="1">
                                  <a:latin typeface="Cambria Math" panose="02040503050406030204" pitchFamily="18" charset="0"/>
                                </a:rPr>
                              </m:ctrlPr>
                            </m:naryPr>
                            <m:sub>
                              <m:r>
                                <a:rPr lang="en-US" i="1">
                                  <a:latin typeface="Cambria Math" panose="02040503050406030204" pitchFamily="18" charset="0"/>
                                </a:rPr>
                                <m:t>𝑋</m:t>
                              </m:r>
                            </m:sub>
                            <m:sup>
                              <m:r>
                                <a:rPr lang="en-US" i="1">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num>
                        <m:den>
                          <m:nary>
                            <m:naryPr>
                              <m:limLoc m:val="undOvr"/>
                              <m:ctrlPr>
                                <a:rPr lang="en-US" i="1">
                                  <a:latin typeface="Cambria Math" panose="02040503050406030204" pitchFamily="18" charset="0"/>
                                </a:rPr>
                              </m:ctrlPr>
                            </m:naryPr>
                            <m:sub>
                              <m:r>
                                <a:rPr lang="en-US" i="1">
                                  <a:latin typeface="Cambria Math" panose="02040503050406030204" pitchFamily="18" charset="0"/>
                                </a:rPr>
                                <m:t>𝑋</m:t>
                              </m:r>
                            </m:sub>
                            <m:sup>
                              <m:r>
                                <a:rPr lang="en-US" i="1">
                                  <a:latin typeface="Cambria Math" panose="02040503050406030204" pitchFamily="18" charset="0"/>
                                </a:rPr>
                                <m:t>∞</m:t>
                              </m:r>
                            </m:sup>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𝑟𝑇</m:t>
                              </m:r>
                            </m:sup>
                          </m:sSup>
                          <m:r>
                            <a:rPr lang="en-US" i="1">
                              <a:latin typeface="Cambria Math" panose="02040503050406030204" pitchFamily="18" charset="0"/>
                            </a:rPr>
                            <m:t>𝑁</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num>
                        <m:den>
                          <m:r>
                            <a:rPr lang="en-US" i="1">
                              <a:latin typeface="Cambria Math" panose="02040503050406030204" pitchFamily="18" charset="0"/>
                            </a:rPr>
                            <m:t>𝑁</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e>
                          </m:d>
                        </m:den>
                      </m:f>
                    </m:oMath>
                  </m:oMathPara>
                </a14:m>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01752" y="1527048"/>
                <a:ext cx="8534400" cy="4572000"/>
              </a:xfrm>
              <a:blipFill rotWithShape="0">
                <a:blip r:embed="rId2" cstate="print"/>
                <a:stretch>
                  <a:fillRect l="-786" t="-1333"/>
                </a:stretch>
              </a:blipFill>
            </p:spPr>
            <p:txBody>
              <a:bodyPr/>
              <a:lstStyle/>
              <a:p>
                <a:r>
                  <a:rPr lang="en-US">
                    <a:noFill/>
                  </a:rPr>
                  <a:t> </a:t>
                </a:r>
              </a:p>
            </p:txBody>
          </p:sp>
        </mc:Fallback>
      </mc:AlternateContent>
      <p:sp>
        <p:nvSpPr>
          <p:cNvPr id="706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9" name="Rectangle 3"/>
          <p:cNvSpPr>
            <a:spLocks noChangeArrowheads="1"/>
          </p:cNvSpPr>
          <p:nvPr/>
        </p:nvSpPr>
        <p:spPr bwMode="auto">
          <a:xfrm>
            <a:off x="45720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2" name="Rectangle 6"/>
          <p:cNvSpPr>
            <a:spLocks noChangeArrowheads="1"/>
          </p:cNvSpPr>
          <p:nvPr/>
        </p:nvSpPr>
        <p:spPr bwMode="auto">
          <a:xfrm>
            <a:off x="45720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b="1" dirty="0" smtClean="0"/>
              <a:t>Martingales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57200" y="1066800"/>
                <a:ext cx="8305800" cy="5181600"/>
              </a:xfrm>
            </p:spPr>
            <p:txBody>
              <a:bodyPr>
                <a:normAutofit fontScale="92500" lnSpcReduction="10000"/>
              </a:bodyPr>
              <a:lstStyle/>
              <a:p>
                <a:pPr>
                  <a:buNone/>
                </a:pPr>
                <a:r>
                  <a:rPr lang="en-US" dirty="0" smtClean="0">
                    <a:latin typeface="Times New Roman" pitchFamily="18" charset="0"/>
                    <a:cs typeface="Times New Roman" pitchFamily="18" charset="0"/>
                  </a:rPr>
                  <a:t> </a:t>
                </a:r>
              </a:p>
              <a:p>
                <a:r>
                  <a:rPr lang="en-US" dirty="0">
                    <a:latin typeface="Times New Roman" pitchFamily="18" charset="0"/>
                    <a:cs typeface="Times New Roman" pitchFamily="18" charset="0"/>
                  </a:rPr>
                  <a:t>A</a:t>
                </a:r>
                <a:r>
                  <a:rPr lang="en-US" dirty="0" smtClean="0">
                    <a:solidFill>
                      <a:schemeClr val="tx1"/>
                    </a:solidFill>
                    <a:latin typeface="Times New Roman" pitchFamily="18" charset="0"/>
                    <a:cs typeface="Times New Roman" pitchFamily="18" charset="0"/>
                  </a:rPr>
                  <a:t> </a:t>
                </a:r>
                <a:r>
                  <a:rPr lang="en-US" i="1" dirty="0" smtClean="0">
                    <a:solidFill>
                      <a:schemeClr val="tx1"/>
                    </a:solidFill>
                    <a:latin typeface="Times New Roman" pitchFamily="18" charset="0"/>
                    <a:cs typeface="Times New Roman" pitchFamily="18" charset="0"/>
                  </a:rPr>
                  <a:t>martingale </a:t>
                </a:r>
                <a:r>
                  <a:rPr lang="en-US" i="1" dirty="0">
                    <a:solidFill>
                      <a:schemeClr val="tx1"/>
                    </a:solidFill>
                    <a:latin typeface="Times New Roman" pitchFamily="18" charset="0"/>
                    <a:cs typeface="Times New Roman" pitchFamily="18" charset="0"/>
                  </a:rPr>
                  <a:t>process</a:t>
                </a:r>
                <a:r>
                  <a:rPr lang="en-US" dirty="0">
                    <a:solidFill>
                      <a:schemeClr val="tx1"/>
                    </a:solidFill>
                    <a:latin typeface="Times New Roman" pitchFamily="18" charset="0"/>
                    <a:cs typeface="Times New Roman" pitchFamily="18" charset="0"/>
                  </a:rPr>
                  <a:t> is a stochastic process </a:t>
                </a:r>
                <a:r>
                  <a:rPr lang="en-US" i="1" dirty="0" err="1">
                    <a:solidFill>
                      <a:schemeClr val="tx1"/>
                    </a:solidFill>
                    <a:latin typeface="Times New Roman" pitchFamily="18" charset="0"/>
                    <a:cs typeface="Times New Roman" pitchFamily="18" charset="0"/>
                  </a:rPr>
                  <a:t>X</a:t>
                </a:r>
                <a:r>
                  <a:rPr lang="en-US" baseline="-25000" dirty="0" err="1">
                    <a:solidFill>
                      <a:schemeClr val="tx1"/>
                    </a:solidFill>
                    <a:latin typeface="Times New Roman" pitchFamily="18" charset="0"/>
                    <a:cs typeface="Times New Roman" pitchFamily="18" charset="0"/>
                  </a:rPr>
                  <a:t>t</a:t>
                </a:r>
                <a:r>
                  <a:rPr lang="en-US" dirty="0">
                    <a:solidFill>
                      <a:schemeClr val="tx1"/>
                    </a:solidFill>
                    <a:latin typeface="Times New Roman" pitchFamily="18" charset="0"/>
                    <a:cs typeface="Times New Roman" pitchFamily="18" charset="0"/>
                  </a:rPr>
                  <a:t> with the </a:t>
                </a:r>
                <a:r>
                  <a:rPr lang="en-US" dirty="0" smtClean="0">
                    <a:solidFill>
                      <a:schemeClr val="tx1"/>
                    </a:solidFill>
                    <a:latin typeface="Times New Roman" pitchFamily="18" charset="0"/>
                    <a:cs typeface="Times New Roman" pitchFamily="18" charset="0"/>
                  </a:rPr>
                  <a:t>properties:</a:t>
                </a:r>
              </a:p>
              <a:p>
                <a:pPr lvl="0">
                  <a:buNone/>
                </a:pPr>
                <a:r>
                  <a:rPr lang="en-US" dirty="0" smtClean="0">
                    <a:solidFill>
                      <a:schemeClr val="tx1"/>
                    </a:solidFill>
                    <a:latin typeface="Times New Roman" pitchFamily="18" charset="0"/>
                    <a:cs typeface="Times New Roman" pitchFamily="18" charset="0"/>
                  </a:rPr>
                  <a:t>	1. </a:t>
                </a:r>
                <a14:m>
                  <m:oMath xmlns:m="http://schemas.openxmlformats.org/officeDocument/2006/math">
                    <m:r>
                      <a:rPr lang="en-US" i="1">
                        <a:solidFill>
                          <a:schemeClr val="tx1"/>
                        </a:solidFill>
                        <a:latin typeface="Cambria Math"/>
                      </a:rPr>
                      <m:t>𝐸</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𝑋</m:t>
                            </m:r>
                          </m:e>
                          <m:sub>
                            <m:r>
                              <a:rPr lang="en-US" i="1">
                                <a:solidFill>
                                  <a:schemeClr val="tx1"/>
                                </a:solidFill>
                                <a:latin typeface="Cambria Math"/>
                              </a:rPr>
                              <m:t>𝑡</m:t>
                            </m:r>
                          </m:sub>
                        </m:sSub>
                      </m:e>
                      <m:e>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𝑋</m:t>
                            </m:r>
                          </m:e>
                          <m:sub>
                            <m:r>
                              <a:rPr lang="en-US" i="1">
                                <a:solidFill>
                                  <a:schemeClr val="tx1"/>
                                </a:solidFill>
                                <a:latin typeface="Cambria Math"/>
                              </a:rPr>
                              <m:t>0</m:t>
                            </m:r>
                          </m:sub>
                        </m:sSub>
                        <m:r>
                          <a:rPr lang="en-US" i="1">
                            <a:solidFill>
                              <a:schemeClr val="tx1"/>
                            </a:solidFill>
                            <a:latin typeface="Cambria Math"/>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𝑋</m:t>
                            </m:r>
                          </m:e>
                          <m:sub>
                            <m:r>
                              <a:rPr lang="en-US" i="1">
                                <a:solidFill>
                                  <a:schemeClr val="tx1"/>
                                </a:solidFill>
                                <a:latin typeface="Cambria Math"/>
                              </a:rPr>
                              <m:t>1</m:t>
                            </m:r>
                          </m:sub>
                        </m:sSub>
                        <m:r>
                          <a:rPr lang="en-US" i="1">
                            <a:solidFill>
                              <a:schemeClr val="tx1"/>
                            </a:solidFill>
                            <a:latin typeface="Cambria Math"/>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𝑋</m:t>
                            </m:r>
                          </m:e>
                          <m:sub>
                            <m:r>
                              <a:rPr lang="en-US" i="1">
                                <a:solidFill>
                                  <a:schemeClr val="tx1"/>
                                </a:solidFill>
                                <a:latin typeface="Cambria Math"/>
                              </a:rPr>
                              <m:t>𝑡</m:t>
                            </m:r>
                            <m:r>
                              <a:rPr lang="en-US" i="1">
                                <a:solidFill>
                                  <a:schemeClr val="tx1"/>
                                </a:solidFill>
                                <a:latin typeface="Cambria Math"/>
                              </a:rPr>
                              <m:t>−1</m:t>
                            </m:r>
                          </m:sub>
                        </m:sSub>
                      </m:e>
                    </m:d>
                    <m:r>
                      <a:rPr lang="en-US" i="1">
                        <a:solidFill>
                          <a:schemeClr val="tx1"/>
                        </a:solidFill>
                        <a:latin typeface="Cambria Math"/>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𝑋</m:t>
                        </m:r>
                      </m:e>
                      <m:sub>
                        <m:r>
                          <a:rPr lang="en-US" i="1">
                            <a:solidFill>
                              <a:schemeClr val="tx1"/>
                            </a:solidFill>
                            <a:latin typeface="Cambria Math"/>
                          </a:rPr>
                          <m:t>𝑡</m:t>
                        </m:r>
                        <m:r>
                          <a:rPr lang="en-US" i="1">
                            <a:solidFill>
                              <a:schemeClr val="tx1"/>
                            </a:solidFill>
                            <a:latin typeface="Cambria Math"/>
                          </a:rPr>
                          <m:t>−1</m:t>
                        </m:r>
                      </m:sub>
                    </m:sSub>
                  </m:oMath>
                </a14:m>
                <a:r>
                  <a:rPr lang="en-US" dirty="0" smtClean="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a:t>
                </a:r>
                <a:r>
                  <a:rPr lang="en-US" dirty="0" smtClean="0">
                    <a:solidFill>
                      <a:schemeClr val="tx1"/>
                    </a:solidFill>
                    <a:latin typeface="Times New Roman" pitchFamily="18" charset="0"/>
                    <a:cs typeface="Times New Roman" pitchFamily="18" charset="0"/>
                  </a:rPr>
                  <a:t>discrete case)</a:t>
                </a:r>
              </a:p>
              <a:p>
                <a:pPr>
                  <a:buNone/>
                </a:pPr>
                <a:r>
                  <a:rPr lang="en-US" dirty="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E[</a:t>
                </a:r>
                <a:r>
                  <a:rPr lang="en-US" i="1" dirty="0" err="1">
                    <a:solidFill>
                      <a:schemeClr val="tx1"/>
                    </a:solidFill>
                    <a:latin typeface="Times New Roman" pitchFamily="18" charset="0"/>
                    <a:cs typeface="Times New Roman" pitchFamily="18" charset="0"/>
                  </a:rPr>
                  <a:t>X</a:t>
                </a:r>
                <a:r>
                  <a:rPr lang="en-US" baseline="-25000" dirty="0" err="1">
                    <a:solidFill>
                      <a:schemeClr val="tx1"/>
                    </a:solidFill>
                    <a:latin typeface="Times New Roman" pitchFamily="18" charset="0"/>
                    <a:cs typeface="Times New Roman" pitchFamily="18" charset="0"/>
                  </a:rPr>
                  <a:t>t</a:t>
                </a:r>
                <a:r>
                  <a:rPr lang="en-US" dirty="0">
                    <a:solidFill>
                      <a:schemeClr val="tx1"/>
                    </a:solidFill>
                    <a:latin typeface="Times New Roman" pitchFamily="18" charset="0"/>
                    <a:cs typeface="Times New Roman" pitchFamily="18" charset="0"/>
                  </a:rPr>
                  <a:t> | </a:t>
                </a:r>
                <a:r>
                  <a:rPr lang="en-US" i="1" dirty="0">
                    <a:solidFill>
                      <a:schemeClr val="tx1"/>
                    </a:solidFill>
                    <a:latin typeface="Times New Roman" pitchFamily="18" charset="0"/>
                    <a:cs typeface="Times New Roman" pitchFamily="18" charset="0"/>
                  </a:rPr>
                  <a:t>X</a:t>
                </a:r>
                <a:r>
                  <a:rPr lang="en-US" baseline="-25000" dirty="0">
                    <a:solidFill>
                      <a:schemeClr val="tx1"/>
                    </a:solidFill>
                    <a:latin typeface="Times New Roman" pitchFamily="18" charset="0"/>
                    <a:cs typeface="Times New Roman" pitchFamily="18" charset="0"/>
                  </a:rPr>
                  <a:t>i</a:t>
                </a:r>
                <a:r>
                  <a:rPr lang="en-US" dirty="0">
                    <a:solidFill>
                      <a:schemeClr val="tx1"/>
                    </a:solidFill>
                    <a:latin typeface="Times New Roman" pitchFamily="18" charset="0"/>
                    <a:cs typeface="Times New Roman" pitchFamily="18" charset="0"/>
                  </a:rPr>
                  <a:t>, 0 ≤ </a:t>
                </a:r>
                <a:r>
                  <a:rPr lang="en-US" i="1" dirty="0" err="1">
                    <a:solidFill>
                      <a:schemeClr val="tx1"/>
                    </a:solidFill>
                    <a:latin typeface="Times New Roman" pitchFamily="18" charset="0"/>
                    <a:cs typeface="Times New Roman" pitchFamily="18" charset="0"/>
                  </a:rPr>
                  <a:t>i</a:t>
                </a:r>
                <a:r>
                  <a:rPr lang="en-US" dirty="0">
                    <a:solidFill>
                      <a:schemeClr val="tx1"/>
                    </a:solidFill>
                    <a:latin typeface="Times New Roman" pitchFamily="18" charset="0"/>
                    <a:cs typeface="Times New Roman" pitchFamily="18" charset="0"/>
                  </a:rPr>
                  <a:t> ≤ </a:t>
                </a:r>
                <a:r>
                  <a:rPr lang="en-US" i="1" dirty="0">
                    <a:solidFill>
                      <a:schemeClr val="tx1"/>
                    </a:solidFill>
                    <a:latin typeface="Times New Roman" pitchFamily="18" charset="0"/>
                    <a:cs typeface="Times New Roman" pitchFamily="18" charset="0"/>
                  </a:rPr>
                  <a:t>s</a:t>
                </a:r>
                <a:r>
                  <a:rPr lang="en-US" dirty="0">
                    <a:solidFill>
                      <a:schemeClr val="tx1"/>
                    </a:solidFill>
                    <a:latin typeface="Times New Roman" pitchFamily="18" charset="0"/>
                    <a:cs typeface="Times New Roman" pitchFamily="18" charset="0"/>
                  </a:rPr>
                  <a:t>] = </a:t>
                </a:r>
                <a:r>
                  <a:rPr lang="en-US" i="1" dirty="0" err="1">
                    <a:solidFill>
                      <a:schemeClr val="tx1"/>
                    </a:solidFill>
                    <a:latin typeface="Times New Roman" pitchFamily="18" charset="0"/>
                    <a:cs typeface="Times New Roman" pitchFamily="18" charset="0"/>
                  </a:rPr>
                  <a:t>X</a:t>
                </a:r>
                <a:r>
                  <a:rPr lang="en-US" i="1" baseline="-25000" dirty="0" err="1">
                    <a:solidFill>
                      <a:schemeClr val="tx1"/>
                    </a:solidFill>
                    <a:latin typeface="Times New Roman" pitchFamily="18" charset="0"/>
                    <a:cs typeface="Times New Roman" pitchFamily="18" charset="0"/>
                  </a:rPr>
                  <a:t>s</a:t>
                </a:r>
                <a:r>
                  <a:rPr lang="en-US" dirty="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for </a:t>
                </a:r>
                <a:r>
                  <a:rPr lang="en-US" i="1" dirty="0" smtClean="0">
                    <a:solidFill>
                      <a:schemeClr val="tx1"/>
                    </a:solidFill>
                    <a:latin typeface="Times New Roman" pitchFamily="18" charset="0"/>
                    <a:cs typeface="Times New Roman" pitchFamily="18" charset="0"/>
                  </a:rPr>
                  <a:t>s &lt; t </a:t>
                </a:r>
                <a:r>
                  <a:rPr lang="en-US" dirty="0" smtClean="0">
                    <a:solidFill>
                      <a:schemeClr val="tx1"/>
                    </a:solidFill>
                    <a:latin typeface="Times New Roman" pitchFamily="18" charset="0"/>
                    <a:cs typeface="Times New Roman" pitchFamily="18" charset="0"/>
                  </a:rPr>
                  <a:t>(continuous case)</a:t>
                </a:r>
              </a:p>
              <a:p>
                <a:pPr lvl="0">
                  <a:buNone/>
                </a:pPr>
                <a:r>
                  <a:rPr lang="en-US" dirty="0" smtClean="0">
                    <a:solidFill>
                      <a:schemeClr val="tx1"/>
                    </a:solidFill>
                    <a:latin typeface="Times New Roman" pitchFamily="18" charset="0"/>
                    <a:cs typeface="Times New Roman" pitchFamily="18" charset="0"/>
                  </a:rPr>
                  <a:t>	2.</a:t>
                </a:r>
                <a:r>
                  <a:rPr lang="en-US" dirty="0">
                    <a:solidFill>
                      <a:schemeClr val="tx1"/>
                    </a:solidFill>
                  </a:rPr>
                  <a:t> </a:t>
                </a:r>
                <a14:m>
                  <m:oMath xmlns:m="http://schemas.openxmlformats.org/officeDocument/2006/math">
                    <m:r>
                      <a:rPr lang="en-US" i="1">
                        <a:solidFill>
                          <a:schemeClr val="tx1"/>
                        </a:solidFill>
                        <a:latin typeface="Cambria Math"/>
                      </a:rPr>
                      <m:t>𝐸</m:t>
                    </m:r>
                    <m:d>
                      <m:dPr>
                        <m:begChr m:val="["/>
                        <m:endChr m:val="]"/>
                        <m:ctrlPr>
                          <a:rPr lang="en-US" i="1" smtClean="0">
                            <a:solidFill>
                              <a:schemeClr val="tx1"/>
                            </a:solidFill>
                            <a:latin typeface="Cambria Math" panose="02040503050406030204" pitchFamily="18" charset="0"/>
                          </a:rPr>
                        </m:ctrlPr>
                      </m:d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𝑋</m:t>
                                </m:r>
                              </m:e>
                              <m:sub>
                                <m:r>
                                  <a:rPr lang="en-US" i="1">
                                    <a:solidFill>
                                      <a:schemeClr val="tx1"/>
                                    </a:solidFill>
                                    <a:latin typeface="Cambria Math"/>
                                  </a:rPr>
                                  <m:t>𝑡</m:t>
                                </m:r>
                              </m:sub>
                            </m:sSub>
                          </m:e>
                        </m:d>
                      </m:e>
                    </m:d>
                    <m:r>
                      <a:rPr lang="en-US" i="1" smtClean="0">
                        <a:solidFill>
                          <a:schemeClr val="tx1"/>
                        </a:solidFill>
                        <a:latin typeface="Cambria Math"/>
                      </a:rPr>
                      <m:t>&lt;</m:t>
                    </m:r>
                    <m:r>
                      <a:rPr lang="en-US" i="1">
                        <a:solidFill>
                          <a:schemeClr val="tx1"/>
                        </a:solidFill>
                        <a:latin typeface="Cambria Math"/>
                      </a:rPr>
                      <m:t>∞</m:t>
                    </m:r>
                  </m:oMath>
                </a14:m>
                <a:endParaRPr lang="en-US" dirty="0" smtClean="0">
                  <a:solidFill>
                    <a:schemeClr val="tx1"/>
                  </a:solidFill>
                  <a:latin typeface="Times New Roman" pitchFamily="18" charset="0"/>
                  <a:cs typeface="Times New Roman" pitchFamily="18" charset="0"/>
                </a:endParaRPr>
              </a:p>
              <a:p>
                <a:pPr>
                  <a:buNone/>
                </a:pPr>
                <a:r>
                  <a:rPr lang="en-US" dirty="0" smtClean="0">
                    <a:solidFill>
                      <a:schemeClr val="tx1"/>
                    </a:solidFill>
                    <a:latin typeface="Times New Roman" pitchFamily="18" charset="0"/>
                    <a:cs typeface="Times New Roman" pitchFamily="18" charset="0"/>
                  </a:rPr>
                  <a:t>	for all </a:t>
                </a:r>
                <a:r>
                  <a:rPr lang="en-US" i="1" dirty="0">
                    <a:solidFill>
                      <a:schemeClr val="tx1"/>
                    </a:solidFill>
                    <a:latin typeface="Times New Roman" pitchFamily="18" charset="0"/>
                    <a:cs typeface="Times New Roman" pitchFamily="18" charset="0"/>
                  </a:rPr>
                  <a:t>t </a:t>
                </a:r>
                <a:r>
                  <a:rPr lang="en-US" dirty="0" smtClean="0">
                    <a:solidFill>
                      <a:schemeClr val="tx1"/>
                    </a:solidFill>
                    <a:latin typeface="Times New Roman" pitchFamily="18" charset="0"/>
                    <a:cs typeface="Times New Roman" pitchFamily="18" charset="0"/>
                  </a:rPr>
                  <a:t>=1, 2, 3, … in the discrete case and for all </a:t>
                </a:r>
                <a:r>
                  <a:rPr lang="en-US" i="1" dirty="0" smtClean="0">
                    <a:solidFill>
                      <a:schemeClr val="tx1"/>
                    </a:solidFill>
                    <a:latin typeface="Times New Roman" pitchFamily="18" charset="0"/>
                    <a:cs typeface="Times New Roman" pitchFamily="18" charset="0"/>
                  </a:rPr>
                  <a:t>t</a:t>
                </a:r>
                <a:r>
                  <a:rPr lang="en-US" dirty="0" smtClean="0">
                    <a:solidFill>
                      <a:schemeClr val="tx1"/>
                    </a:solidFill>
                    <a:latin typeface="Times New Roman" pitchFamily="18" charset="0"/>
                    <a:cs typeface="Times New Roman" pitchFamily="18" charset="0"/>
                  </a:rPr>
                  <a:t> &gt; 0 in the continuous case. </a:t>
                </a:r>
              </a:p>
              <a:p>
                <a:r>
                  <a:rPr lang="en-US" dirty="0" smtClean="0">
                    <a:solidFill>
                      <a:schemeClr val="tx1"/>
                    </a:solidFill>
                    <a:latin typeface="Times New Roman" pitchFamily="18" charset="0"/>
                    <a:cs typeface="Times New Roman" pitchFamily="18" charset="0"/>
                  </a:rPr>
                  <a:t>A </a:t>
                </a:r>
                <a:r>
                  <a:rPr lang="en-US" dirty="0">
                    <a:solidFill>
                      <a:schemeClr val="tx1"/>
                    </a:solidFill>
                    <a:latin typeface="Times New Roman" pitchFamily="18" charset="0"/>
                    <a:cs typeface="Times New Roman" pitchFamily="18" charset="0"/>
                  </a:rPr>
                  <a:t>martingale is a process whose future variations have no specific direction based on the process history (</a:t>
                </a:r>
                <a:r>
                  <a:rPr lang="en-US" i="1" dirty="0">
                    <a:solidFill>
                      <a:schemeClr val="tx1"/>
                    </a:solidFill>
                    <a:latin typeface="Times New Roman" pitchFamily="18" charset="0"/>
                    <a:cs typeface="Times New Roman" pitchFamily="18" charset="0"/>
                  </a:rPr>
                  <a:t>X</a:t>
                </a:r>
                <a:r>
                  <a:rPr lang="en-US" baseline="-25000" dirty="0">
                    <a:solidFill>
                      <a:schemeClr val="tx1"/>
                    </a:solidFill>
                    <a:latin typeface="Times New Roman" pitchFamily="18" charset="0"/>
                    <a:cs typeface="Times New Roman" pitchFamily="18" charset="0"/>
                  </a:rPr>
                  <a:t>0</a:t>
                </a:r>
                <a:r>
                  <a:rPr lang="en-US" dirty="0">
                    <a:solidFill>
                      <a:schemeClr val="tx1"/>
                    </a:solidFill>
                    <a:latin typeface="Times New Roman" pitchFamily="18" charset="0"/>
                    <a:cs typeface="Times New Roman" pitchFamily="18" charset="0"/>
                  </a:rPr>
                  <a:t>, </a:t>
                </a:r>
                <a:r>
                  <a:rPr lang="en-US" i="1" dirty="0">
                    <a:solidFill>
                      <a:schemeClr val="tx1"/>
                    </a:solidFill>
                    <a:latin typeface="Times New Roman" pitchFamily="18" charset="0"/>
                    <a:cs typeface="Times New Roman" pitchFamily="18" charset="0"/>
                  </a:rPr>
                  <a:t>X</a:t>
                </a:r>
                <a:r>
                  <a:rPr lang="en-US" baseline="-25000" dirty="0">
                    <a:solidFill>
                      <a:schemeClr val="tx1"/>
                    </a:solidFill>
                    <a:latin typeface="Times New Roman" pitchFamily="18" charset="0"/>
                    <a:cs typeface="Times New Roman" pitchFamily="18" charset="0"/>
                  </a:rPr>
                  <a:t>1</a:t>
                </a:r>
                <a:r>
                  <a:rPr lang="en-US" dirty="0">
                    <a:solidFill>
                      <a:schemeClr val="tx1"/>
                    </a:solidFill>
                    <a:latin typeface="Times New Roman" pitchFamily="18" charset="0"/>
                    <a:cs typeface="Times New Roman" pitchFamily="18" charset="0"/>
                  </a:rPr>
                  <a:t>,…, </a:t>
                </a:r>
                <a:r>
                  <a:rPr lang="en-US" i="1" dirty="0">
                    <a:solidFill>
                      <a:schemeClr val="tx1"/>
                    </a:solidFill>
                    <a:latin typeface="Times New Roman" pitchFamily="18" charset="0"/>
                    <a:cs typeface="Times New Roman" pitchFamily="18" charset="0"/>
                  </a:rPr>
                  <a:t>X</a:t>
                </a:r>
                <a:r>
                  <a:rPr lang="en-US" i="1" baseline="-25000" dirty="0">
                    <a:solidFill>
                      <a:schemeClr val="tx1"/>
                    </a:solidFill>
                    <a:latin typeface="Times New Roman" pitchFamily="18" charset="0"/>
                    <a:cs typeface="Times New Roman" pitchFamily="18" charset="0"/>
                  </a:rPr>
                  <a:t>t-1</a:t>
                </a:r>
                <a:r>
                  <a:rPr lang="en-US" dirty="0">
                    <a:solidFill>
                      <a:schemeClr val="tx1"/>
                    </a:solidFill>
                    <a:latin typeface="Times New Roman" pitchFamily="18" charset="0"/>
                    <a:cs typeface="Times New Roman" pitchFamily="18" charset="0"/>
                  </a:rPr>
                  <a:t>). </a:t>
                </a:r>
                <a:endParaRPr lang="en-US" dirty="0" smtClean="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A </a:t>
                </a:r>
                <a:r>
                  <a:rPr lang="en-US" dirty="0">
                    <a:solidFill>
                      <a:schemeClr val="tx1"/>
                    </a:solidFill>
                    <a:latin typeface="Times New Roman" pitchFamily="18" charset="0"/>
                    <a:cs typeface="Times New Roman" pitchFamily="18" charset="0"/>
                  </a:rPr>
                  <a:t>martingale is said to be a "fair game" and will not exhibit consistent trends either up or down.</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57200" y="1066800"/>
                <a:ext cx="8305800" cy="5181600"/>
              </a:xfrm>
              <a:blipFill rotWithShape="0">
                <a:blip r:embed="rId2" cstate="print"/>
                <a:stretch>
                  <a:fillRect l="-587" r="-1614" b="-941"/>
                </a:stretch>
              </a:blipFill>
            </p:spPr>
            <p:txBody>
              <a:bodyPr/>
              <a:lstStyle/>
              <a:p>
                <a:r>
                  <a:rPr lang="en-US">
                    <a:noFill/>
                  </a:rPr>
                  <a:t> </a:t>
                </a:r>
              </a:p>
            </p:txBody>
          </p:sp>
        </mc:Fallback>
      </mc:AlternateContent>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2" name="Rectangle 6"/>
          <p:cNvSpPr>
            <a:spLocks noChangeArrowheads="1"/>
          </p:cNvSpPr>
          <p:nvPr/>
        </p:nvSpPr>
        <p:spPr bwMode="auto">
          <a:xfrm>
            <a:off x="45720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b="1" dirty="0"/>
              <a:t>Observations Concerning </a:t>
            </a:r>
            <a:r>
              <a:rPr lang="en-US" b="1" i="1" dirty="0"/>
              <a:t>N</a:t>
            </a:r>
            <a:r>
              <a:rPr lang="en-US" b="1" dirty="0"/>
              <a:t>(</a:t>
            </a:r>
            <a:r>
              <a:rPr lang="en-US" b="1" i="1" dirty="0"/>
              <a:t>d</a:t>
            </a:r>
            <a:r>
              <a:rPr lang="en-US" b="1" baseline="-25000" dirty="0"/>
              <a:t>1</a:t>
            </a:r>
            <a:r>
              <a:rPr lang="en-US" b="1" dirty="0"/>
              <a:t>), </a:t>
            </a:r>
            <a:r>
              <a:rPr lang="en-US" b="1" i="1" dirty="0"/>
              <a:t>N</a:t>
            </a:r>
            <a:r>
              <a:rPr lang="en-US" b="1" dirty="0"/>
              <a:t>(</a:t>
            </a:r>
            <a:r>
              <a:rPr lang="en-US" b="1" i="1" dirty="0"/>
              <a:t>d</a:t>
            </a:r>
            <a:r>
              <a:rPr lang="en-US" b="1" baseline="-25000" dirty="0"/>
              <a:t>2</a:t>
            </a:r>
            <a:r>
              <a:rPr lang="en-US" b="1" dirty="0"/>
              <a:t>) and </a:t>
            </a:r>
            <a:r>
              <a:rPr lang="en-US" b="1" i="1" dirty="0" smtClean="0"/>
              <a:t>c</a:t>
            </a:r>
            <a:r>
              <a:rPr lang="en-US" b="1" baseline="-25000" dirty="0" smtClean="0"/>
              <a:t>0</a:t>
            </a:r>
            <a:r>
              <a:rPr lang="en-US" b="1" dirty="0" smtClean="0"/>
              <a:t> </a:t>
            </a:r>
            <a:r>
              <a:rPr lang="en-US" sz="2800" b="1" dirty="0" smtClean="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301752" y="1527048"/>
                <a:ext cx="8613648" cy="4797552"/>
              </a:xfrm>
            </p:spPr>
            <p:txBody>
              <a:bodyPr>
                <a:normAutofit lnSpcReduction="10000"/>
              </a:bodyPr>
              <a:lstStyle/>
              <a:p>
                <a:r>
                  <a:rPr lang="en-US" sz="2500" dirty="0" smtClean="0"/>
                  <a:t>The expected expiry date call value is simply the product of the probability of call exercise and the expected value of the stock conditional on the stock's price exceeding the exercise price of the call, minus the expected exercise value paid at time </a:t>
                </a:r>
                <a:r>
                  <a:rPr lang="en-US" sz="2500" i="1" dirty="0"/>
                  <a:t>T</a:t>
                </a:r>
                <a:r>
                  <a:rPr lang="en-US" sz="2500" dirty="0" smtClean="0"/>
                  <a:t>:   </a:t>
                </a:r>
                <a:endParaRPr lang="en-US" sz="2500" i="1" dirty="0" smtClean="0"/>
              </a:p>
              <a:p>
                <a:pPr marL="0" indent="0">
                  <a:buNone/>
                </a:pPr>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        </m:t>
                      </m:r>
                      <m:r>
                        <a:rPr lang="en-US" sz="2300" i="1">
                          <a:latin typeface="Cambria Math" panose="02040503050406030204" pitchFamily="18" charset="0"/>
                        </a:rPr>
                        <m:t>=</m:t>
                      </m:r>
                      <m:f>
                        <m:fPr>
                          <m:ctrlPr>
                            <a:rPr lang="en-US" sz="2300" i="1">
                              <a:latin typeface="Cambria Math" panose="02040503050406030204" pitchFamily="18" charset="0"/>
                            </a:rPr>
                          </m:ctrlPr>
                        </m:fPr>
                        <m:num>
                          <m:sSub>
                            <m:sSubPr>
                              <m:ctrlPr>
                                <a:rPr lang="en-US" sz="2300" i="1">
                                  <a:latin typeface="Cambria Math" panose="02040503050406030204" pitchFamily="18" charset="0"/>
                                </a:rPr>
                              </m:ctrlPr>
                            </m:sSubPr>
                            <m:e>
                              <m:r>
                                <a:rPr lang="en-US" sz="2300" i="1">
                                  <a:latin typeface="Cambria Math" panose="02040503050406030204" pitchFamily="18" charset="0"/>
                                </a:rPr>
                                <m:t>𝑆</m:t>
                              </m:r>
                            </m:e>
                            <m:sub>
                              <m:r>
                                <a:rPr lang="en-US" sz="2300" i="1">
                                  <a:latin typeface="Cambria Math" panose="02040503050406030204" pitchFamily="18" charset="0"/>
                                </a:rPr>
                                <m:t>0</m:t>
                              </m:r>
                            </m:sub>
                          </m:sSub>
                          <m:sSup>
                            <m:sSupPr>
                              <m:ctrlPr>
                                <a:rPr lang="en-US" sz="2300" i="1">
                                  <a:latin typeface="Cambria Math" panose="02040503050406030204" pitchFamily="18" charset="0"/>
                                </a:rPr>
                              </m:ctrlPr>
                            </m:sSupPr>
                            <m:e>
                              <m:r>
                                <a:rPr lang="en-US" sz="2300" i="1">
                                  <a:latin typeface="Cambria Math" panose="02040503050406030204" pitchFamily="18" charset="0"/>
                                </a:rPr>
                                <m:t>𝑒</m:t>
                              </m:r>
                            </m:e>
                            <m:sup>
                              <m:r>
                                <a:rPr lang="en-US" sz="2300" i="1">
                                  <a:latin typeface="Cambria Math" panose="02040503050406030204" pitchFamily="18" charset="0"/>
                                </a:rPr>
                                <m:t>𝑟𝑇</m:t>
                              </m:r>
                            </m:sup>
                          </m:sSup>
                          <m:r>
                            <a:rPr lang="en-US" sz="2300" i="1">
                              <a:latin typeface="Cambria Math" panose="02040503050406030204" pitchFamily="18" charset="0"/>
                            </a:rPr>
                            <m:t>𝑁</m:t>
                          </m:r>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𝑑</m:t>
                              </m:r>
                            </m:e>
                            <m:sub>
                              <m:r>
                                <a:rPr lang="en-US" sz="2300" i="1">
                                  <a:latin typeface="Cambria Math" panose="02040503050406030204" pitchFamily="18" charset="0"/>
                                </a:rPr>
                                <m:t>1</m:t>
                              </m:r>
                            </m:sub>
                          </m:sSub>
                          <m:r>
                            <a:rPr lang="en-US" sz="2300" i="1">
                              <a:latin typeface="Cambria Math" panose="02040503050406030204" pitchFamily="18" charset="0"/>
                            </a:rPr>
                            <m:t>)</m:t>
                          </m:r>
                        </m:num>
                        <m:den>
                          <m:r>
                            <a:rPr lang="en-US" sz="2300" i="1">
                              <a:latin typeface="Cambria Math" panose="02040503050406030204" pitchFamily="18" charset="0"/>
                            </a:rPr>
                            <m:t>𝑁</m:t>
                          </m:r>
                          <m:d>
                            <m:dPr>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𝑑</m:t>
                                  </m:r>
                                </m:e>
                                <m:sub>
                                  <m:r>
                                    <a:rPr lang="en-US" sz="2300" i="1">
                                      <a:latin typeface="Cambria Math" panose="02040503050406030204" pitchFamily="18" charset="0"/>
                                    </a:rPr>
                                    <m:t>2</m:t>
                                  </m:r>
                                </m:sub>
                              </m:sSub>
                            </m:e>
                          </m:d>
                        </m:den>
                      </m:f>
                      <m:sSub>
                        <m:sSubPr>
                          <m:ctrlPr>
                            <a:rPr lang="en-US" sz="2300" i="1">
                              <a:latin typeface="Cambria Math" panose="02040503050406030204" pitchFamily="18" charset="0"/>
                            </a:rPr>
                          </m:ctrlPr>
                        </m:sSubPr>
                        <m:e>
                          <m:r>
                            <a:rPr lang="en-US" sz="2300" i="1">
                              <a:latin typeface="Cambria Math" panose="02040503050406030204" pitchFamily="18" charset="0"/>
                            </a:rPr>
                            <m:t>𝑁</m:t>
                          </m:r>
                          <m:d>
                            <m:dPr>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𝑑</m:t>
                                  </m:r>
                                </m:e>
                                <m:sub>
                                  <m:r>
                                    <a:rPr lang="en-US" sz="2300" i="1">
                                      <a:latin typeface="Cambria Math" panose="02040503050406030204" pitchFamily="18" charset="0"/>
                                    </a:rPr>
                                    <m:t>2</m:t>
                                  </m:r>
                                </m:sub>
                              </m:sSub>
                            </m:e>
                          </m:d>
                          <m:r>
                            <a:rPr lang="en-US" sz="2300" i="1">
                              <a:latin typeface="Cambria Math" panose="02040503050406030204" pitchFamily="18" charset="0"/>
                            </a:rPr>
                            <m:t>−</m:t>
                          </m:r>
                          <m:r>
                            <a:rPr lang="en-US" sz="2300" i="1">
                              <a:latin typeface="Cambria Math" panose="02040503050406030204" pitchFamily="18" charset="0"/>
                            </a:rPr>
                            <m:t>𝑋𝑁</m:t>
                          </m:r>
                          <m:d>
                            <m:dPr>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𝑑</m:t>
                                  </m:r>
                                </m:e>
                                <m:sub>
                                  <m:r>
                                    <a:rPr lang="en-US" sz="2300" i="1">
                                      <a:latin typeface="Cambria Math" panose="02040503050406030204" pitchFamily="18" charset="0"/>
                                    </a:rPr>
                                    <m:t>2</m:t>
                                  </m:r>
                                </m:sub>
                              </m:sSub>
                            </m:e>
                          </m:d>
                          <m:r>
                            <a:rPr lang="en-US" sz="2300" i="1">
                              <a:latin typeface="Cambria Math" panose="02040503050406030204" pitchFamily="18" charset="0"/>
                            </a:rPr>
                            <m:t>=</m:t>
                          </m:r>
                          <m:r>
                            <a:rPr lang="en-US" sz="2300" i="1">
                              <a:latin typeface="Cambria Math" panose="02040503050406030204" pitchFamily="18" charset="0"/>
                            </a:rPr>
                            <m:t>𝑆</m:t>
                          </m:r>
                        </m:e>
                        <m:sub>
                          <m:r>
                            <a:rPr lang="en-US" sz="2300" i="1">
                              <a:latin typeface="Cambria Math" panose="02040503050406030204" pitchFamily="18" charset="0"/>
                            </a:rPr>
                            <m:t>0</m:t>
                          </m:r>
                        </m:sub>
                      </m:sSub>
                      <m:sSup>
                        <m:sSupPr>
                          <m:ctrlPr>
                            <a:rPr lang="en-US" sz="2300" i="1">
                              <a:latin typeface="Cambria Math" panose="02040503050406030204" pitchFamily="18" charset="0"/>
                            </a:rPr>
                          </m:ctrlPr>
                        </m:sSupPr>
                        <m:e>
                          <m:r>
                            <a:rPr lang="en-US" sz="2300" i="1">
                              <a:latin typeface="Cambria Math" panose="02040503050406030204" pitchFamily="18" charset="0"/>
                            </a:rPr>
                            <m:t>𝑒</m:t>
                          </m:r>
                        </m:e>
                        <m:sup>
                          <m:r>
                            <a:rPr lang="en-US" sz="2300" i="1">
                              <a:latin typeface="Cambria Math" panose="02040503050406030204" pitchFamily="18" charset="0"/>
                            </a:rPr>
                            <m:t>𝑟𝑇</m:t>
                          </m:r>
                        </m:sup>
                      </m:sSup>
                      <m:r>
                        <a:rPr lang="en-US" sz="2300" i="1">
                          <a:latin typeface="Cambria Math" panose="02040503050406030204" pitchFamily="18" charset="0"/>
                        </a:rPr>
                        <m:t>𝑁</m:t>
                      </m:r>
                      <m:d>
                        <m:dPr>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𝑑</m:t>
                              </m:r>
                            </m:e>
                            <m:sub>
                              <m:r>
                                <a:rPr lang="en-US" sz="2300" i="1">
                                  <a:latin typeface="Cambria Math" panose="02040503050406030204" pitchFamily="18" charset="0"/>
                                </a:rPr>
                                <m:t>1</m:t>
                              </m:r>
                            </m:sub>
                          </m:sSub>
                        </m:e>
                      </m:d>
                      <m:r>
                        <a:rPr lang="en-US" sz="2300" i="1">
                          <a:latin typeface="Cambria Math" panose="02040503050406030204" pitchFamily="18" charset="0"/>
                        </a:rPr>
                        <m:t>−</m:t>
                      </m:r>
                      <m:r>
                        <a:rPr lang="en-US" sz="2300" i="1">
                          <a:latin typeface="Cambria Math" panose="02040503050406030204" pitchFamily="18" charset="0"/>
                        </a:rPr>
                        <m:t>𝑋𝑁</m:t>
                      </m:r>
                      <m:d>
                        <m:dPr>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𝑑</m:t>
                              </m:r>
                            </m:e>
                            <m:sub>
                              <m:r>
                                <a:rPr lang="en-US" sz="2300" i="1">
                                  <a:latin typeface="Cambria Math" panose="02040503050406030204" pitchFamily="18" charset="0"/>
                                </a:rPr>
                                <m:t>2</m:t>
                              </m:r>
                            </m:sub>
                          </m:sSub>
                        </m:e>
                      </m:d>
                    </m:oMath>
                  </m:oMathPara>
                </a14:m>
                <a:endParaRPr lang="en-US" sz="2300" dirty="0" smtClean="0"/>
              </a:p>
              <a:p>
                <a:pPr lvl="0"/>
                <a:r>
                  <a:rPr lang="en-US" sz="2500" dirty="0"/>
                  <a:t>The present value of the call is simply the discounted value of its expected future value:</a:t>
                </a:r>
              </a:p>
              <a:p>
                <a:pPr marL="0" indent="0">
                  <a:buNone/>
                </a:pPr>
                <a:r>
                  <a:rPr lang="en-US" dirty="0"/>
                  <a:t> </a:t>
                </a:r>
                <a14:m>
                  <m:oMath xmlns:m="http://schemas.openxmlformats.org/officeDocument/2006/math">
                    <m:r>
                      <a:rPr lang="en-US" sz="2500" b="0" i="0" smtClean="0">
                        <a:latin typeface="Cambria Math" panose="02040503050406030204" pitchFamily="18" charset="0"/>
                      </a:rPr>
                      <m:t>    </m:t>
                    </m:r>
                    <m:sSub>
                      <m:sSubPr>
                        <m:ctrlPr>
                          <a:rPr lang="en-US" sz="2500" i="1">
                            <a:latin typeface="Cambria Math" panose="02040503050406030204" pitchFamily="18" charset="0"/>
                          </a:rPr>
                        </m:ctrlPr>
                      </m:sSubPr>
                      <m:e>
                        <m:r>
                          <a:rPr lang="en-US" sz="2500" i="1">
                            <a:latin typeface="Cambria Math" panose="02040503050406030204" pitchFamily="18" charset="0"/>
                          </a:rPr>
                          <m:t>𝑐</m:t>
                        </m:r>
                      </m:e>
                      <m:sub>
                        <m:r>
                          <a:rPr lang="en-US" sz="2500" i="1">
                            <a:latin typeface="Cambria Math" panose="02040503050406030204" pitchFamily="18" charset="0"/>
                          </a:rPr>
                          <m:t>0</m:t>
                        </m:r>
                      </m:sub>
                    </m:sSub>
                    <m:r>
                      <a:rPr lang="en-US" sz="2500" i="1">
                        <a:latin typeface="Cambria Math" panose="02040503050406030204" pitchFamily="18" charset="0"/>
                      </a:rPr>
                      <m:t>=</m:t>
                    </m:r>
                    <m:r>
                      <a:rPr lang="en-US" sz="2500" i="1">
                        <a:latin typeface="Cambria Math" panose="02040503050406030204" pitchFamily="18" charset="0"/>
                      </a:rPr>
                      <m:t>𝐸</m:t>
                    </m:r>
                    <m:d>
                      <m:dPr>
                        <m:begChr m:val="["/>
                        <m:endChr m:val="]"/>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𝑐</m:t>
                            </m:r>
                          </m:e>
                          <m:sub>
                            <m:r>
                              <a:rPr lang="en-US" sz="2500" i="1">
                                <a:latin typeface="Cambria Math" panose="02040503050406030204" pitchFamily="18" charset="0"/>
                              </a:rPr>
                              <m:t>𝑇</m:t>
                            </m:r>
                          </m:sub>
                        </m:sSub>
                      </m:e>
                    </m:d>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m:t>
                        </m:r>
                        <m:r>
                          <a:rPr lang="en-US" sz="2500" i="1">
                            <a:latin typeface="Cambria Math" panose="02040503050406030204" pitchFamily="18" charset="0"/>
                          </a:rPr>
                          <m:t>𝑟𝑇</m:t>
                        </m:r>
                      </m:sup>
                    </m:sSup>
                    <m:r>
                      <a:rPr lang="en-US" sz="2500" i="1">
                        <a:latin typeface="Cambria Math" panose="02040503050406030204" pitchFamily="18" charset="0"/>
                      </a:rPr>
                      <m:t>=</m:t>
                    </m:r>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m:t>
                        </m:r>
                        <m:r>
                          <a:rPr lang="en-US" sz="2500" i="1">
                            <a:latin typeface="Cambria Math" panose="02040503050406030204" pitchFamily="18" charset="0"/>
                          </a:rPr>
                          <m:t>𝑟𝑇</m:t>
                        </m:r>
                      </m:sup>
                    </m:sSup>
                    <m:d>
                      <m:dPr>
                        <m:begChr m:val="["/>
                        <m:endChr m:val="]"/>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𝑆</m:t>
                            </m:r>
                          </m:e>
                          <m:sub>
                            <m:r>
                              <a:rPr lang="en-US" sz="2500" i="1">
                                <a:latin typeface="Cambria Math" panose="02040503050406030204" pitchFamily="18" charset="0"/>
                              </a:rPr>
                              <m:t>0</m:t>
                            </m:r>
                          </m:sub>
                        </m:sSub>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𝑟𝑇</m:t>
                            </m:r>
                          </m:sup>
                        </m:sSup>
                        <m:r>
                          <a:rPr lang="en-US" sz="2500" i="1">
                            <a:latin typeface="Cambria Math" panose="02040503050406030204" pitchFamily="18" charset="0"/>
                          </a:rPr>
                          <m:t>𝑁</m:t>
                        </m:r>
                        <m:d>
                          <m:dPr>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𝑑</m:t>
                                </m:r>
                              </m:e>
                              <m:sub>
                                <m:r>
                                  <a:rPr lang="en-US" sz="2500" i="1">
                                    <a:latin typeface="Cambria Math" panose="02040503050406030204" pitchFamily="18" charset="0"/>
                                  </a:rPr>
                                  <m:t>1</m:t>
                                </m:r>
                              </m:sub>
                            </m:sSub>
                          </m:e>
                        </m:d>
                        <m:r>
                          <a:rPr lang="en-US" sz="2500" i="1">
                            <a:latin typeface="Cambria Math" panose="02040503050406030204" pitchFamily="18" charset="0"/>
                          </a:rPr>
                          <m:t>−</m:t>
                        </m:r>
                        <m:r>
                          <a:rPr lang="en-US" sz="2500" i="1">
                            <a:latin typeface="Cambria Math" panose="02040503050406030204" pitchFamily="18" charset="0"/>
                          </a:rPr>
                          <m:t>𝑋𝑁</m:t>
                        </m:r>
                        <m:d>
                          <m:dPr>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𝑑</m:t>
                                </m:r>
                              </m:e>
                              <m:sub>
                                <m:r>
                                  <a:rPr lang="en-US" sz="2500" i="1">
                                    <a:latin typeface="Cambria Math" panose="02040503050406030204" pitchFamily="18" charset="0"/>
                                  </a:rPr>
                                  <m:t>2</m:t>
                                </m:r>
                              </m:sub>
                            </m:sSub>
                          </m:e>
                        </m:d>
                      </m:e>
                    </m:d>
                  </m:oMath>
                </a14:m>
                <a:endParaRPr lang="en-US" sz="2500" i="1" dirty="0" smtClean="0"/>
              </a:p>
              <a:p>
                <a:pPr marL="0" indent="0">
                  <a:buNone/>
                </a:pPr>
                <a14:m>
                  <m:oMathPara xmlns:m="http://schemas.openxmlformats.org/officeDocument/2006/math">
                    <m:oMathParaPr>
                      <m:jc m:val="centerGroup"/>
                    </m:oMathParaPr>
                    <m:oMath xmlns:m="http://schemas.openxmlformats.org/officeDocument/2006/math">
                      <m:r>
                        <a:rPr lang="en-US" sz="2500" b="0" i="1" smtClean="0">
                          <a:latin typeface="Cambria Math" panose="02040503050406030204" pitchFamily="18" charset="0"/>
                        </a:rPr>
                        <m:t> </m:t>
                      </m:r>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𝑆</m:t>
                          </m:r>
                        </m:e>
                        <m:sub>
                          <m:r>
                            <a:rPr lang="en-US" sz="2500" i="1">
                              <a:latin typeface="Cambria Math" panose="02040503050406030204" pitchFamily="18" charset="0"/>
                            </a:rPr>
                            <m:t>0</m:t>
                          </m:r>
                        </m:sub>
                      </m:sSub>
                      <m:r>
                        <a:rPr lang="en-US" sz="2500" i="1">
                          <a:latin typeface="Cambria Math" panose="02040503050406030204" pitchFamily="18" charset="0"/>
                        </a:rPr>
                        <m:t>𝑁</m:t>
                      </m:r>
                      <m:d>
                        <m:dPr>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𝑑</m:t>
                              </m:r>
                            </m:e>
                            <m:sub>
                              <m:r>
                                <a:rPr lang="en-US" sz="2500" i="1">
                                  <a:latin typeface="Cambria Math" panose="02040503050406030204" pitchFamily="18" charset="0"/>
                                </a:rPr>
                                <m:t>1</m:t>
                              </m:r>
                            </m:sub>
                          </m:sSub>
                        </m:e>
                      </m:d>
                      <m:r>
                        <a:rPr lang="en-US" sz="2500" i="1">
                          <a:latin typeface="Cambria Math" panose="02040503050406030204" pitchFamily="18" charset="0"/>
                        </a:rPr>
                        <m:t>−</m:t>
                      </m:r>
                      <m:r>
                        <a:rPr lang="en-US" sz="2500" i="1">
                          <a:latin typeface="Cambria Math" panose="02040503050406030204" pitchFamily="18" charset="0"/>
                        </a:rPr>
                        <m:t>𝑋</m:t>
                      </m:r>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m:t>
                          </m:r>
                          <m:r>
                            <a:rPr lang="en-US" sz="2500" i="1">
                              <a:latin typeface="Cambria Math" panose="02040503050406030204" pitchFamily="18" charset="0"/>
                            </a:rPr>
                            <m:t>𝑟𝑇</m:t>
                          </m:r>
                        </m:sup>
                      </m:sSup>
                      <m:r>
                        <a:rPr lang="en-US" sz="2500" i="1">
                          <a:latin typeface="Cambria Math" panose="02040503050406030204" pitchFamily="18" charset="0"/>
                        </a:rPr>
                        <m:t>𝑁</m:t>
                      </m:r>
                      <m:d>
                        <m:dPr>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𝑑</m:t>
                              </m:r>
                            </m:e>
                            <m:sub>
                              <m:r>
                                <a:rPr lang="en-US" sz="2500" i="1">
                                  <a:latin typeface="Cambria Math" panose="02040503050406030204" pitchFamily="18" charset="0"/>
                                </a:rPr>
                                <m:t>2</m:t>
                              </m:r>
                            </m:sub>
                          </m:sSub>
                        </m:e>
                      </m:d>
                    </m:oMath>
                  </m:oMathPara>
                </a14:m>
                <a:endParaRPr lang="en-US" sz="2500" dirty="0" smtClean="0"/>
              </a:p>
              <a:p>
                <a:pPr lvl="0"/>
                <a:endParaRPr lang="en-US" dirty="0" smtClean="0"/>
              </a:p>
              <a:p>
                <a:pPr lvl="0"/>
                <a:endParaRPr lang="en-US" dirty="0" smtClean="0"/>
              </a:p>
              <a:p>
                <a:pPr lvl="0"/>
                <a:endParaRPr lang="en-US" dirty="0" smtClean="0"/>
              </a:p>
              <a:p>
                <a:pPr lvl="0"/>
                <a:endParaRPr lang="en-US" dirty="0" smtClean="0"/>
              </a:p>
              <a:p>
                <a:pPr lvl="0"/>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01752" y="1527048"/>
                <a:ext cx="8613648" cy="4797552"/>
              </a:xfrm>
              <a:blipFill rotWithShape="0">
                <a:blip r:embed="rId2" cstate="print"/>
                <a:stretch>
                  <a:fillRect l="-637" t="-1906" r="-1911"/>
                </a:stretch>
              </a:blipFill>
            </p:spPr>
            <p:txBody>
              <a:bodyPr/>
              <a:lstStyle/>
              <a:p>
                <a:r>
                  <a:rPr lang="en-US">
                    <a:noFill/>
                  </a:rPr>
                  <a:t> </a:t>
                </a:r>
              </a:p>
            </p:txBody>
          </p:sp>
        </mc:Fallback>
      </mc:AlternateContent>
      <p:pic>
        <p:nvPicPr>
          <p:cNvPr id="60" name="Picture 59"/>
          <p:cNvPicPr>
            <a:picLocks noChangeAspect="1"/>
          </p:cNvPicPr>
          <p:nvPr/>
        </p:nvPicPr>
        <p:blipFill>
          <a:blip r:embed="rId3" cstate="print"/>
          <a:stretch>
            <a:fillRect/>
          </a:stretch>
        </p:blipFill>
        <p:spPr>
          <a:xfrm>
            <a:off x="-2286000" y="3276600"/>
            <a:ext cx="11620648" cy="530352"/>
          </a:xfrm>
          <a:prstGeom prst="rect">
            <a:avLst/>
          </a:prstGeom>
        </p:spPr>
      </p:pic>
    </p:spTree>
    <p:extLst>
      <p:ext uri="{BB962C8B-B14F-4D97-AF65-F5344CB8AC3E}">
        <p14:creationId xmlns:p14="http://schemas.microsoft.com/office/powerpoint/2010/main" xmlns="" val="2346645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	The Tower Property</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301752" y="1527048"/>
                <a:ext cx="8503920" cy="4645152"/>
              </a:xfrm>
            </p:spPr>
            <p:txBody>
              <a:bodyPr>
                <a:normAutofit fontScale="92500" lnSpcReduction="10000"/>
              </a:bodyPr>
              <a:lstStyle/>
              <a:p>
                <a:r>
                  <a:rPr lang="en-US" dirty="0" smtClean="0"/>
                  <a:t>The Tower property suggests that the expected value  now (time </a:t>
                </a:r>
                <a:r>
                  <a:rPr lang="en-US" i="1" dirty="0" smtClean="0"/>
                  <a:t>s</a:t>
                </a:r>
                <a:r>
                  <a:rPr lang="en-US" dirty="0" smtClean="0"/>
                  <a:t>) of tomorrow's (time </a:t>
                </a:r>
                <a:r>
                  <a:rPr lang="en-US" i="1" dirty="0" smtClean="0"/>
                  <a:t>t</a:t>
                </a:r>
                <a:r>
                  <a:rPr lang="en-US" dirty="0" smtClean="0"/>
                  <a:t>) expected value for the following day's (time </a:t>
                </a:r>
                <a:r>
                  <a:rPr lang="en-US" i="1" dirty="0" smtClean="0"/>
                  <a:t>T</a:t>
                </a:r>
                <a:r>
                  <a:rPr lang="en-US" dirty="0" smtClean="0"/>
                  <a:t>) value equals the expected value today for time </a:t>
                </a:r>
                <a:r>
                  <a:rPr lang="en-US" i="1" dirty="0" smtClean="0"/>
                  <a:t>T</a:t>
                </a:r>
                <a:r>
                  <a:rPr lang="en-US" dirty="0" smtClean="0"/>
                  <a:t>.</a:t>
                </a:r>
              </a:p>
              <a:p>
                <a:r>
                  <a:rPr lang="en-US" dirty="0" smtClean="0"/>
                  <a:t>More precisely, the Tower property says:</a:t>
                </a: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ℱ</m:t>
                          </m:r>
                        </m:e>
                        <m:sub>
                          <m:r>
                            <a:rPr lang="en-US" i="1">
                              <a:latin typeface="Cambria Math" panose="02040503050406030204" pitchFamily="18" charset="0"/>
                            </a:rPr>
                            <m:t>𝑡</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ℱ</m:t>
                          </m:r>
                        </m:e>
                        <m:sub>
                          <m:r>
                            <a:rPr lang="en-US" i="1">
                              <a:latin typeface="Cambria Math" panose="02040503050406030204" pitchFamily="18" charset="0"/>
                            </a:rPr>
                            <m:t>𝑠</m:t>
                          </m:r>
                        </m:sub>
                      </m:sSub>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𝑇</m:t>
                              </m:r>
                            </m:sub>
                          </m:sSub>
                        </m:e>
                        <m:e>
                          <m:sSub>
                            <m:sSubPr>
                              <m:ctrlPr>
                                <a:rPr lang="en-US" i="1">
                                  <a:latin typeface="Cambria Math" panose="02040503050406030204" pitchFamily="18" charset="0"/>
                                </a:rPr>
                              </m:ctrlPr>
                            </m:sSubPr>
                            <m:e>
                              <m:r>
                                <a:rPr lang="en-US" i="1">
                                  <a:latin typeface="Cambria Math" panose="02040503050406030204" pitchFamily="18" charset="0"/>
                                </a:rPr>
                                <m:t>ℱ</m:t>
                              </m:r>
                            </m:e>
                            <m:sub>
                              <m:r>
                                <a:rPr lang="en-US" i="1">
                                  <a:latin typeface="Cambria Math" panose="02040503050406030204" pitchFamily="18" charset="0"/>
                                </a:rPr>
                                <m:t>𝑠</m:t>
                              </m:r>
                            </m:sub>
                          </m:sSub>
                        </m:e>
                      </m:d>
                    </m:oMath>
                  </m:oMathPara>
                </a14:m>
                <a:endParaRPr lang="en-US" dirty="0"/>
              </a:p>
              <a:p>
                <a:endParaRPr lang="en-US" dirty="0" smtClean="0"/>
              </a:p>
              <a:p>
                <a:pPr>
                  <a:buNone/>
                </a:pPr>
                <a:r>
                  <a:rPr lang="en-US" dirty="0" smtClean="0"/>
                  <a:t>   </a:t>
                </a:r>
                <a:r>
                  <a:rPr lang="en-US" sz="2500" i="1" dirty="0" smtClean="0"/>
                  <a:t>where T ≥ t ≥ s. This means that our expected value at time s (today) is our expected value at time T (the day after tomorrow) based on what we expect our information to be at time t (tomorrow).</a:t>
                </a:r>
                <a:endParaRPr lang="en-US" sz="2500" i="1"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01752" y="1527048"/>
                <a:ext cx="8503920" cy="4645152"/>
              </a:xfrm>
              <a:blipFill rotWithShape="0">
                <a:blip r:embed="rId2" cstate="print"/>
                <a:stretch>
                  <a:fillRect l="-645" t="-1969" r="-1147"/>
                </a:stretch>
              </a:blipFill>
            </p:spPr>
            <p:txBody>
              <a:bodyPr/>
              <a:lstStyle/>
              <a:p>
                <a:r>
                  <a:rPr lang="en-US">
                    <a:noFill/>
                  </a:rPr>
                  <a:t> </a:t>
                </a:r>
              </a:p>
            </p:txBody>
          </p:sp>
        </mc:Fallback>
      </mc:AlternateContent>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latin typeface="Times New Roman" pitchFamily="18" charset="0"/>
                <a:cs typeface="Times New Roman" pitchFamily="18" charset="0"/>
              </a:rPr>
              <a:t>Submartingales</a:t>
            </a:r>
            <a:r>
              <a:rPr lang="en-US" b="1" dirty="0" smtClean="0">
                <a:latin typeface="Times New Roman" pitchFamily="18" charset="0"/>
                <a:cs typeface="Times New Roman" pitchFamily="18" charset="0"/>
              </a:rPr>
              <a:t> and Super Martingales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latin typeface="Times New Roman" pitchFamily="18" charset="0"/>
                <a:cs typeface="Times New Roman" pitchFamily="18" charset="0"/>
              </a:rPr>
              <a:t>A </a:t>
            </a:r>
            <a:r>
              <a:rPr lang="en-US" i="1" dirty="0" err="1">
                <a:latin typeface="Times New Roman" pitchFamily="18" charset="0"/>
                <a:cs typeface="Times New Roman" pitchFamily="18" charset="0"/>
              </a:rPr>
              <a:t>submartingale</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with respect to probability measure ℙ is a stochastic process </a:t>
            </a:r>
            <a:r>
              <a:rPr lang="en-US" i="1" dirty="0" err="1">
                <a:latin typeface="Times New Roman" pitchFamily="18" charset="0"/>
                <a:cs typeface="Times New Roman" pitchFamily="18" charset="0"/>
              </a:rPr>
              <a:t>X</a:t>
            </a:r>
            <a:r>
              <a:rPr lang="en-US" i="1" baseline="-25000" dirty="0" err="1">
                <a:latin typeface="Times New Roman" pitchFamily="18" charset="0"/>
                <a:cs typeface="Times New Roman" pitchFamily="18" charset="0"/>
              </a:rPr>
              <a:t>t</a:t>
            </a:r>
            <a:r>
              <a:rPr lang="en-US" dirty="0">
                <a:latin typeface="Times New Roman" pitchFamily="18" charset="0"/>
                <a:cs typeface="Times New Roman" pitchFamily="18" charset="0"/>
              </a:rPr>
              <a:t> in which the first property to be a martingale is replaced with:</a:t>
            </a:r>
          </a:p>
          <a:p>
            <a:pPr algn="ctr">
              <a:buNone/>
            </a:pPr>
            <a:r>
              <a:rPr lang="en-US" dirty="0" smtClean="0">
                <a:latin typeface="Times New Roman" pitchFamily="18" charset="0"/>
                <a:cs typeface="Times New Roman" pitchFamily="18" charset="0"/>
              </a:rPr>
              <a:t>E</a:t>
            </a:r>
            <a:r>
              <a:rPr lang="en-US" baseline="-25000" dirty="0" smtClean="0">
                <a:latin typeface="Times New Roman" pitchFamily="18" charset="0"/>
                <a:cs typeface="Times New Roman" pitchFamily="18" charset="0"/>
              </a:rPr>
              <a:t>ℙ</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X</a:t>
            </a:r>
            <a:r>
              <a:rPr lang="en-US" i="1" baseline="-25000" dirty="0" smtClean="0">
                <a:latin typeface="Times New Roman" pitchFamily="18" charset="0"/>
                <a:cs typeface="Times New Roman" pitchFamily="18" charset="0"/>
              </a:rPr>
              <a:t>t</a:t>
            </a:r>
            <a:r>
              <a:rPr lang="en-US" dirty="0">
                <a:latin typeface="Times New Roman" pitchFamily="18" charset="0"/>
                <a:cs typeface="Times New Roman" pitchFamily="18" charset="0"/>
                <a:sym typeface="Symbol"/>
              </a:rPr>
              <a:t></a:t>
            </a:r>
            <a:r>
              <a:rPr lang="en-US" i="1" dirty="0">
                <a:latin typeface="Times New Roman" pitchFamily="18" charset="0"/>
                <a:cs typeface="Times New Roman" pitchFamily="18" charset="0"/>
              </a:rPr>
              <a:t>X</a:t>
            </a:r>
            <a:r>
              <a:rPr lang="en-US" baseline="-25000" dirty="0">
                <a:latin typeface="Times New Roman" pitchFamily="18" charset="0"/>
                <a:cs typeface="Times New Roman" pitchFamily="18" charset="0"/>
              </a:rPr>
              <a:t>0</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X</a:t>
            </a:r>
            <a:r>
              <a:rPr lang="en-US" baseline="-25000" dirty="0">
                <a:latin typeface="Times New Roman" pitchFamily="18" charset="0"/>
                <a:cs typeface="Times New Roman" pitchFamily="18" charset="0"/>
              </a:rPr>
              <a:t>1</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X</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 ..., </a:t>
            </a:r>
            <a:r>
              <a:rPr lang="en-US" i="1" dirty="0">
                <a:latin typeface="Times New Roman" pitchFamily="18" charset="0"/>
                <a:cs typeface="Times New Roman" pitchFamily="18" charset="0"/>
              </a:rPr>
              <a:t>X</a:t>
            </a:r>
            <a:r>
              <a:rPr lang="en-US" i="1" baseline="-25000" dirty="0">
                <a:latin typeface="Times New Roman" pitchFamily="18" charset="0"/>
                <a:cs typeface="Times New Roman" pitchFamily="18" charset="0"/>
              </a:rPr>
              <a:t>t</a:t>
            </a:r>
            <a:r>
              <a:rPr lang="en-US" baseline="-25000" dirty="0">
                <a:latin typeface="Times New Roman" pitchFamily="18" charset="0"/>
                <a:cs typeface="Times New Roman" pitchFamily="18" charset="0"/>
              </a:rPr>
              <a:t>-1</a:t>
            </a:r>
            <a:r>
              <a:rPr lang="en-US" dirty="0">
                <a:latin typeface="Times New Roman" pitchFamily="18" charset="0"/>
                <a:cs typeface="Times New Roman" pitchFamily="18" charset="0"/>
              </a:rPr>
              <a:t>] </a:t>
            </a:r>
            <a:r>
              <a:rPr lang="en-US" dirty="0">
                <a:latin typeface="Times New Roman" pitchFamily="18" charset="0"/>
                <a:cs typeface="Times New Roman" pitchFamily="18" charset="0"/>
                <a:sym typeface="Symbol"/>
              </a:rPr>
              <a:t></a:t>
            </a:r>
            <a:r>
              <a:rPr lang="en-US" dirty="0">
                <a:latin typeface="Times New Roman" pitchFamily="18" charset="0"/>
                <a:cs typeface="Times New Roman" pitchFamily="18" charset="0"/>
              </a:rPr>
              <a:t> </a:t>
            </a:r>
            <a:r>
              <a:rPr lang="en-US" i="1" dirty="0" smtClean="0">
                <a:latin typeface="Times New Roman" pitchFamily="18" charset="0"/>
                <a:cs typeface="Times New Roman" pitchFamily="18" charset="0"/>
              </a:rPr>
              <a:t>X</a:t>
            </a:r>
            <a:r>
              <a:rPr lang="en-US" i="1" baseline="-25000"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-1</a:t>
            </a:r>
          </a:p>
          <a:p>
            <a:pPr>
              <a:buNone/>
            </a:pPr>
            <a:r>
              <a:rPr lang="en-US" dirty="0" smtClean="0">
                <a:latin typeface="Times New Roman" pitchFamily="18" charset="0"/>
                <a:cs typeface="Times New Roman" pitchFamily="18" charset="0"/>
              </a:rPr>
              <a:t>    in the discrete case and the analogous requirement in the continuous case.</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A </a:t>
            </a:r>
            <a:r>
              <a:rPr lang="en-US" dirty="0" err="1">
                <a:latin typeface="Times New Roman" pitchFamily="18" charset="0"/>
                <a:cs typeface="Times New Roman" pitchFamily="18" charset="0"/>
              </a:rPr>
              <a:t>submartingale</a:t>
            </a:r>
            <a:r>
              <a:rPr lang="en-US" dirty="0">
                <a:latin typeface="Times New Roman" pitchFamily="18" charset="0"/>
                <a:cs typeface="Times New Roman" pitchFamily="18" charset="0"/>
              </a:rPr>
              <a:t> will tend either to trend upward over time or is a martingale. The definition of a </a:t>
            </a:r>
            <a:r>
              <a:rPr lang="en-US" i="1" dirty="0" err="1">
                <a:latin typeface="Times New Roman" pitchFamily="18" charset="0"/>
                <a:cs typeface="Times New Roman" pitchFamily="18" charset="0"/>
              </a:rPr>
              <a:t>supermartingale</a:t>
            </a:r>
            <a:r>
              <a:rPr lang="en-US" dirty="0">
                <a:latin typeface="Times New Roman" pitchFamily="18" charset="0"/>
                <a:cs typeface="Times New Roman" pitchFamily="18" charset="0"/>
              </a:rPr>
              <a:t> replaces the greater than or equal inequality above with a less than or equal inequality.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 </a:t>
            </a:r>
            <a:r>
              <a:rPr lang="en-US" i="1" dirty="0" err="1">
                <a:latin typeface="Times New Roman" pitchFamily="18" charset="0"/>
                <a:cs typeface="Times New Roman" pitchFamily="18" charset="0"/>
              </a:rPr>
              <a:t>supermartingale</a:t>
            </a:r>
            <a:r>
              <a:rPr lang="en-US" dirty="0">
                <a:latin typeface="Times New Roman" pitchFamily="18" charset="0"/>
                <a:cs typeface="Times New Roman" pitchFamily="18" charset="0"/>
              </a:rPr>
              <a:t> will tend to trend downward over time or is a martingale.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5.1.3	 Equivalent Probabilities and Equivalent Martingale Measures</a:t>
            </a:r>
            <a:endParaRPr lang="en-US" b="1" dirty="0"/>
          </a:p>
        </p:txBody>
      </p:sp>
      <p:sp>
        <p:nvSpPr>
          <p:cNvPr id="3" name="Content Placeholder 2"/>
          <p:cNvSpPr>
            <a:spLocks noGrp="1"/>
          </p:cNvSpPr>
          <p:nvPr>
            <p:ph sz="quarter" idx="1"/>
          </p:nvPr>
        </p:nvSpPr>
        <p:spPr/>
        <p:txBody>
          <a:bodyPr>
            <a:normAutofit lnSpcReduction="10000"/>
          </a:bodyPr>
          <a:lstStyle/>
          <a:p>
            <a:r>
              <a:rPr lang="en-US" dirty="0" smtClean="0"/>
              <a:t>Prices of assets need not be functions of physical probabilities or expected values based on physical probabilities.</a:t>
            </a:r>
          </a:p>
          <a:p>
            <a:r>
              <a:rPr lang="en-US" dirty="0" smtClean="0"/>
              <a:t>Risk neutral probabilities arise from the strongest of financial forces - arbitrage. </a:t>
            </a:r>
          </a:p>
          <a:p>
            <a:r>
              <a:rPr lang="en-US" dirty="0" smtClean="0"/>
              <a:t>Risk-neutral probabilities do not strictly measure opinions of likelihood in the way that physical probabilities do. </a:t>
            </a:r>
          </a:p>
          <a:p>
            <a:r>
              <a:rPr lang="en-US" dirty="0" smtClean="0"/>
              <a:t>However, they are essential to arbitrage-free pricing, and they can still be treated as probabilities for relative pricing purposes.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Numeraires</a:t>
            </a:r>
            <a:endParaRPr lang="en-US" b="1" dirty="0"/>
          </a:p>
        </p:txBody>
      </p:sp>
      <p:sp>
        <p:nvSpPr>
          <p:cNvPr id="3" name="Content Placeholder 2"/>
          <p:cNvSpPr>
            <a:spLocks noGrp="1"/>
          </p:cNvSpPr>
          <p:nvPr>
            <p:ph sz="quarter" idx="1"/>
          </p:nvPr>
        </p:nvSpPr>
        <p:spPr/>
        <p:txBody>
          <a:bodyPr>
            <a:normAutofit fontScale="92500"/>
          </a:bodyPr>
          <a:lstStyle/>
          <a:p>
            <a:r>
              <a:rPr lang="en-US" dirty="0" smtClean="0"/>
              <a:t>Thus far we have expressed all asset values in terms of dollars and returns relative to dollars. Thus, the dollar served as the numeraire.</a:t>
            </a:r>
          </a:p>
          <a:p>
            <a:r>
              <a:rPr lang="en-US" dirty="0" smtClean="0"/>
              <a:t>However, we can just as easily express values in terms of other currencies, other securities such as pure securities as we did in Chapter 3, or riskless bonds as we will shortly. </a:t>
            </a:r>
          </a:p>
          <a:p>
            <a:r>
              <a:rPr lang="en-US" dirty="0" smtClean="0"/>
              <a:t>Flexibility in selecting the numeraire and an associated equivalent martingale measure affords us the ability of being able to use valuation techniques that otherwise would not be available or would be more complicated.</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9255</TotalTime>
  <Words>2064</Words>
  <Application>Microsoft Office PowerPoint</Application>
  <PresentationFormat>On-screen Show (4:3)</PresentationFormat>
  <Paragraphs>206</Paragraphs>
  <Slides>61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4" baseType="lpstr">
      <vt:lpstr>Civic</vt:lpstr>
      <vt:lpstr>Document</vt:lpstr>
      <vt:lpstr>Equation</vt:lpstr>
      <vt:lpstr>Chapter 5  An Introduction to Stochastic Processes and Applications </vt:lpstr>
      <vt:lpstr>5.1.1 Stochastic Processes: A Brief Introduction</vt:lpstr>
      <vt:lpstr>A Brief Introduction: Continued</vt:lpstr>
      <vt:lpstr>Illustration: Filtrations in a Two time-period Random Walk </vt:lpstr>
      <vt:lpstr>5.1.2 Random Walks and Martingales</vt:lpstr>
      <vt:lpstr>Martingales</vt:lpstr>
      <vt:lpstr>Submartingales and Super Martingales</vt:lpstr>
      <vt:lpstr>5.1.3  Equivalent Probabilities and Equivalent Martingale Measures</vt:lpstr>
      <vt:lpstr>Numeraires</vt:lpstr>
      <vt:lpstr>Equivalent Probability Measures</vt:lpstr>
      <vt:lpstr>Equivalent Martingale Measures</vt:lpstr>
      <vt:lpstr>The Riskless Bond as the Numeraire</vt:lpstr>
      <vt:lpstr>Pricing with Submartingales</vt:lpstr>
      <vt:lpstr>5.2  Binomial Processes: Characteristics and Modeling</vt:lpstr>
      <vt:lpstr>Binomial Processes</vt:lpstr>
      <vt:lpstr>Binomial Processes (Continued)</vt:lpstr>
      <vt:lpstr>Binomial Returns Process</vt:lpstr>
      <vt:lpstr>Expected Value of the Binomial Returns Process</vt:lpstr>
      <vt:lpstr>5.2.2 Illustration: Binomial Outcome and Event Spaces</vt:lpstr>
      <vt:lpstr>The Sample Space</vt:lpstr>
      <vt:lpstr>Space Pure Securities and Market Securities</vt:lpstr>
      <vt:lpstr>Space Pure Securities and Market Securities (Continued)</vt:lpstr>
      <vt:lpstr>Valuing Pure Securities</vt:lpstr>
      <vt:lpstr>Valuing Pure Securities (Continued)</vt:lpstr>
      <vt:lpstr>Valuing Pure Securities (Continued)</vt:lpstr>
      <vt:lpstr>Valuing Pure Securities (Continued)</vt:lpstr>
      <vt:lpstr>Valuing Pure Securities (Continued)</vt:lpstr>
      <vt:lpstr>Spot Market Bond Prices and Yields</vt:lpstr>
      <vt:lpstr>Forward Market Bond Prices and Yields</vt:lpstr>
      <vt:lpstr>The Equivalent Martingale Measure</vt:lpstr>
      <vt:lpstr>Change of Numeraire and Martingales</vt:lpstr>
      <vt:lpstr>Change of Numeraire and Martingales (Continued)</vt:lpstr>
      <vt:lpstr>Binomial Pricing, Change of Numeraire and Martingales</vt:lpstr>
      <vt:lpstr>Binomial Option Pricing</vt:lpstr>
      <vt:lpstr>One-Time Period Case</vt:lpstr>
      <vt:lpstr>Multi-time Period Binomial Model</vt:lpstr>
      <vt:lpstr>The Dynamic Hedge</vt:lpstr>
      <vt:lpstr>Dynamic Hedge Illustration: One Period</vt:lpstr>
      <vt:lpstr>Two-Period Binomial Model</vt:lpstr>
      <vt:lpstr>Dynamic Hedge Illustration: Two Periods</vt:lpstr>
      <vt:lpstr>Brownian Motion and Itô Processes</vt:lpstr>
      <vt:lpstr>Brownian Motion Processes</vt:lpstr>
      <vt:lpstr>Brownian Motion Processes (Continued)</vt:lpstr>
      <vt:lpstr>Brownian Motion Processes (Continued)</vt:lpstr>
      <vt:lpstr>Brownian Motion: Illustration</vt:lpstr>
      <vt:lpstr>Stopping Times</vt:lpstr>
      <vt:lpstr>Deriving the Stopping Time Probability for Brownian Motion</vt:lpstr>
      <vt:lpstr>Deriving the Stopping Time Probability for Brownian Motion (Continued)</vt:lpstr>
      <vt:lpstr>Stopping Time Illustration</vt:lpstr>
      <vt:lpstr>The Optional Stopping Theorem</vt:lpstr>
      <vt:lpstr>High and Low Hitting Times</vt:lpstr>
      <vt:lpstr>Illustration: Stock Price Hitting Times with Arithmetic Brownian Motion</vt:lpstr>
      <vt:lpstr>Expected Stopping Time</vt:lpstr>
      <vt:lpstr>Brownian Motion Processes with Drift</vt:lpstr>
      <vt:lpstr>Option Pricing: A Heuristic Derivation of Black Scholes</vt:lpstr>
      <vt:lpstr>5.4.1  Estimating Exercise Probability in a Black-Scholes Environment</vt:lpstr>
      <vt:lpstr>The Expected Expiry Date Call Value</vt:lpstr>
      <vt:lpstr>The Expected Expiry Date Call Value (Continued)</vt:lpstr>
      <vt:lpstr>Observations Concerning N(d1), N(d2) and c0</vt:lpstr>
      <vt:lpstr>Observations Concerning N(d1), N(d2) and c0 (Continued)</vt:lpstr>
      <vt:lpstr> The Tower Property</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107</cp:revision>
  <dcterms:created xsi:type="dcterms:W3CDTF">2015-01-28T15:55:31Z</dcterms:created>
  <dcterms:modified xsi:type="dcterms:W3CDTF">2015-07-09T12:16:21Z</dcterms:modified>
</cp:coreProperties>
</file>