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5"/>
  </p:handoutMasterIdLst>
  <p:sldIdLst>
    <p:sldId id="257" r:id="rId2"/>
    <p:sldId id="258" r:id="rId3"/>
    <p:sldId id="259" r:id="rId4"/>
    <p:sldId id="260" r:id="rId5"/>
    <p:sldId id="261" r:id="rId6"/>
    <p:sldId id="262" r:id="rId7"/>
    <p:sldId id="37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63" r:id="rId50"/>
    <p:sldId id="311" r:id="rId51"/>
    <p:sldId id="312" r:id="rId52"/>
    <p:sldId id="313" r:id="rId53"/>
    <p:sldId id="314" r:id="rId54"/>
    <p:sldId id="362" r:id="rId55"/>
    <p:sldId id="315" r:id="rId56"/>
    <p:sldId id="316" r:id="rId57"/>
    <p:sldId id="361" r:id="rId58"/>
    <p:sldId id="317" r:id="rId59"/>
    <p:sldId id="319" r:id="rId60"/>
    <p:sldId id="320" r:id="rId61"/>
    <p:sldId id="370" r:id="rId62"/>
    <p:sldId id="322" r:id="rId63"/>
    <p:sldId id="323" r:id="rId64"/>
    <p:sldId id="324" r:id="rId65"/>
    <p:sldId id="325" r:id="rId66"/>
    <p:sldId id="326" r:id="rId67"/>
    <p:sldId id="327" r:id="rId68"/>
    <p:sldId id="328" r:id="rId69"/>
    <p:sldId id="329" r:id="rId70"/>
    <p:sldId id="364" r:id="rId71"/>
    <p:sldId id="365" r:id="rId72"/>
    <p:sldId id="366" r:id="rId73"/>
    <p:sldId id="367" r:id="rId74"/>
    <p:sldId id="368" r:id="rId75"/>
    <p:sldId id="330" r:id="rId76"/>
    <p:sldId id="331" r:id="rId77"/>
    <p:sldId id="332" r:id="rId78"/>
    <p:sldId id="333" r:id="rId79"/>
    <p:sldId id="337" r:id="rId80"/>
    <p:sldId id="338" r:id="rId81"/>
    <p:sldId id="339" r:id="rId82"/>
    <p:sldId id="340" r:id="rId83"/>
    <p:sldId id="341" r:id="rId84"/>
    <p:sldId id="342" r:id="rId85"/>
    <p:sldId id="343" r:id="rId86"/>
    <p:sldId id="344" r:id="rId87"/>
    <p:sldId id="369"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799612BF-7648-4EF4-8BE9-6F40F21B45EE}" type="datetimeFigureOut">
              <a:rPr lang="en-US" smtClean="0"/>
              <a:pPr/>
              <a:t>8/5/2015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A998B12B-4F0A-4708-9692-95E7723326E5}" type="slidenum">
              <a:rPr lang="en-US" smtClean="0"/>
              <a:pPr/>
              <a:t>‹#›</a:t>
            </a:fld>
            <a:endParaRPr lang="en-US"/>
          </a:p>
        </p:txBody>
      </p:sp>
    </p:spTree>
    <p:extLst>
      <p:ext uri="{BB962C8B-B14F-4D97-AF65-F5344CB8AC3E}">
        <p14:creationId xmlns:p14="http://schemas.microsoft.com/office/powerpoint/2010/main" xmlns="" val="28679703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8/5/2015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5683025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5207093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36632374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6110610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14978718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9390798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 val="11490340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402475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xmlns="" val="60995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xmlns="" val="16667991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xmlns="" val="216083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8/5/2015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 val="1011909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10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0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698091"/>
            <a:ext cx="7772400" cy="1914936"/>
          </a:xfrm>
        </p:spPr>
        <p:txBody>
          <a:bodyPr>
            <a:normAutofit fontScale="90000"/>
          </a:bodyPr>
          <a:lstStyle/>
          <a:p>
            <a:r>
              <a:rPr lang="en-US" b="1" dirty="0">
                <a:solidFill>
                  <a:schemeClr val="accent3"/>
                </a:solidFill>
              </a:rPr>
              <a:t>Chapter 6   Fundamentals of Stochastic Calculus</a:t>
            </a:r>
            <a:r>
              <a:rPr lang="en-US" dirty="0"/>
              <a:t/>
            </a:r>
            <a:br>
              <a:rPr lang="en-US" dirty="0"/>
            </a:br>
            <a:endParaRPr lang="en-US" dirty="0"/>
          </a:p>
        </p:txBody>
      </p:sp>
    </p:spTree>
    <p:extLst>
      <p:ext uri="{BB962C8B-B14F-4D97-AF65-F5344CB8AC3E}">
        <p14:creationId xmlns:p14="http://schemas.microsoft.com/office/powerpoint/2010/main" xmlns="" val="120462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Proofs Of </a:t>
            </a:r>
            <a:r>
              <a:rPr lang="en-US" sz="3600" b="1" dirty="0">
                <a:ea typeface="Times New Roman" panose="02020603050405020304" pitchFamily="18" charset="0"/>
              </a:rPr>
              <a:t>Properties Of The </a:t>
            </a:r>
            <a:r>
              <a:rPr lang="en-US" sz="3600" b="1" dirty="0" smtClean="0">
                <a:ea typeface="Times New Roman" panose="02020603050405020304" pitchFamily="18" charset="0"/>
              </a:rPr>
              <a:t>Differential</a:t>
            </a:r>
            <a:r>
              <a:rPr lang="en-US" b="1" dirty="0"/>
              <a:t>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677108"/>
              </a:xfrm>
            </p:spPr>
            <p:txBody>
              <a:bodyPr>
                <a:normAutofit/>
              </a:bodyPr>
              <a:lstStyle/>
              <a:p>
                <a:pPr marL="0" indent="0">
                  <a:buNone/>
                </a:pPr>
                <a:r>
                  <a:rPr lang="en-US" dirty="0"/>
                  <a:t>To derive property 3, we make use of  property 2. The term </a:t>
                </a:r>
                <a:r>
                  <a:rPr lang="en-US" i="1" dirty="0" err="1"/>
                  <a:t>dX</a:t>
                </a:r>
                <a:r>
                  <a:rPr lang="en-US" i="1" baseline="-25000" dirty="0" err="1"/>
                  <a:t>t</a:t>
                </a:r>
                <a:r>
                  <a:rPr lang="en-US" i="1" dirty="0" err="1"/>
                  <a:t>dY</a:t>
                </a:r>
                <a:r>
                  <a:rPr lang="en-US" i="1" baseline="-25000" dirty="0" err="1"/>
                  <a:t>t</a:t>
                </a:r>
                <a:r>
                  <a:rPr lang="en-US" dirty="0"/>
                  <a:t> can be ignored in the differential as we now demonstrate: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𝑑𝑡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𝑑𝑡</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oMath>
                  </m:oMathPara>
                </a14:m>
                <a:endParaRPr lang="en-US" dirty="0"/>
              </a:p>
              <a:p>
                <a:pPr marL="0" indent="0">
                  <a:buNone/>
                </a:pPr>
                <a:r>
                  <a:rPr lang="en-US" dirty="0"/>
                  <a:t> </a:t>
                </a:r>
                <a:endParaRPr lang="en-US" dirty="0" smtClean="0"/>
              </a:p>
              <a:p>
                <a:pPr marL="0" indent="0">
                  <a:buNone/>
                </a:pPr>
                <a:r>
                  <a:rPr lang="en-US" sz="2300" dirty="0"/>
                  <a:t>We saw earlier that the values of </a:t>
                </a:r>
                <a:r>
                  <a:rPr lang="en-US" sz="2300" i="1" dirty="0" err="1"/>
                  <a:t>dZ</a:t>
                </a:r>
                <a:r>
                  <a:rPr lang="en-US" sz="2300" i="1" baseline="-25000" dirty="0" err="1"/>
                  <a:t>t</a:t>
                </a:r>
                <a:r>
                  <a:rPr lang="en-US" sz="2300" dirty="0"/>
                  <a:t> are on the order of </a:t>
                </a: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𝑑𝑡</m:t>
                        </m:r>
                      </m:e>
                    </m:rad>
                  </m:oMath>
                </a14:m>
                <a:r>
                  <a:rPr lang="en-US" sz="2300" dirty="0"/>
                  <a:t>, which implies that the values for </a:t>
                </a:r>
                <a:r>
                  <a:rPr lang="en-US" sz="2300" dirty="0" err="1"/>
                  <a:t>σ</a:t>
                </a:r>
                <a:r>
                  <a:rPr lang="en-US" sz="2300" i="1" baseline="-25000" dirty="0" err="1"/>
                  <a:t>t</a:t>
                </a:r>
                <a:r>
                  <a:rPr lang="en-US" sz="2300" dirty="0" err="1"/>
                  <a:t>ρ</a:t>
                </a:r>
                <a:r>
                  <a:rPr lang="en-US" sz="2300" i="1" baseline="-25000" dirty="0" err="1"/>
                  <a:t>t</a:t>
                </a:r>
                <a:r>
                  <a:rPr lang="en-US" sz="2300" i="1" dirty="0" err="1"/>
                  <a:t>dZ</a:t>
                </a:r>
                <a:r>
                  <a:rPr lang="en-US" sz="2300" i="1" baseline="-25000" dirty="0" err="1"/>
                  <a:t>t</a:t>
                </a:r>
                <a:r>
                  <a:rPr lang="en-US" sz="2300" i="1" dirty="0" err="1"/>
                  <a:t>dt</a:t>
                </a:r>
                <a:r>
                  <a:rPr lang="en-US" sz="2300" i="1" dirty="0"/>
                  <a:t>/</a:t>
                </a:r>
                <a:r>
                  <a:rPr lang="en-US" sz="2300" i="1" dirty="0" err="1"/>
                  <a:t>dt</a:t>
                </a:r>
                <a:r>
                  <a:rPr lang="en-US" sz="2300" i="1" dirty="0"/>
                  <a:t> = </a:t>
                </a:r>
                <a:r>
                  <a:rPr lang="en-US" sz="2300" dirty="0" err="1"/>
                  <a:t>σ</a:t>
                </a:r>
                <a:r>
                  <a:rPr lang="en-US" sz="2300" i="1" baseline="-25000" dirty="0" err="1"/>
                  <a:t>t</a:t>
                </a:r>
                <a:r>
                  <a:rPr lang="en-US" sz="2300" dirty="0" err="1"/>
                  <a:t>ρ</a:t>
                </a:r>
                <a:r>
                  <a:rPr lang="en-US" sz="2300" i="1" baseline="-25000" dirty="0" err="1"/>
                  <a:t>t</a:t>
                </a:r>
                <a:r>
                  <a:rPr lang="en-US" sz="2300" i="1" dirty="0" err="1"/>
                  <a:t>dZ</a:t>
                </a:r>
                <a:r>
                  <a:rPr lang="en-US" sz="2300" i="1" baseline="-25000" dirty="0" err="1"/>
                  <a:t>t</a:t>
                </a:r>
                <a:r>
                  <a:rPr lang="en-US" sz="2300" dirty="0"/>
                  <a:t> are on the order of </a:t>
                </a: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𝑑𝑡</m:t>
                        </m:r>
                        <m:r>
                          <a:rPr lang="en-US" sz="2300" i="1">
                            <a:latin typeface="Cambria Math" panose="02040503050406030204" pitchFamily="18" charset="0"/>
                          </a:rPr>
                          <m:t>.</m:t>
                        </m:r>
                      </m:e>
                    </m:rad>
                  </m:oMath>
                </a14:m>
                <a:r>
                  <a:rPr lang="en-US" sz="2300" dirty="0"/>
                  <a:t> This implies that the term </a:t>
                </a:r>
                <a:r>
                  <a:rPr lang="en-US" sz="2300" dirty="0" err="1"/>
                  <a:t>σ</a:t>
                </a:r>
                <a:r>
                  <a:rPr lang="en-US" sz="2300" i="1" baseline="-25000" dirty="0" err="1"/>
                  <a:t>t</a:t>
                </a:r>
                <a:r>
                  <a:rPr lang="en-US" sz="2300" dirty="0" err="1"/>
                  <a:t>ρ</a:t>
                </a:r>
                <a:r>
                  <a:rPr lang="en-US" sz="2300" i="1" baseline="-25000" dirty="0" err="1"/>
                  <a:t>t</a:t>
                </a:r>
                <a:r>
                  <a:rPr lang="en-US" sz="2300" i="1" dirty="0" err="1"/>
                  <a:t>dZ</a:t>
                </a:r>
                <a:r>
                  <a:rPr lang="en-US" sz="2300" i="1" baseline="-25000" dirty="0" err="1"/>
                  <a:t>t</a:t>
                </a:r>
                <a:r>
                  <a:rPr lang="en-US" sz="2300" i="1" dirty="0" err="1"/>
                  <a:t>dt</a:t>
                </a:r>
                <a:r>
                  <a:rPr lang="en-US" sz="2300" i="1" dirty="0"/>
                  <a:t>/</a:t>
                </a:r>
                <a:r>
                  <a:rPr lang="en-US" sz="2300" i="1" dirty="0" err="1"/>
                  <a:t>dt</a:t>
                </a:r>
                <a:r>
                  <a:rPr lang="en-US" sz="2300" i="1" dirty="0"/>
                  <a:t> </a:t>
                </a:r>
                <a:r>
                  <a:rPr lang="en-US" sz="2300" dirty="0"/>
                  <a:t>approaches 0 as </a:t>
                </a:r>
                <a:r>
                  <a:rPr lang="en-US" sz="2300" i="1" dirty="0" err="1"/>
                  <a:t>dt</a:t>
                </a:r>
                <a:r>
                  <a:rPr lang="en-US" sz="2300" dirty="0"/>
                  <a:t> approaches 0. Obviously, </a:t>
                </a:r>
                <a:r>
                  <a:rPr lang="en-US" sz="2300" dirty="0" err="1"/>
                  <a:t>μ</a:t>
                </a:r>
                <a:r>
                  <a:rPr lang="en-US" sz="2300" i="1" baseline="-25000" dirty="0" err="1"/>
                  <a:t>t</a:t>
                </a:r>
                <a:r>
                  <a:rPr lang="en-US" sz="2300" dirty="0" err="1"/>
                  <a:t>ρ</a:t>
                </a:r>
                <a:r>
                  <a:rPr lang="en-US" sz="2300" i="1" baseline="-25000" dirty="0" err="1"/>
                  <a:t>t</a:t>
                </a:r>
                <a:r>
                  <a:rPr lang="en-US" sz="2300" dirty="0"/>
                  <a:t>(</a:t>
                </a:r>
                <a:r>
                  <a:rPr lang="en-US" sz="2300" i="1" dirty="0" err="1"/>
                  <a:t>dt</a:t>
                </a:r>
                <a:r>
                  <a:rPr lang="en-US" sz="2300" dirty="0"/>
                  <a:t>)</a:t>
                </a:r>
                <a:r>
                  <a:rPr lang="en-US" sz="2300" baseline="30000" dirty="0"/>
                  <a:t>2</a:t>
                </a:r>
                <a:r>
                  <a:rPr lang="en-US" sz="2300" dirty="0"/>
                  <a:t>/</a:t>
                </a:r>
                <a:r>
                  <a:rPr lang="en-US" sz="2300" i="1" dirty="0" err="1"/>
                  <a:t>dt</a:t>
                </a:r>
                <a:r>
                  <a:rPr lang="en-US" sz="2300" i="1" dirty="0"/>
                  <a:t> = </a:t>
                </a:r>
                <a:r>
                  <a:rPr lang="en-US" sz="2300" dirty="0" err="1"/>
                  <a:t>μ</a:t>
                </a:r>
                <a:r>
                  <a:rPr lang="en-US" sz="2300" i="1" baseline="-25000" dirty="0" err="1"/>
                  <a:t>t</a:t>
                </a:r>
                <a:r>
                  <a:rPr lang="en-US" sz="2300" dirty="0" err="1"/>
                  <a:t>ρ</a:t>
                </a:r>
                <a:r>
                  <a:rPr lang="en-US" sz="2300" i="1" baseline="-25000" dirty="0" err="1"/>
                  <a:t>t</a:t>
                </a:r>
                <a:r>
                  <a:rPr lang="en-US" sz="2300" i="1" dirty="0" err="1"/>
                  <a:t>dt</a:t>
                </a:r>
                <a:r>
                  <a:rPr lang="en-US" sz="2300" i="1" dirty="0"/>
                  <a:t> </a:t>
                </a:r>
                <a:r>
                  <a:rPr lang="en-US" sz="2300" dirty="0"/>
                  <a:t>approaches 0 as </a:t>
                </a:r>
                <a:r>
                  <a:rPr lang="en-US" sz="2300" i="1" dirty="0" err="1"/>
                  <a:t>dt</a:t>
                </a:r>
                <a:r>
                  <a:rPr lang="en-US" sz="2300" dirty="0"/>
                  <a:t> approaches 0. This proves that the term </a:t>
                </a:r>
                <a:r>
                  <a:rPr lang="en-US" sz="2300" i="1" dirty="0" err="1"/>
                  <a:t>dX</a:t>
                </a:r>
                <a:r>
                  <a:rPr lang="en-US" sz="2300" i="1" baseline="-25000" dirty="0" err="1"/>
                  <a:t>t</a:t>
                </a:r>
                <a:r>
                  <a:rPr lang="en-US" sz="2300" i="1" dirty="0" err="1"/>
                  <a:t>dY</a:t>
                </a:r>
                <a:r>
                  <a:rPr lang="en-US" sz="2300" i="1" baseline="-25000" dirty="0" err="1"/>
                  <a:t>t</a:t>
                </a:r>
                <a:r>
                  <a:rPr lang="en-US" sz="2300" dirty="0"/>
                  <a:t> can be ignored in the differential, which implies that </a:t>
                </a:r>
                <a:r>
                  <a:rPr lang="en-US" sz="2300" i="1" dirty="0"/>
                  <a:t>d</a:t>
                </a:r>
                <a:r>
                  <a:rPr lang="en-US" sz="2300" dirty="0"/>
                  <a:t>(</a:t>
                </a:r>
                <a:r>
                  <a:rPr lang="en-US" sz="2300" i="1" dirty="0" err="1"/>
                  <a:t>X</a:t>
                </a:r>
                <a:r>
                  <a:rPr lang="en-US" sz="2300" i="1" baseline="-25000" dirty="0" err="1"/>
                  <a:t>t</a:t>
                </a:r>
                <a:r>
                  <a:rPr lang="en-US" sz="2300" i="1" dirty="0" err="1"/>
                  <a:t>Y</a:t>
                </a:r>
                <a:r>
                  <a:rPr lang="en-US" sz="2300" i="1" baseline="-25000" dirty="0" err="1"/>
                  <a:t>t</a:t>
                </a:r>
                <a:r>
                  <a:rPr lang="en-US" sz="2300" dirty="0"/>
                  <a:t>) = </a:t>
                </a:r>
                <a:r>
                  <a:rPr lang="en-US" sz="2300" i="1" dirty="0" err="1"/>
                  <a:t>X</a:t>
                </a:r>
                <a:r>
                  <a:rPr lang="en-US" sz="2300" i="1" baseline="-25000" dirty="0" err="1"/>
                  <a:t>t</a:t>
                </a:r>
                <a:r>
                  <a:rPr lang="en-US" sz="2300" i="1" dirty="0" err="1"/>
                  <a:t>dY</a:t>
                </a:r>
                <a:r>
                  <a:rPr lang="en-US" sz="2300" i="1" baseline="-25000" dirty="0" err="1"/>
                  <a:t>t</a:t>
                </a:r>
                <a:r>
                  <a:rPr lang="en-US" sz="2300" i="1" dirty="0"/>
                  <a:t> + </a:t>
                </a:r>
                <a:r>
                  <a:rPr lang="en-US" sz="2300" i="1" dirty="0" err="1"/>
                  <a:t>Y</a:t>
                </a:r>
                <a:r>
                  <a:rPr lang="en-US" sz="2300" i="1" baseline="-25000" dirty="0" err="1"/>
                  <a:t>t</a:t>
                </a:r>
                <a:r>
                  <a:rPr lang="en-US" sz="2300" i="1" dirty="0" err="1"/>
                  <a:t>dX</a:t>
                </a:r>
                <a:r>
                  <a:rPr lang="en-US" sz="2300" i="1" baseline="-25000" dirty="0" err="1"/>
                  <a:t>t</a:t>
                </a:r>
                <a:r>
                  <a:rPr lang="en-US" sz="2300"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77108"/>
              </a:xfrm>
              <a:blipFill rotWithShape="0">
                <a:blip r:embed="rId2" cstate="print"/>
                <a:stretch>
                  <a:fillRect l="-1022" t="-1304" r="-323"/>
                </a:stretch>
              </a:blipFill>
            </p:spPr>
            <p:txBody>
              <a:bodyPr/>
              <a:lstStyle/>
              <a:p>
                <a:r>
                  <a:rPr lang="en-US">
                    <a:noFill/>
                  </a:rPr>
                  <a:t> </a:t>
                </a:r>
              </a:p>
            </p:txBody>
          </p:sp>
        </mc:Fallback>
      </mc:AlternateContent>
    </p:spTree>
    <p:extLst>
      <p:ext uri="{BB962C8B-B14F-4D97-AF65-F5344CB8AC3E}">
        <p14:creationId xmlns:p14="http://schemas.microsoft.com/office/powerpoint/2010/main" xmlns="" val="12190862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Itô’s Formula: Numerical Illustration</a:t>
            </a:r>
          </a:p>
        </p:txBody>
      </p:sp>
      <p:sp>
        <p:nvSpPr>
          <p:cNvPr id="3" name="Content Placeholder 2"/>
          <p:cNvSpPr>
            <a:spLocks noGrp="1"/>
          </p:cNvSpPr>
          <p:nvPr>
            <p:ph sz="quarter" idx="1"/>
          </p:nvPr>
        </p:nvSpPr>
        <p:spPr>
          <a:xfrm>
            <a:off x="402336" y="1527047"/>
            <a:ext cx="11338560" cy="4813811"/>
          </a:xfrm>
        </p:spPr>
        <p:txBody>
          <a:bodyPr/>
          <a:lstStyle/>
          <a:p>
            <a:pPr marL="0" indent="0">
              <a:buNone/>
            </a:pPr>
            <a:r>
              <a:rPr lang="en-US" dirty="0"/>
              <a:t>Suppose, for example, that the following Itô process describes the price path </a:t>
            </a:r>
            <a:r>
              <a:rPr lang="en-US" i="1" dirty="0"/>
              <a:t>S</a:t>
            </a:r>
            <a:r>
              <a:rPr lang="en-US" baseline="-25000" dirty="0"/>
              <a:t>t</a:t>
            </a:r>
            <a:r>
              <a:rPr lang="en-US" dirty="0"/>
              <a:t> of a given stock:</a:t>
            </a:r>
          </a:p>
          <a:p>
            <a:pPr marL="0" indent="0">
              <a:buNone/>
            </a:pPr>
            <a:endParaRPr lang="en-US" dirty="0" smtClean="0"/>
          </a:p>
          <a:p>
            <a:pPr marL="0" indent="0">
              <a:buNone/>
            </a:pPr>
            <a:endParaRPr lang="en-US" dirty="0"/>
          </a:p>
          <a:p>
            <a:pPr marL="0" indent="0">
              <a:buNone/>
            </a:pPr>
            <a:r>
              <a:rPr lang="en-US" dirty="0"/>
              <a:t>The differential for this process describes the infinitesimal change in the price of the stock. The expected rate of return per unit time is .01 and the standard deviation of the return per unit time is .015. The solution for this equation giving the actual price level at a point in time is given by:</a:t>
            </a:r>
          </a:p>
        </p:txBody>
      </p:sp>
      <p:graphicFrame>
        <p:nvGraphicFramePr>
          <p:cNvPr id="7" name="Object 6"/>
          <p:cNvGraphicFramePr>
            <a:graphicFrameLocks noChangeAspect="1"/>
          </p:cNvGraphicFramePr>
          <p:nvPr>
            <p:extLst/>
          </p:nvPr>
        </p:nvGraphicFramePr>
        <p:xfrm>
          <a:off x="3008670" y="2664542"/>
          <a:ext cx="4532672" cy="562539"/>
        </p:xfrm>
        <a:graphic>
          <a:graphicData uri="http://schemas.openxmlformats.org/presentationml/2006/ole">
            <p:oleObj spid="_x0000_s5238" name="Equation" r:id="rId3" imgW="1587500" imgH="228600" progId="Equation.3">
              <p:embed/>
            </p:oleObj>
          </a:graphicData>
        </a:graphic>
      </p:graphicFrame>
      <p:graphicFrame>
        <p:nvGraphicFramePr>
          <p:cNvPr id="8" name="Object 7"/>
          <p:cNvGraphicFramePr>
            <a:graphicFrameLocks noChangeAspect="1"/>
          </p:cNvGraphicFramePr>
          <p:nvPr>
            <p:extLst/>
          </p:nvPr>
        </p:nvGraphicFramePr>
        <p:xfrm>
          <a:off x="3392129" y="5187797"/>
          <a:ext cx="4925961" cy="1153062"/>
        </p:xfrm>
        <a:graphic>
          <a:graphicData uri="http://schemas.openxmlformats.org/presentationml/2006/ole">
            <p:oleObj spid="_x0000_s5239" name="Equation" r:id="rId4" imgW="1600200" imgH="431800" progId="Equation.3">
              <p:embed/>
            </p:oleObj>
          </a:graphicData>
        </a:graphic>
      </p:graphicFrame>
    </p:spTree>
    <p:extLst>
      <p:ext uri="{BB962C8B-B14F-4D97-AF65-F5344CB8AC3E}">
        <p14:creationId xmlns:p14="http://schemas.microsoft.com/office/powerpoint/2010/main" xmlns="" val="23838677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Itô’s</a:t>
            </a:r>
            <a:r>
              <a:rPr lang="en-US" b="1" dirty="0"/>
              <a:t> Formula: Numerical </a:t>
            </a:r>
            <a:r>
              <a:rPr lang="en-US" b="1" dirty="0" smtClean="0"/>
              <a:t>Illustration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883584"/>
              </a:xfrm>
            </p:spPr>
            <p:txBody>
              <a:bodyPr>
                <a:normAutofit fontScale="85000" lnSpcReduction="10000"/>
              </a:bodyPr>
              <a:lstStyle/>
              <a:p>
                <a:r>
                  <a:rPr lang="en-US" dirty="0"/>
                  <a:t>The expected value and variance of the log of price relative are given by</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endParaRPr lang="en-US" dirty="0"/>
              </a:p>
              <a:p>
                <a:r>
                  <a:rPr lang="en-US" dirty="0" smtClean="0"/>
                  <a:t>The </a:t>
                </a:r>
                <a:r>
                  <a:rPr lang="en-US" dirty="0"/>
                  <a:t>expected value and variance of the arithmetic return over a single period are given by</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.0098875×1+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e>
                          </m:d>
                        </m:sup>
                      </m:sSup>
                      <m:r>
                        <a:rPr lang="en-US" i="1">
                          <a:latin typeface="Cambria Math" panose="02040503050406030204" pitchFamily="18" charset="0"/>
                        </a:rPr>
                        <m:t>−1=.01005</m:t>
                      </m:r>
                    </m:oMath>
                  </m:oMathPara>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𝑉𝑎𝑟</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−1</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sup>
                    </m:s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sSup>
                              <m:sSupPr>
                                <m:ctrlPr>
                                  <a:rPr lang="en-US" i="1">
                                    <a:latin typeface="Cambria Math" panose="02040503050406030204" pitchFamily="18" charset="0"/>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sup>
                        </m:sSup>
                        <m:r>
                          <a:rPr lang="en-US" i="1">
                            <a:latin typeface="Cambria Math" panose="02040503050406030204" pitchFamily="18" charset="0"/>
                          </a:rPr>
                          <m:t>−1</m:t>
                        </m:r>
                      </m:e>
                    </m:d>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2×.0098875×1+</m:t>
                            </m:r>
                            <m:sSup>
                              <m:sSupPr>
                                <m:ctrlPr>
                                  <a:rPr lang="en-US" i="1">
                                    <a:latin typeface="Cambria Math" panose="02040503050406030204" pitchFamily="18" charset="0"/>
                                  </a:rPr>
                                </m:ctrlPr>
                              </m:sSupPr>
                              <m:e>
                                <m:r>
                                  <a:rPr lang="en-US" i="1">
                                    <a:latin typeface="Cambria Math" panose="02040503050406030204" pitchFamily="18" charset="0"/>
                                  </a:rPr>
                                  <m:t>.015</m:t>
                                </m:r>
                              </m:e>
                              <m:sup>
                                <m:r>
                                  <a:rPr lang="en-US" i="1">
                                    <a:latin typeface="Cambria Math" panose="02040503050406030204" pitchFamily="18" charset="0"/>
                                  </a:rPr>
                                  <m:t>2</m:t>
                                </m:r>
                              </m:sup>
                            </m:sSup>
                            <m:r>
                              <a:rPr lang="en-US" i="1">
                                <a:latin typeface="Cambria Math" panose="02040503050406030204" pitchFamily="18" charset="0"/>
                              </a:rPr>
                              <m:t>×1</m:t>
                            </m:r>
                          </m:e>
                        </m:d>
                      </m:sup>
                    </m:sSup>
                    <m:r>
                      <a:rPr lang="en-US" i="1">
                        <a:latin typeface="Cambria Math" panose="02040503050406030204" pitchFamily="18" charset="0"/>
                      </a:rPr>
                      <m:t>=.00022957</m:t>
                    </m:r>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83584"/>
              </a:xfrm>
              <a:blipFill rotWithShape="0">
                <a:blip r:embed="rId3" cstate="print"/>
                <a:stretch>
                  <a:fillRect l="-376" t="-162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nvPr>
        </p:nvGraphicFramePr>
        <p:xfrm>
          <a:off x="1983249" y="2184156"/>
          <a:ext cx="6914945" cy="906096"/>
        </p:xfrm>
        <a:graphic>
          <a:graphicData uri="http://schemas.openxmlformats.org/presentationml/2006/ole">
            <p:oleObj spid="_x0000_s6262" name="Equation" r:id="rId4" imgW="3683000" imgH="482600" progId="Equation.3">
              <p:embed/>
            </p:oleObj>
          </a:graphicData>
        </a:graphic>
      </p:graphicFrame>
      <p:graphicFrame>
        <p:nvGraphicFramePr>
          <p:cNvPr id="5" name="Object 4"/>
          <p:cNvGraphicFramePr>
            <a:graphicFrameLocks noChangeAspect="1"/>
          </p:cNvGraphicFramePr>
          <p:nvPr>
            <p:extLst/>
          </p:nvPr>
        </p:nvGraphicFramePr>
        <p:xfrm>
          <a:off x="2251587" y="3341562"/>
          <a:ext cx="5889523" cy="827316"/>
        </p:xfrm>
        <a:graphic>
          <a:graphicData uri="http://schemas.openxmlformats.org/presentationml/2006/ole">
            <p:oleObj spid="_x0000_s6263" name="Equation" r:id="rId5" imgW="2438400" imgH="482600" progId="Equation.3">
              <p:embed/>
            </p:oleObj>
          </a:graphicData>
        </a:graphic>
      </p:graphicFrame>
    </p:spTree>
    <p:extLst>
      <p:ext uri="{BB962C8B-B14F-4D97-AF65-F5344CB8AC3E}">
        <p14:creationId xmlns:p14="http://schemas.microsoft.com/office/powerpoint/2010/main" xmlns="" val="41782686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Forward Contracts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Let </a:t>
                </a:r>
                <a:r>
                  <a:rPr lang="en-US" i="1" dirty="0"/>
                  <a:t>S</a:t>
                </a:r>
                <a:r>
                  <a:rPr lang="en-US" i="1" baseline="-25000" dirty="0"/>
                  <a:t>t</a:t>
                </a:r>
                <a:r>
                  <a:rPr lang="en-US" dirty="0"/>
                  <a:t> be a stock price that follows a geometric Brownian motion</a:t>
                </a:r>
                <a:r>
                  <a:rPr lang="en-US" dirty="0" smtClean="0"/>
                  <a:t>:</a:t>
                </a:r>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smtClean="0"/>
              </a:p>
              <a:p>
                <a:pPr marL="0" indent="0">
                  <a:buNone/>
                </a:pPr>
                <a:endParaRPr lang="en-US" dirty="0"/>
              </a:p>
              <a:p>
                <a:pPr marL="0" indent="0">
                  <a:buNone/>
                </a:pPr>
                <a:r>
                  <a:rPr lang="en-US" dirty="0"/>
                  <a:t> </a:t>
                </a:r>
                <a:r>
                  <a:rPr lang="en-US" dirty="0" smtClean="0"/>
                  <a:t>Let </a:t>
                </a:r>
                <a:r>
                  <a:rPr lang="en-US" i="1" dirty="0" err="1"/>
                  <a:t>F</a:t>
                </a:r>
                <a:r>
                  <a:rPr lang="en-US" i="1" baseline="-25000" dirty="0" err="1"/>
                  <a:t>t</a:t>
                </a:r>
                <a:r>
                  <a:rPr lang="en-US" baseline="-25000" dirty="0" err="1"/>
                  <a:t>,T</a:t>
                </a:r>
                <a:r>
                  <a:rPr lang="en-US" dirty="0"/>
                  <a:t> be the time </a:t>
                </a:r>
                <a:r>
                  <a:rPr lang="en-US" i="1" dirty="0"/>
                  <a:t>t</a:t>
                </a:r>
                <a:r>
                  <a:rPr lang="en-US" dirty="0"/>
                  <a:t> price of a forward contract that trades on that stock, settling at time </a:t>
                </a:r>
                <a:r>
                  <a:rPr lang="en-US" i="1" dirty="0"/>
                  <a:t>T</a:t>
                </a:r>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 </m:t>
                      </m:r>
                    </m:oMath>
                  </m:oMathPara>
                </a14:m>
                <a:endParaRPr lang="en-US" dirty="0" smtClean="0"/>
              </a:p>
              <a:p>
                <a:pPr marL="0" indent="0">
                  <a:buNone/>
                </a:pPr>
                <a:r>
                  <a:rPr lang="en-US" dirty="0"/>
                  <a:t>Recall Itô’s Formula:</a:t>
                </a:r>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r="-806"/>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nvPr>
        </p:nvGraphicFramePr>
        <p:xfrm>
          <a:off x="3048001" y="5007335"/>
          <a:ext cx="6633982" cy="901854"/>
        </p:xfrm>
        <a:graphic>
          <a:graphicData uri="http://schemas.openxmlformats.org/presentationml/2006/ole">
            <p:oleObj spid="_x0000_s7228" name="Equation" r:id="rId4" imgW="2489200" imgH="419100" progId="Equation.3">
              <p:embed/>
            </p:oleObj>
          </a:graphicData>
        </a:graphic>
      </p:graphicFrame>
    </p:spTree>
    <p:extLst>
      <p:ext uri="{BB962C8B-B14F-4D97-AF65-F5344CB8AC3E}">
        <p14:creationId xmlns:p14="http://schemas.microsoft.com/office/powerpoint/2010/main" xmlns="" val="21369475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Forward </a:t>
            </a:r>
            <a:r>
              <a:rPr lang="en-US" b="1" dirty="0" smtClean="0"/>
              <a:t>Contracts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903249"/>
              </a:xfrm>
            </p:spPr>
            <p:txBody>
              <a:bodyPr/>
              <a:lstStyle/>
              <a:p>
                <a:pPr marL="0" indent="0">
                  <a:buNone/>
                </a:pPr>
                <a:r>
                  <a:rPr lang="en-US" dirty="0"/>
                  <a:t>Here, we choose </a:t>
                </a:r>
                <a:r>
                  <a:rPr lang="en-US" i="1" dirty="0"/>
                  <a:t>y</a:t>
                </a:r>
                <a:r>
                  <a:rPr lang="en-US" dirty="0"/>
                  <a:t>(</a:t>
                </a:r>
                <a:r>
                  <a:rPr lang="en-US" i="1" dirty="0" err="1"/>
                  <a:t>x,t</a:t>
                </a:r>
                <a:r>
                  <a:rPr lang="en-US" dirty="0"/>
                  <a:t>) = </a:t>
                </a:r>
                <a:r>
                  <a:rPr lang="en-US" i="1" dirty="0" err="1"/>
                  <a:t>xe</a:t>
                </a:r>
                <a:r>
                  <a:rPr lang="en-US" i="1" baseline="30000" dirty="0" err="1"/>
                  <a:t>r</a:t>
                </a:r>
                <a:r>
                  <a:rPr lang="en-US" i="1" baseline="30000" dirty="0"/>
                  <a:t>(T-t)</a:t>
                </a:r>
                <a:r>
                  <a:rPr lang="en-US" dirty="0"/>
                  <a:t> so that </a:t>
                </a:r>
                <a:r>
                  <a:rPr lang="en-US" i="1" dirty="0" err="1"/>
                  <a:t>F</a:t>
                </a:r>
                <a:r>
                  <a:rPr lang="en-US" i="1" baseline="-25000" dirty="0" err="1"/>
                  <a:t>t,T</a:t>
                </a:r>
                <a:r>
                  <a:rPr lang="en-US" dirty="0"/>
                  <a:t> = </a:t>
                </a:r>
                <a:r>
                  <a:rPr lang="en-US" i="1" dirty="0"/>
                  <a:t>y</a:t>
                </a:r>
                <a:r>
                  <a:rPr lang="en-US" dirty="0"/>
                  <a:t>(</a:t>
                </a:r>
                <a:r>
                  <a:rPr lang="en-US" i="1" dirty="0"/>
                  <a:t>S</a:t>
                </a:r>
                <a:r>
                  <a:rPr lang="en-US" i="1" baseline="-25000" dirty="0"/>
                  <a:t>t</a:t>
                </a:r>
                <a:r>
                  <a:rPr lang="en-US" i="1" dirty="0"/>
                  <a:t>, t</a:t>
                </a:r>
                <a:r>
                  <a:rPr lang="en-US" dirty="0"/>
                  <a:t>). </a:t>
                </a:r>
                <a:r>
                  <a:rPr lang="en-US" dirty="0" smtClean="0"/>
                  <a:t> In </a:t>
                </a:r>
                <a:r>
                  <a:rPr lang="en-US" dirty="0"/>
                  <a:t>this case </a:t>
                </a:r>
                <a:r>
                  <a:rPr lang="en-US" i="1" dirty="0"/>
                  <a:t>a =</a:t>
                </a:r>
                <a:r>
                  <a:rPr lang="en-US" i="1" dirty="0" err="1"/>
                  <a:t>μS</a:t>
                </a:r>
                <a:r>
                  <a:rPr lang="en-US" i="1" baseline="-25000" dirty="0" err="1"/>
                  <a:t>t</a:t>
                </a:r>
                <a:r>
                  <a:rPr lang="en-US" i="1" dirty="0"/>
                  <a:t> </a:t>
                </a:r>
                <a:r>
                  <a:rPr lang="en-US" dirty="0"/>
                  <a:t>and </a:t>
                </a:r>
                <a:r>
                  <a:rPr lang="en-US" i="1" dirty="0"/>
                  <a:t>b = </a:t>
                </a:r>
                <a:r>
                  <a:rPr lang="en-US" i="1" dirty="0" err="1"/>
                  <a:t>σS</a:t>
                </a:r>
                <a:r>
                  <a:rPr lang="en-US" i="1" baseline="-25000" dirty="0" err="1"/>
                  <a:t>t</a:t>
                </a:r>
                <a:r>
                  <a:rPr lang="en-US" i="1" dirty="0"/>
                  <a:t>.</a:t>
                </a:r>
                <a:r>
                  <a:rPr lang="en-US" dirty="0"/>
                  <a:t> Note that </a:t>
                </a:r>
              </a:p>
              <a:p>
                <a:pPr marL="0" indent="0">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oMath>
                </a14:m>
                <a:r>
                  <a:rPr lang="en-US" dirty="0"/>
                  <a:t> and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=0 </m:t>
                    </m:r>
                  </m:oMath>
                </a14:m>
                <a:r>
                  <a:rPr lang="en-US" dirty="0"/>
                  <a:t>evaluated at (</a:t>
                </a:r>
                <a:r>
                  <a:rPr lang="en-US" i="1" dirty="0" err="1"/>
                  <a:t>x,t</a:t>
                </a:r>
                <a:r>
                  <a:rPr lang="en-US" dirty="0"/>
                  <a:t>) = (</a:t>
                </a:r>
                <a:r>
                  <a:rPr lang="en-US" i="1" dirty="0" err="1"/>
                  <a:t>S</a:t>
                </a:r>
                <a:r>
                  <a:rPr lang="en-US" i="1" baseline="-25000" dirty="0" err="1"/>
                  <a:t>t</a:t>
                </a:r>
                <a:r>
                  <a:rPr lang="en-US" i="1" dirty="0" err="1"/>
                  <a:t>,t</a:t>
                </a:r>
                <a:r>
                  <a:rPr lang="en-US" dirty="0"/>
                  <a:t>). </a:t>
                </a:r>
                <a:endParaRPr lang="en-US" dirty="0" smtClean="0"/>
              </a:p>
              <a:p>
                <a:pPr marL="0" indent="0">
                  <a:buNone/>
                </a:pPr>
                <a:r>
                  <a:rPr lang="en-US" dirty="0" smtClean="0"/>
                  <a:t>Applying</a:t>
                </a:r>
                <a:r>
                  <a:rPr lang="en-US" i="1" dirty="0" smtClean="0"/>
                  <a:t> </a:t>
                </a:r>
                <a:r>
                  <a:rPr lang="en-US" dirty="0"/>
                  <a:t>Itô’s Formula gives: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smtClean="0"/>
              </a:p>
              <a:p>
                <a:pPr marL="0" indent="0">
                  <a:buNone/>
                </a:pPr>
                <a:endParaRPr lang="en-US" dirty="0" smtClean="0"/>
              </a:p>
              <a:p>
                <a:pPr marL="0" indent="0">
                  <a:buNone/>
                </a:pPr>
                <a:r>
                  <a:rPr lang="en-US" dirty="0"/>
                  <a:t>Since </a:t>
                </a:r>
                <a:r>
                  <a:rPr lang="en-US" i="1" dirty="0" err="1"/>
                  <a:t>F</a:t>
                </a:r>
                <a:r>
                  <a:rPr lang="en-US" i="1" baseline="-25000" dirty="0" err="1"/>
                  <a:t>t,T</a:t>
                </a:r>
                <a:r>
                  <a:rPr lang="en-US" dirty="0"/>
                  <a:t> = </a:t>
                </a:r>
                <a:r>
                  <a:rPr lang="en-US" i="1" dirty="0" err="1"/>
                  <a:t>S</a:t>
                </a:r>
                <a:r>
                  <a:rPr lang="en-US" i="1" baseline="-25000" dirty="0" err="1"/>
                  <a:t>t</a:t>
                </a:r>
                <a:r>
                  <a:rPr lang="en-US" i="1" dirty="0" err="1"/>
                  <a:t>e</a:t>
                </a:r>
                <a:r>
                  <a:rPr lang="en-US" i="1" baseline="30000" dirty="0" err="1"/>
                  <a:t>r</a:t>
                </a:r>
                <a:r>
                  <a:rPr lang="en-US" i="1" baseline="30000" dirty="0"/>
                  <a:t>(T-t)</a:t>
                </a:r>
                <a:r>
                  <a:rPr lang="en-US" dirty="0"/>
                  <a:t>, the price of a forward contract on a single equity also follows a geometric Brownian motion process as follows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03249"/>
              </a:xfrm>
              <a:blipFill rotWithShape="0">
                <a:blip r:embed="rId3" cstate="print"/>
                <a:stretch>
                  <a:fillRect l="-1022" t="-1118"/>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nvPr>
        </p:nvGraphicFramePr>
        <p:xfrm>
          <a:off x="3451124" y="5715666"/>
          <a:ext cx="6184490" cy="626140"/>
        </p:xfrm>
        <a:graphic>
          <a:graphicData uri="http://schemas.openxmlformats.org/presentationml/2006/ole">
            <p:oleObj spid="_x0000_s8252" name="Equation" r:id="rId4" imgW="1892300" imgH="241300" progId="Equation.3">
              <p:embed/>
            </p:oleObj>
          </a:graphicData>
        </a:graphic>
      </p:graphicFrame>
    </p:spTree>
    <p:extLst>
      <p:ext uri="{BB962C8B-B14F-4D97-AF65-F5344CB8AC3E}">
        <p14:creationId xmlns:p14="http://schemas.microsoft.com/office/powerpoint/2010/main" xmlns="" val="409477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Stochastic </a:t>
            </a:r>
            <a:r>
              <a:rPr lang="en-US" b="1" dirty="0" smtClean="0"/>
              <a:t>Integration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34424"/>
              </a:xfrm>
            </p:spPr>
            <p:txBody>
              <a:bodyPr>
                <a:normAutofit/>
              </a:bodyPr>
              <a:lstStyle/>
              <a:p>
                <a:r>
                  <a:rPr lang="en-US" dirty="0" smtClean="0"/>
                  <a:t>If </a:t>
                </a:r>
                <a:r>
                  <a:rPr lang="en-US" i="1" dirty="0"/>
                  <a:t>f(x)</a:t>
                </a:r>
                <a:r>
                  <a:rPr lang="en-US" dirty="0"/>
                  <a:t> is a real-valued continuous function defined on the </a:t>
                </a:r>
                <a:r>
                  <a:rPr lang="en-US" dirty="0" smtClean="0"/>
                  <a:t>interval</a:t>
                </a:r>
              </a:p>
              <a:p>
                <a:pPr marL="0" indent="0">
                  <a:buNone/>
                </a:pPr>
                <a:r>
                  <a:rPr lang="en-US" dirty="0"/>
                  <a:t> </a:t>
                </a:r>
                <a:r>
                  <a:rPr lang="en-US" dirty="0" smtClean="0"/>
                  <a:t>  </a:t>
                </a:r>
                <a:r>
                  <a:rPr lang="en-US" i="1" dirty="0"/>
                  <a:t>a ≤  x ≤  b, t</a:t>
                </a:r>
                <a:r>
                  <a:rPr lang="en-US" i="1" dirty="0" smtClean="0"/>
                  <a:t>he </a:t>
                </a:r>
                <a:r>
                  <a:rPr lang="en-US" dirty="0" smtClean="0"/>
                  <a:t>integral </a:t>
                </a:r>
                <a:r>
                  <a:rPr lang="en-US" dirty="0"/>
                  <a:t>of </a:t>
                </a:r>
                <a:r>
                  <a:rPr lang="en-US" i="1" dirty="0"/>
                  <a:t>f(x)</a:t>
                </a:r>
                <a:r>
                  <a:rPr lang="en-US" dirty="0"/>
                  <a:t> </a:t>
                </a:r>
                <a:r>
                  <a:rPr lang="en-US" dirty="0" smtClean="0"/>
                  <a:t>is</a:t>
                </a:r>
                <a:endParaRPr lang="en-US" dirty="0"/>
              </a:p>
              <a:p>
                <a:pPr marL="0" indent="0" algn="ctr">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𝑥</m:t>
                              </m:r>
                            </m:e>
                          </m:nary>
                        </m:e>
                      </m:func>
                    </m:oMath>
                  </m:oMathPara>
                </a14:m>
                <a:endParaRPr lang="en-US" dirty="0"/>
              </a:p>
              <a:p>
                <a:r>
                  <a:rPr lang="en-US" dirty="0"/>
                  <a:t> </a:t>
                </a:r>
                <a:r>
                  <a:rPr lang="en-US" dirty="0" smtClean="0"/>
                  <a:t>Integration </a:t>
                </a:r>
                <a:r>
                  <a:rPr lang="en-US" dirty="0"/>
                  <a:t>of a stochastic process </a:t>
                </a:r>
                <a:r>
                  <a:rPr lang="en-US" i="1" dirty="0" err="1"/>
                  <a:t>X</a:t>
                </a:r>
                <a:r>
                  <a:rPr lang="en-US" i="1" baseline="-25000" dirty="0" err="1"/>
                  <a:t>t</a:t>
                </a:r>
                <a:r>
                  <a:rPr lang="en-US" dirty="0"/>
                  <a:t> with respect to the real </a:t>
                </a:r>
                <a:r>
                  <a:rPr lang="en-US" dirty="0" smtClean="0"/>
                  <a:t>variable </a:t>
                </a:r>
                <a:r>
                  <a:rPr lang="en-US" i="1" dirty="0" smtClean="0"/>
                  <a:t>t</a:t>
                </a:r>
                <a:r>
                  <a:rPr lang="en-US" dirty="0" smtClean="0"/>
                  <a:t> is defined as: </a:t>
                </a: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𝑑𝑡</m:t>
                          </m:r>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nary>
                        </m:e>
                      </m:func>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4"/>
              </a:xfrm>
              <a:blipFill rotWithShape="0">
                <a:blip r:embed="rId2" cstate="print"/>
                <a:stretch>
                  <a:fillRect l="-538" t="-1134"/>
                </a:stretch>
              </a:blipFill>
            </p:spPr>
            <p:txBody>
              <a:bodyPr/>
              <a:lstStyle/>
              <a:p>
                <a:r>
                  <a:rPr lang="en-US">
                    <a:noFill/>
                  </a:rPr>
                  <a:t> </a:t>
                </a:r>
              </a:p>
            </p:txBody>
          </p:sp>
        </mc:Fallback>
      </mc:AlternateContent>
      <p:sp>
        <p:nvSpPr>
          <p:cNvPr id="4" name="Rectangle 3"/>
          <p:cNvSpPr/>
          <p:nvPr/>
        </p:nvSpPr>
        <p:spPr>
          <a:xfrm>
            <a:off x="1809136" y="6007509"/>
            <a:ext cx="7905136" cy="422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Where </a:t>
            </a:r>
            <a:r>
              <a:rPr lang="en-US" sz="2000" dirty="0" err="1">
                <a:solidFill>
                  <a:schemeClr val="tx1"/>
                </a:solidFill>
              </a:rPr>
              <a:t>Δ</a:t>
            </a:r>
            <a:r>
              <a:rPr lang="en-US" sz="2000" i="1" dirty="0" err="1">
                <a:solidFill>
                  <a:schemeClr val="tx1"/>
                </a:solidFill>
              </a:rPr>
              <a:t>t</a:t>
            </a:r>
            <a:r>
              <a:rPr lang="en-US" sz="2000" dirty="0">
                <a:solidFill>
                  <a:schemeClr val="tx1"/>
                </a:solidFill>
              </a:rPr>
              <a:t> = (</a:t>
            </a:r>
            <a:r>
              <a:rPr lang="en-US" sz="2000" i="1" dirty="0">
                <a:solidFill>
                  <a:schemeClr val="tx1"/>
                </a:solidFill>
              </a:rPr>
              <a:t>b – a)/n</a:t>
            </a:r>
            <a:r>
              <a:rPr lang="en-US" sz="2000" dirty="0">
                <a:solidFill>
                  <a:schemeClr val="tx1"/>
                </a:solidFill>
              </a:rPr>
              <a:t> and  </a:t>
            </a:r>
            <a:r>
              <a:rPr lang="en-US" sz="2000" i="1" dirty="0" err="1">
                <a:solidFill>
                  <a:schemeClr val="tx1"/>
                </a:solidFill>
              </a:rPr>
              <a:t>t</a:t>
            </a:r>
            <a:r>
              <a:rPr lang="en-US" sz="2000" baseline="-25000" dirty="0" err="1">
                <a:solidFill>
                  <a:schemeClr val="tx1"/>
                </a:solidFill>
              </a:rPr>
              <a:t>i</a:t>
            </a:r>
            <a:r>
              <a:rPr lang="en-US" sz="2000" dirty="0">
                <a:solidFill>
                  <a:schemeClr val="tx1"/>
                </a:solidFill>
              </a:rPr>
              <a:t> = </a:t>
            </a:r>
            <a:r>
              <a:rPr lang="en-US" sz="2000" i="1" dirty="0">
                <a:solidFill>
                  <a:schemeClr val="tx1"/>
                </a:solidFill>
              </a:rPr>
              <a:t>a</a:t>
            </a:r>
            <a:r>
              <a:rPr lang="en-US" sz="2000" dirty="0">
                <a:solidFill>
                  <a:schemeClr val="tx1"/>
                </a:solidFill>
              </a:rPr>
              <a:t> + </a:t>
            </a:r>
            <a:r>
              <a:rPr lang="en-US" sz="2000" i="1" dirty="0" err="1">
                <a:solidFill>
                  <a:schemeClr val="tx1"/>
                </a:solidFill>
              </a:rPr>
              <a:t>i</a:t>
            </a:r>
            <a:r>
              <a:rPr lang="en-US" sz="2000" dirty="0" err="1">
                <a:solidFill>
                  <a:schemeClr val="tx1"/>
                </a:solidFill>
              </a:rPr>
              <a:t>Δ</a:t>
            </a:r>
            <a:r>
              <a:rPr lang="en-US" sz="2000" i="1" dirty="0" err="1">
                <a:solidFill>
                  <a:schemeClr val="tx1"/>
                </a:solidFill>
              </a:rPr>
              <a:t>t</a:t>
            </a:r>
            <a:r>
              <a:rPr lang="en-US" sz="2000" dirty="0">
                <a:solidFill>
                  <a:schemeClr val="tx1"/>
                </a:solidFill>
              </a:rPr>
              <a:t> for </a:t>
            </a:r>
            <a:r>
              <a:rPr lang="en-US" sz="2000" i="1" dirty="0" err="1">
                <a:solidFill>
                  <a:schemeClr val="tx1"/>
                </a:solidFill>
              </a:rPr>
              <a:t>i</a:t>
            </a:r>
            <a:r>
              <a:rPr lang="en-US" sz="2000" i="1" dirty="0">
                <a:solidFill>
                  <a:schemeClr val="tx1"/>
                </a:solidFill>
              </a:rPr>
              <a:t> = 0,1,…,n</a:t>
            </a:r>
            <a:endParaRPr lang="en-US" sz="2000" dirty="0">
              <a:solidFill>
                <a:schemeClr val="tx1"/>
              </a:solidFill>
            </a:endParaRPr>
          </a:p>
        </p:txBody>
      </p:sp>
    </p:spTree>
    <p:extLst>
      <p:ext uri="{BB962C8B-B14F-4D97-AF65-F5344CB8AC3E}">
        <p14:creationId xmlns:p14="http://schemas.microsoft.com/office/powerpoint/2010/main" xmlns="" val="10952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a:t>
            </a:r>
            <a:r>
              <a:rPr lang="en-US" b="1" dirty="0" smtClean="0"/>
              <a:t>Integration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a:bodyPr>
              <a:lstStyle/>
              <a:p>
                <a:pPr marL="0" indent="0">
                  <a:buNone/>
                </a:pPr>
                <a:r>
                  <a:rPr lang="en-US" dirty="0" smtClean="0"/>
                  <a:t>To define the </a:t>
                </a:r>
                <a:r>
                  <a:rPr lang="en-US" dirty="0"/>
                  <a:t>integral of a stochastic process </a:t>
                </a:r>
                <a:r>
                  <a:rPr lang="en-US" i="1" dirty="0" err="1"/>
                  <a:t>X</a:t>
                </a:r>
                <a:r>
                  <a:rPr lang="en-US" i="1" baseline="-25000" dirty="0" err="1"/>
                  <a:t>t</a:t>
                </a:r>
                <a:r>
                  <a:rPr lang="en-US" dirty="0"/>
                  <a:t> with respect to a stochastic process </a:t>
                </a:r>
                <a:r>
                  <a:rPr lang="en-US" i="1" dirty="0" err="1" smtClean="0"/>
                  <a:t>Y</a:t>
                </a:r>
                <a:r>
                  <a:rPr lang="en-US" i="1" baseline="-25000" dirty="0" err="1" smtClean="0"/>
                  <a:t>t</a:t>
                </a:r>
                <a:r>
                  <a:rPr lang="en-US" dirty="0" smtClean="0"/>
                  <a:t>, </a:t>
                </a:r>
                <a:r>
                  <a:rPr lang="en-US" dirty="0"/>
                  <a:t>d</a:t>
                </a:r>
                <a:r>
                  <a:rPr lang="en-US" dirty="0" smtClean="0"/>
                  <a:t>ivide </a:t>
                </a:r>
                <a:r>
                  <a:rPr lang="en-US" dirty="0"/>
                  <a:t>the interval </a:t>
                </a:r>
                <a:r>
                  <a:rPr lang="en-US" i="1" dirty="0"/>
                  <a:t>a ≤ t ≤ b</a:t>
                </a:r>
                <a:r>
                  <a:rPr lang="en-US" dirty="0"/>
                  <a:t> in the same way as above.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nary>
                        </m:e>
                      </m:fun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d>
                    </m:oMath>
                  </m:oMathPara>
                </a14:m>
                <a:endParaRPr lang="en-US" dirty="0"/>
              </a:p>
              <a:p>
                <a:pPr marL="0" indent="0">
                  <a:buNone/>
                </a:pPr>
                <a:r>
                  <a:rPr lang="en-US" dirty="0"/>
                  <a:t> </a:t>
                </a:r>
              </a:p>
              <a:p>
                <a:pPr marL="0" indent="0">
                  <a:buNone/>
                </a:pPr>
                <a:r>
                  <a:rPr lang="en-US" sz="2200" dirty="0"/>
                  <a:t>Once again, whenever this integral exists, the result is a random variable, since it is a limiting sum of random variables. Notice that our first definition of an integral is a special case of the second by choosing </a:t>
                </a:r>
                <a:r>
                  <a:rPr lang="en-US" sz="2200" i="1" dirty="0" err="1"/>
                  <a:t>Y</a:t>
                </a:r>
                <a:r>
                  <a:rPr lang="en-US" sz="2200" i="1" baseline="-25000" dirty="0" err="1"/>
                  <a:t>t</a:t>
                </a:r>
                <a:r>
                  <a:rPr lang="en-US" sz="2200" i="1" dirty="0"/>
                  <a:t> = t</a:t>
                </a:r>
                <a:r>
                  <a:rPr lang="en-US" sz="2200" dirty="0"/>
                  <a:t> so that </a:t>
                </a:r>
                <a:r>
                  <a:rPr lang="en-US" sz="2200" i="1" dirty="0" err="1"/>
                  <a:t>dY</a:t>
                </a:r>
                <a:r>
                  <a:rPr lang="en-US" sz="2200" i="1" baseline="-25000" dirty="0" err="1"/>
                  <a:t>t</a:t>
                </a:r>
                <a:r>
                  <a:rPr lang="en-US" sz="2200" i="1" dirty="0"/>
                  <a:t> = </a:t>
                </a:r>
                <a:r>
                  <a:rPr lang="en-US" sz="2200" i="1" dirty="0" err="1"/>
                  <a:t>dt.</a:t>
                </a:r>
                <a:r>
                  <a:rPr lang="en-US" sz="2200" dirty="0"/>
                  <a:t> Although </a:t>
                </a:r>
                <a:r>
                  <a:rPr lang="en-US" sz="2200" i="1" dirty="0" err="1"/>
                  <a:t>Y</a:t>
                </a:r>
                <a:r>
                  <a:rPr lang="en-US" sz="2200" i="1" baseline="-25000" dirty="0" err="1"/>
                  <a:t>t</a:t>
                </a:r>
                <a:r>
                  <a:rPr lang="en-US" sz="2200" i="1" dirty="0"/>
                  <a:t> = t</a:t>
                </a:r>
                <a:r>
                  <a:rPr lang="en-US" sz="2200" dirty="0"/>
                  <a:t> is a real-valued function, it is also a special case of a stochastic process. This follows from the observation that for each fixed value of </a:t>
                </a:r>
                <a:r>
                  <a:rPr lang="en-US" sz="2200" i="1" dirty="0"/>
                  <a:t>t, </a:t>
                </a:r>
                <a:r>
                  <a:rPr lang="en-US" sz="2200" i="1" dirty="0" err="1"/>
                  <a:t>X</a:t>
                </a:r>
                <a:r>
                  <a:rPr lang="en-US" sz="2200" i="1" baseline="-25000" dirty="0" err="1"/>
                  <a:t>t</a:t>
                </a:r>
                <a:r>
                  <a:rPr lang="en-US" sz="2200" i="1" dirty="0"/>
                  <a:t> = t</a:t>
                </a:r>
                <a:r>
                  <a:rPr lang="en-US" sz="2200" dirty="0"/>
                  <a:t> with probability 1.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484" b="-800"/>
                </a:stretch>
              </a:blipFill>
            </p:spPr>
            <p:txBody>
              <a:bodyPr/>
              <a:lstStyle/>
              <a:p>
                <a:r>
                  <a:rPr lang="en-US">
                    <a:noFill/>
                  </a:rPr>
                  <a:t> </a:t>
                </a:r>
              </a:p>
            </p:txBody>
          </p:sp>
        </mc:Fallback>
      </mc:AlternateContent>
    </p:spTree>
    <p:extLst>
      <p:ext uri="{BB962C8B-B14F-4D97-AF65-F5344CB8AC3E}">
        <p14:creationId xmlns:p14="http://schemas.microsoft.com/office/powerpoint/2010/main" xmlns="" val="185237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Integration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Consider the following particular case of stochastic integration that will arise frequently in this book. Suppose that </a:t>
                </a:r>
                <a:r>
                  <a:rPr lang="en-US" i="1" dirty="0" err="1"/>
                  <a:t>σ</a:t>
                </a:r>
                <a:r>
                  <a:rPr lang="en-US" i="1" baseline="-25000" dirty="0" err="1"/>
                  <a:t>t</a:t>
                </a:r>
                <a:r>
                  <a:rPr lang="en-US" dirty="0"/>
                  <a:t> and </a:t>
                </a:r>
                <a:r>
                  <a:rPr lang="en-US" i="1" dirty="0" err="1"/>
                  <a:t>μ</a:t>
                </a:r>
                <a:r>
                  <a:rPr lang="en-US" i="1" baseline="-25000" dirty="0" err="1"/>
                  <a:t>t</a:t>
                </a:r>
                <a:r>
                  <a:rPr lang="en-US" dirty="0"/>
                  <a:t> are stochastic processes (note that </a:t>
                </a:r>
                <a:r>
                  <a:rPr lang="en-US" i="1" dirty="0" err="1"/>
                  <a:t>σ</a:t>
                </a:r>
                <a:r>
                  <a:rPr lang="en-US" i="1" baseline="-25000" dirty="0" err="1"/>
                  <a:t>t</a:t>
                </a:r>
                <a:r>
                  <a:rPr lang="en-US" dirty="0"/>
                  <a:t> and </a:t>
                </a:r>
                <a:r>
                  <a:rPr lang="en-US" i="1" dirty="0" err="1"/>
                  <a:t>μ</a:t>
                </a:r>
                <a:r>
                  <a:rPr lang="en-US" i="1" baseline="-25000" dirty="0" err="1"/>
                  <a:t>t</a:t>
                </a:r>
                <a:r>
                  <a:rPr lang="en-US" dirty="0"/>
                  <a:t> can be chosen so that each takes on single constant values) and </a:t>
                </a:r>
                <a:r>
                  <a:rPr lang="en-US" i="1" dirty="0" err="1"/>
                  <a:t>Z</a:t>
                </a:r>
                <a:r>
                  <a:rPr lang="en-US" i="1" baseline="-25000" dirty="0" err="1"/>
                  <a:t>t</a:t>
                </a:r>
                <a:r>
                  <a:rPr lang="en-US" dirty="0"/>
                  <a:t> is standard Brownian motion.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→0</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r>
                                <a:rPr lang="en-US" i="1">
                                  <a:latin typeface="Cambria Math" panose="02040503050406030204" pitchFamily="18" charset="0"/>
                                </a:rPr>
                                <m:t>−1</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e>
                          </m:nary>
                        </m:e>
                      </m:func>
                    </m:oMath>
                  </m:oMathPara>
                </a14:m>
                <a:endParaRPr lang="en-US" dirty="0"/>
              </a:p>
              <a:p>
                <a:pPr marL="0" indent="0">
                  <a:buNone/>
                </a:pPr>
                <a:r>
                  <a:rPr lang="en-US" dirty="0"/>
                  <a:t> </a:t>
                </a:r>
              </a:p>
              <a:p>
                <a:pPr marL="0" indent="0">
                  <a:buNone/>
                </a:pPr>
                <a:r>
                  <a:rPr lang="en-US" dirty="0"/>
                  <a:t>where </a:t>
                </a:r>
                <a:r>
                  <a:rPr lang="en-US" dirty="0" err="1"/>
                  <a:t>Δ</a:t>
                </a:r>
                <a:r>
                  <a:rPr lang="en-US" i="1" dirty="0" err="1"/>
                  <a:t>t</a:t>
                </a:r>
                <a:r>
                  <a:rPr lang="en-US" i="1" dirty="0"/>
                  <a:t> = </a:t>
                </a:r>
                <a:r>
                  <a:rPr lang="en-US" dirty="0"/>
                  <a:t>(</a:t>
                </a:r>
                <a:r>
                  <a:rPr lang="en-US" i="1" dirty="0"/>
                  <a:t>b</a:t>
                </a:r>
                <a:r>
                  <a:rPr lang="en-US" dirty="0"/>
                  <a:t> – </a:t>
                </a:r>
                <a:r>
                  <a:rPr lang="en-US" i="1" dirty="0"/>
                  <a:t>a</a:t>
                </a:r>
                <a:r>
                  <a:rPr lang="en-US" dirty="0"/>
                  <a:t>)/</a:t>
                </a:r>
                <a:r>
                  <a:rPr lang="en-US" i="1" dirty="0"/>
                  <a:t>n</a:t>
                </a:r>
                <a:r>
                  <a:rPr lang="en-US" dirty="0"/>
                  <a:t>,</a:t>
                </a:r>
                <a:r>
                  <a:rPr lang="en-US" i="1" dirty="0"/>
                  <a:t> t</a:t>
                </a:r>
                <a:r>
                  <a:rPr lang="en-US" baseline="-25000" dirty="0"/>
                  <a:t>0</a:t>
                </a:r>
                <a:r>
                  <a:rPr lang="en-US" dirty="0"/>
                  <a:t> = </a:t>
                </a:r>
                <a:r>
                  <a:rPr lang="en-US" i="1" dirty="0"/>
                  <a:t>a</a:t>
                </a:r>
                <a:r>
                  <a:rPr lang="en-US" dirty="0"/>
                  <a:t>, </a:t>
                </a:r>
                <a:r>
                  <a:rPr lang="en-US" i="1" dirty="0" err="1"/>
                  <a:t>t</a:t>
                </a:r>
                <a:r>
                  <a:rPr lang="en-US" baseline="-25000" dirty="0" err="1"/>
                  <a:t>n</a:t>
                </a:r>
                <a:r>
                  <a:rPr lang="en-US" dirty="0"/>
                  <a:t> = </a:t>
                </a:r>
                <a:r>
                  <a:rPr lang="en-US" i="1" dirty="0"/>
                  <a:t>b, </a:t>
                </a:r>
                <a:r>
                  <a:rPr lang="en-US" dirty="0"/>
                  <a:t>and </a:t>
                </a:r>
                <a:r>
                  <a:rPr lang="en-US" i="1" dirty="0"/>
                  <a:t>t</a:t>
                </a:r>
                <a:r>
                  <a:rPr lang="en-US" baseline="-25000" dirty="0"/>
                  <a:t>i+1</a:t>
                </a:r>
                <a:r>
                  <a:rPr lang="en-US" dirty="0"/>
                  <a:t> – </a:t>
                </a:r>
                <a:r>
                  <a:rPr lang="en-US" i="1" dirty="0" err="1"/>
                  <a:t>t</a:t>
                </a:r>
                <a:r>
                  <a:rPr lang="en-US" baseline="-25000" dirty="0" err="1"/>
                  <a:t>i</a:t>
                </a:r>
                <a:r>
                  <a:rPr lang="en-US" dirty="0"/>
                  <a:t> = </a:t>
                </a:r>
                <a:r>
                  <a:rPr lang="en-US" dirty="0" err="1"/>
                  <a:t>Δ</a:t>
                </a:r>
                <a:r>
                  <a:rPr lang="en-US" i="1" dirty="0" err="1"/>
                  <a:t>t</a:t>
                </a:r>
                <a:r>
                  <a:rPr lang="en-US" dirty="0"/>
                  <a:t> for </a:t>
                </a:r>
                <a:r>
                  <a:rPr lang="en-US" i="1" dirty="0" err="1"/>
                  <a:t>i</a:t>
                </a:r>
                <a:r>
                  <a:rPr lang="en-US" i="1" dirty="0"/>
                  <a:t> =</a:t>
                </a:r>
                <a:r>
                  <a:rPr lang="en-US" dirty="0"/>
                  <a:t> 1, 2, …,</a:t>
                </a:r>
                <a:r>
                  <a:rPr lang="en-US" i="1" dirty="0"/>
                  <a:t>n.</a:t>
                </a: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b="-1200"/>
                </a:stretch>
              </a:blipFill>
            </p:spPr>
            <p:txBody>
              <a:bodyPr/>
              <a:lstStyle/>
              <a:p>
                <a:r>
                  <a:rPr lang="en-US">
                    <a:noFill/>
                  </a:rPr>
                  <a:t> </a:t>
                </a:r>
              </a:p>
            </p:txBody>
          </p:sp>
        </mc:Fallback>
      </mc:AlternateContent>
    </p:spTree>
    <p:extLst>
      <p:ext uri="{BB962C8B-B14F-4D97-AF65-F5344CB8AC3E}">
        <p14:creationId xmlns:p14="http://schemas.microsoft.com/office/powerpoint/2010/main" xmlns="" val="332726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2111"/>
          </a:xfrm>
        </p:spPr>
        <p:txBody>
          <a:bodyPr>
            <a:normAutofit fontScale="90000"/>
          </a:bodyPr>
          <a:lstStyle/>
          <a:p>
            <a:r>
              <a:rPr lang="en-US" b="1" i="1" dirty="0"/>
              <a:t>Contrasting Integration of Real-valued Functions with Integration of Stochastic </a:t>
            </a:r>
            <a:r>
              <a:rPr lang="en-US" b="1" i="1" dirty="0" smtClean="0"/>
              <a:t>Processes</a:t>
            </a:r>
            <a:endParaRPr lang="en-US" b="1" dirty="0"/>
          </a:p>
        </p:txBody>
      </p:sp>
      <mc:AlternateContent xmlns:mc="http://schemas.openxmlformats.org/markup-compatibility/2006">
        <mc:Choice xmlns:a14="http://schemas.microsoft.com/office/drawing/2010/main" xmlns="" Requires="a14">
          <p:graphicFrame>
            <p:nvGraphicFramePr>
              <p:cNvPr id="4" name="Content Placeholder 3"/>
              <p:cNvGraphicFramePr>
                <a:graphicFrameLocks noGrp="1"/>
              </p:cNvGraphicFramePr>
              <p:nvPr>
                <p:ph sz="quarter" idx="1"/>
                <p:extLst/>
              </p:nvPr>
            </p:nvGraphicFramePr>
            <p:xfrm>
              <a:off x="245035" y="1542462"/>
              <a:ext cx="11693802" cy="3706494"/>
            </p:xfrm>
            <a:graphic>
              <a:graphicData uri="http://schemas.openxmlformats.org/drawingml/2006/table">
                <a:tbl>
                  <a:tblPr firstRow="1" bandRow="1">
                    <a:tableStyleId>{5C22544A-7EE6-4342-B048-85BDC9FD1C3A}</a:tableStyleId>
                  </a:tblPr>
                  <a:tblGrid>
                    <a:gridCol w="5846901"/>
                    <a:gridCol w="5846901"/>
                  </a:tblGrid>
                  <a:tr h="520842">
                    <a:tc>
                      <a:txBody>
                        <a:bodyPr/>
                        <a:lstStyle/>
                        <a:p>
                          <a:pPr algn="ctr"/>
                          <a:r>
                            <a:rPr lang="en-US" sz="2000" i="1" dirty="0" smtClean="0"/>
                            <a:t>Integration of Real-valued Functions</a:t>
                          </a:r>
                          <a:r>
                            <a:rPr lang="en-US" sz="2000" i="1" baseline="0" dirty="0" smtClean="0"/>
                            <a:t>(1)</a:t>
                          </a:r>
                          <a:endParaRPr lang="en-US" sz="2000" dirty="0"/>
                        </a:p>
                      </a:txBody>
                      <a:tcPr/>
                    </a:tc>
                    <a:tc>
                      <a:txBody>
                        <a:bodyPr/>
                        <a:lstStyle/>
                        <a:p>
                          <a:pPr algn="ctr"/>
                          <a:r>
                            <a:rPr lang="en-US" sz="2000" i="1" dirty="0" smtClean="0"/>
                            <a:t>Integration of Stochastic Processes(2)</a:t>
                          </a:r>
                          <a:endParaRPr lang="en-US" sz="2000" dirty="0"/>
                        </a:p>
                      </a:txBody>
                      <a:tcPr/>
                    </a:tc>
                  </a:tr>
                  <a:tr h="3185652">
                    <a:tc>
                      <a:txBody>
                        <a:bodyPr/>
                        <a:lstStyle/>
                        <a:p>
                          <a:pPr/>
                          <a14:m>
                            <m:oMathPara xmlns:m="http://schemas.openxmlformats.org/officeDocument/2006/math">
                              <m:oMathParaPr>
                                <m:jc m:val="left"/>
                              </m:oMathParaPr>
                              <m:oMath xmlns:m="http://schemas.openxmlformats.org/officeDocument/2006/math">
                                <m:nary>
                                  <m:naryPr>
                                    <m:limLoc m:val="undOvr"/>
                                    <m:ctrlPr>
                                      <a:rPr kumimoji="0" lang="en-US" sz="2700" i="1" kern="1200" smtClean="0">
                                        <a:solidFill>
                                          <a:schemeClr val="dk1"/>
                                        </a:solidFill>
                                        <a:effectLst/>
                                        <a:latin typeface="Cambria Math" panose="02040503050406030204" pitchFamily="18" charset="0"/>
                                        <a:ea typeface="+mn-ea"/>
                                        <a:cs typeface="+mn-cs"/>
                                      </a:rPr>
                                    </m:ctrlPr>
                                  </m:naryPr>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e>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5</m:t>
                                        </m:r>
                                        <m:r>
                                          <a:rPr kumimoji="0" lang="en-US" sz="2700" i="1" kern="1200">
                                            <a:solidFill>
                                              <a:schemeClr val="dk1"/>
                                            </a:solidFill>
                                            <a:effectLst/>
                                            <a:latin typeface="Cambria Math" panose="02040503050406030204" pitchFamily="18" charset="0"/>
                                            <a:ea typeface="+mn-ea"/>
                                            <a:cs typeface="+mn-cs"/>
                                          </a:rPr>
                                          <m:t>𝑑𝑋</m:t>
                                        </m:r>
                                      </m:e>
                                      <m:sub>
                                        <m:r>
                                          <a:rPr kumimoji="0" lang="en-US" sz="2700" i="1" kern="1200">
                                            <a:solidFill>
                                              <a:schemeClr val="dk1"/>
                                            </a:solidFill>
                                            <a:effectLst/>
                                            <a:latin typeface="Cambria Math" panose="02040503050406030204" pitchFamily="18" charset="0"/>
                                            <a:ea typeface="+mn-ea"/>
                                            <a:cs typeface="+mn-cs"/>
                                          </a:rPr>
                                          <m:t>𝑡</m:t>
                                        </m:r>
                                      </m:sub>
                                    </m:sSub>
                                  </m:e>
                                </m:nary>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𝑋</m:t>
                                    </m:r>
                                  </m:e>
                                  <m:sub>
                                    <m:r>
                                      <a:rPr kumimoji="0" lang="en-US" sz="2700" i="1" kern="1200">
                                        <a:solidFill>
                                          <a:schemeClr val="dk1"/>
                                        </a:solidFill>
                                        <a:effectLst/>
                                        <a:latin typeface="Cambria Math" panose="02040503050406030204" pitchFamily="18" charset="0"/>
                                        <a:ea typeface="+mn-ea"/>
                                        <a:cs typeface="+mn-cs"/>
                                      </a:rPr>
                                      <m:t>𝑡</m:t>
                                    </m:r>
                                  </m:sub>
                                </m:sSub>
                                <m:sSubSup>
                                  <m:sSubSupPr>
                                    <m:ctrlPr>
                                      <a:rPr kumimoji="0" lang="en-US" sz="2700" i="1" kern="1200">
                                        <a:solidFill>
                                          <a:schemeClr val="dk1"/>
                                        </a:solidFill>
                                        <a:effectLst/>
                                        <a:latin typeface="Cambria Math" panose="02040503050406030204" pitchFamily="18" charset="0"/>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panose="02040503050406030204" pitchFamily="18" charset="0"/>
                                        <a:ea typeface="+mn-ea"/>
                                        <a:cs typeface="+mn-cs"/>
                                      </a:rPr>
                                    </m:ctrlPr>
                                  </m:sSupPr>
                                  <m:e>
                                    <m:r>
                                      <a:rPr kumimoji="0" lang="en-US" sz="2700" i="1" kern="1200">
                                        <a:solidFill>
                                          <a:schemeClr val="dk1"/>
                                        </a:solidFill>
                                        <a:effectLst/>
                                        <a:latin typeface="Cambria Math" panose="02040503050406030204" pitchFamily="18" charset="0"/>
                                        <a:ea typeface="+mn-ea"/>
                                        <a:cs typeface="+mn-cs"/>
                                      </a:rPr>
                                      <m:t>𝑡</m:t>
                                    </m:r>
                                  </m:e>
                                  <m:sup>
                                    <m:r>
                                      <a:rPr kumimoji="0" lang="en-US" sz="2700" i="1" kern="1200">
                                        <a:solidFill>
                                          <a:schemeClr val="dk1"/>
                                        </a:solidFill>
                                        <a:effectLst/>
                                        <a:latin typeface="Cambria Math" panose="02040503050406030204" pitchFamily="18" charset="0"/>
                                        <a:ea typeface="+mn-ea"/>
                                        <a:cs typeface="+mn-cs"/>
                                      </a:rPr>
                                      <m:t>2</m:t>
                                    </m:r>
                                  </m:sup>
                                </m:sSup>
                                <m:sSubSup>
                                  <m:sSubSupPr>
                                    <m:ctrlPr>
                                      <a:rPr kumimoji="0" lang="en-US" sz="2700" i="1" kern="1200">
                                        <a:solidFill>
                                          <a:schemeClr val="dk1"/>
                                        </a:solidFill>
                                        <a:effectLst/>
                                        <a:latin typeface="Cambria Math" panose="02040503050406030204" pitchFamily="18" charset="0"/>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oMath>
                            </m:oMathPara>
                          </a14:m>
                          <a:endParaRPr kumimoji="0" lang="en-US" sz="2700" i="1" kern="1200" dirty="0" smtClean="0">
                            <a:solidFill>
                              <a:schemeClr val="dk1"/>
                            </a:solidFill>
                            <a:effectLst/>
                            <a:latin typeface="+mn-lt"/>
                            <a:ea typeface="+mn-ea"/>
                            <a:cs typeface="+mn-cs"/>
                          </a:endParaRPr>
                        </a:p>
                        <a:p>
                          <a:r>
                            <a:rPr kumimoji="0" lang="en-US" sz="2700" kern="1200" dirty="0" smtClean="0">
                              <a:solidFill>
                                <a:schemeClr val="dk1"/>
                              </a:solidFill>
                              <a:effectLst/>
                              <a:ea typeface="+mn-ea"/>
                              <a:cs typeface="+mn-cs"/>
                            </a:rPr>
                            <a:t>              </a:t>
                          </a:r>
                          <a14:m>
                            <m:oMath xmlns:m="http://schemas.openxmlformats.org/officeDocument/2006/math">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panose="02040503050406030204" pitchFamily="18" charset="0"/>
                                      <a:ea typeface="+mn-ea"/>
                                      <a:cs typeface="+mn-cs"/>
                                    </a:rPr>
                                  </m:ctrlPr>
                                </m:sSupPr>
                                <m:e>
                                  <m:r>
                                    <a:rPr kumimoji="0" lang="en-US" sz="2700" i="1" kern="1200">
                                      <a:solidFill>
                                        <a:schemeClr val="dk1"/>
                                      </a:solidFill>
                                      <a:effectLst/>
                                      <a:latin typeface="Cambria Math" panose="02040503050406030204" pitchFamily="18" charset="0"/>
                                      <a:ea typeface="+mn-ea"/>
                                      <a:cs typeface="+mn-cs"/>
                                    </a:rPr>
                                    <m:t>(2)</m:t>
                                  </m:r>
                                </m:e>
                                <m:sup>
                                  <m:r>
                                    <a:rPr kumimoji="0" lang="en-US" sz="2700" i="1" kern="1200">
                                      <a:solidFill>
                                        <a:schemeClr val="dk1"/>
                                      </a:solidFill>
                                      <a:effectLst/>
                                      <a:latin typeface="Cambria Math" panose="02040503050406030204" pitchFamily="18" charset="0"/>
                                      <a:ea typeface="+mn-ea"/>
                                      <a:cs typeface="+mn-cs"/>
                                    </a:rPr>
                                    <m:t>2</m:t>
                                  </m:r>
                                </m:sup>
                              </m:sSup>
                              <m:r>
                                <a:rPr kumimoji="0" lang="en-US" sz="2700" i="1" kern="1200">
                                  <a:solidFill>
                                    <a:schemeClr val="dk1"/>
                                  </a:solidFill>
                                  <a:effectLst/>
                                  <a:latin typeface="Cambria Math" panose="02040503050406030204" pitchFamily="18" charset="0"/>
                                  <a:ea typeface="+mn-ea"/>
                                  <a:cs typeface="+mn-cs"/>
                                </a:rPr>
                                <m:t>−5</m:t>
                              </m:r>
                              <m:sSup>
                                <m:sSupPr>
                                  <m:ctrlPr>
                                    <a:rPr kumimoji="0" lang="en-US" sz="2700" i="1" kern="1200">
                                      <a:solidFill>
                                        <a:schemeClr val="dk1"/>
                                      </a:solidFill>
                                      <a:effectLst/>
                                      <a:latin typeface="Cambria Math" panose="02040503050406030204" pitchFamily="18" charset="0"/>
                                      <a:ea typeface="+mn-ea"/>
                                      <a:cs typeface="+mn-cs"/>
                                    </a:rPr>
                                  </m:ctrlPr>
                                </m:sSupPr>
                                <m:e>
                                  <m:d>
                                    <m:dPr>
                                      <m:ctrlPr>
                                        <a:rPr kumimoji="0" lang="en-US" sz="2700" i="1" kern="1200">
                                          <a:solidFill>
                                            <a:schemeClr val="dk1"/>
                                          </a:solidFill>
                                          <a:effectLst/>
                                          <a:latin typeface="Cambria Math" panose="02040503050406030204" pitchFamily="18" charset="0"/>
                                          <a:ea typeface="+mn-ea"/>
                                          <a:cs typeface="+mn-cs"/>
                                        </a:rPr>
                                      </m:ctrlPr>
                                    </m:dPr>
                                    <m:e>
                                      <m:r>
                                        <a:rPr kumimoji="0" lang="en-US" sz="2700" i="1" kern="1200">
                                          <a:solidFill>
                                            <a:schemeClr val="dk1"/>
                                          </a:solidFill>
                                          <a:effectLst/>
                                          <a:latin typeface="Cambria Math" panose="02040503050406030204" pitchFamily="18" charset="0"/>
                                          <a:ea typeface="+mn-ea"/>
                                          <a:cs typeface="+mn-cs"/>
                                        </a:rPr>
                                        <m:t>0</m:t>
                                      </m:r>
                                    </m:e>
                                  </m:d>
                                </m:e>
                                <m:sup>
                                  <m:r>
                                    <a:rPr kumimoji="0" lang="en-US" sz="2700" i="1" kern="1200">
                                      <a:solidFill>
                                        <a:schemeClr val="dk1"/>
                                      </a:solidFill>
                                      <a:effectLst/>
                                      <a:latin typeface="Cambria Math" panose="02040503050406030204" pitchFamily="18" charset="0"/>
                                      <a:ea typeface="+mn-ea"/>
                                      <a:cs typeface="+mn-cs"/>
                                    </a:rPr>
                                    <m:t>2</m:t>
                                  </m:r>
                                </m:sup>
                              </m:sSup>
                              <m:r>
                                <a:rPr kumimoji="0" lang="en-US" sz="2700" i="1" kern="1200">
                                  <a:solidFill>
                                    <a:schemeClr val="dk1"/>
                                  </a:solidFill>
                                  <a:effectLst/>
                                  <a:latin typeface="Cambria Math" panose="02040503050406030204" pitchFamily="18" charset="0"/>
                                  <a:ea typeface="+mn-ea"/>
                                  <a:cs typeface="+mn-cs"/>
                                </a:rPr>
                                <m:t>=20</m:t>
                              </m:r>
                            </m:oMath>
                          </a14:m>
                          <a:endParaRPr kumimoji="0" lang="en-US" sz="2700" kern="1200" dirty="0" smtClean="0">
                            <a:solidFill>
                              <a:schemeClr val="dk1"/>
                            </a:solidFill>
                            <a:effectLst/>
                            <a:latin typeface="+mn-lt"/>
                            <a:ea typeface="+mn-ea"/>
                            <a:cs typeface="+mn-cs"/>
                          </a:endParaRPr>
                        </a:p>
                        <a:p>
                          <a:endParaRPr kumimoji="0" lang="en-US" sz="270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US" sz="2000" b="0" i="0" kern="1200" smtClean="0">
                                  <a:solidFill>
                                    <a:schemeClr val="dk1"/>
                                  </a:solidFill>
                                  <a:effectLst/>
                                  <a:latin typeface="Cambria Math" panose="02040503050406030204" pitchFamily="18" charset="0"/>
                                  <a:ea typeface="+mn-ea"/>
                                  <a:cs typeface="+mn-cs"/>
                                </a:rPr>
                                <m:t>Where</m:t>
                              </m:r>
                            </m:oMath>
                          </a14:m>
                          <a:r>
                            <a:rPr kumimoji="0" lang="en-US" sz="2000" b="0" i="0" kern="1200" dirty="0" smtClean="0">
                              <a:solidFill>
                                <a:schemeClr val="dk1"/>
                              </a:solidFill>
                              <a:effectLst/>
                              <a:latin typeface="+mn-lt"/>
                              <a:ea typeface="+mn-ea"/>
                              <a:cs typeface="+mn-cs"/>
                            </a:rPr>
                            <a:t> </a:t>
                          </a:r>
                          <a:r>
                            <a:rPr kumimoji="0" lang="en-US" sz="2000" b="0" i="0" kern="1200" dirty="0" err="1">
                              <a:solidFill>
                                <a:schemeClr val="dk1"/>
                              </a:solidFill>
                              <a:effectLst/>
                              <a:latin typeface="+mn-lt"/>
                              <a:ea typeface="+mn-ea"/>
                              <a:cs typeface="+mn-cs"/>
                            </a:rPr>
                            <a:t>X</a:t>
                          </a:r>
                          <a:r>
                            <a:rPr kumimoji="0" lang="en-US" sz="2000" b="0" i="0" kern="1200" baseline="-25000" dirty="0" err="1">
                              <a:solidFill>
                                <a:schemeClr val="dk1"/>
                              </a:solidFill>
                              <a:effectLst/>
                              <a:latin typeface="+mn-lt"/>
                              <a:ea typeface="+mn-ea"/>
                              <a:cs typeface="+mn-cs"/>
                            </a:rPr>
                            <a:t>t</a:t>
                          </a:r>
                          <a:r>
                            <a:rPr kumimoji="0" lang="en-US" sz="2000" b="0" i="0" kern="1200" dirty="0">
                              <a:solidFill>
                                <a:schemeClr val="dk1"/>
                              </a:solidFill>
                              <a:effectLst/>
                              <a:latin typeface="+mn-lt"/>
                              <a:ea typeface="+mn-ea"/>
                              <a:cs typeface="+mn-cs"/>
                            </a:rPr>
                            <a:t> = </a:t>
                          </a:r>
                          <a:r>
                            <a:rPr kumimoji="0" lang="en-US" sz="2000" b="0" i="0" kern="1200" dirty="0" smtClean="0">
                              <a:solidFill>
                                <a:schemeClr val="dk1"/>
                              </a:solidFill>
                              <a:effectLst/>
                              <a:latin typeface="+mn-lt"/>
                              <a:ea typeface="+mn-ea"/>
                              <a:cs typeface="+mn-cs"/>
                            </a:rPr>
                            <a:t>t</a:t>
                          </a:r>
                          <a:r>
                            <a:rPr kumimoji="0" lang="en-US" sz="2000" b="0" i="0" kern="1200" baseline="30000" dirty="0" smtClean="0">
                              <a:solidFill>
                                <a:schemeClr val="dk1"/>
                              </a:solidFill>
                              <a:effectLst/>
                              <a:latin typeface="+mn-lt"/>
                              <a:ea typeface="+mn-ea"/>
                              <a:cs typeface="+mn-cs"/>
                            </a:rPr>
                            <a:t>2</a:t>
                          </a:r>
                          <a:endParaRPr lang="en-US" sz="2700" dirty="0"/>
                        </a:p>
                      </a:txBody>
                      <a:tcPr/>
                    </a:tc>
                    <a:tc>
                      <a:txBody>
                        <a:bodyPr/>
                        <a:lstStyle/>
                        <a:p>
                          <a:pPr/>
                          <a14:m>
                            <m:oMathPara xmlns:m="http://schemas.openxmlformats.org/officeDocument/2006/math">
                              <m:oMathParaPr>
                                <m:jc m:val="left"/>
                              </m:oMathParaPr>
                              <m:oMath xmlns:m="http://schemas.openxmlformats.org/officeDocument/2006/math">
                                <m:nary>
                                  <m:naryPr>
                                    <m:limLoc m:val="undOvr"/>
                                    <m:ctrlPr>
                                      <a:rPr kumimoji="0" lang="en-US" sz="2700" i="1" kern="1200" smtClean="0">
                                        <a:solidFill>
                                          <a:schemeClr val="dk1"/>
                                        </a:solidFill>
                                        <a:effectLst/>
                                        <a:latin typeface="Cambria Math" panose="02040503050406030204" pitchFamily="18" charset="0"/>
                                        <a:ea typeface="+mn-ea"/>
                                        <a:cs typeface="+mn-cs"/>
                                      </a:rPr>
                                    </m:ctrlPr>
                                  </m:naryPr>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e>
                                    <m:r>
                                      <a:rPr kumimoji="0" lang="en-US" sz="2700" i="1" kern="1200">
                                        <a:solidFill>
                                          <a:schemeClr val="dk1"/>
                                        </a:solidFill>
                                        <a:effectLst/>
                                        <a:latin typeface="Cambria Math" panose="02040503050406030204" pitchFamily="18" charset="0"/>
                                        <a:ea typeface="+mn-ea"/>
                                        <a:cs typeface="+mn-cs"/>
                                      </a:rPr>
                                      <m:t>5</m:t>
                                    </m:r>
                                    <m:r>
                                      <a:rPr kumimoji="0" lang="en-US" sz="2700" i="1" kern="1200">
                                        <a:solidFill>
                                          <a:schemeClr val="dk1"/>
                                        </a:solidFill>
                                        <a:effectLst/>
                                        <a:latin typeface="Cambria Math" panose="02040503050406030204" pitchFamily="18" charset="0"/>
                                        <a:ea typeface="+mn-ea"/>
                                        <a:cs typeface="+mn-cs"/>
                                      </a:rPr>
                                      <m:t>𝑑</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𝑡</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𝑡</m:t>
                                        </m:r>
                                      </m:sub>
                                    </m:sSub>
                                    <m:sSubSup>
                                      <m:sSubSupPr>
                                        <m:ctrlPr>
                                          <a:rPr kumimoji="0" lang="en-US" sz="2700" i="1" kern="1200">
                                            <a:solidFill>
                                              <a:schemeClr val="dk1"/>
                                            </a:solidFill>
                                            <a:effectLst/>
                                            <a:latin typeface="Cambria Math" panose="02040503050406030204" pitchFamily="18" charset="0"/>
                                            <a:ea typeface="+mn-ea"/>
                                            <a:cs typeface="+mn-cs"/>
                                          </a:rPr>
                                        </m:ctrlPr>
                                      </m:sSubSupPr>
                                      <m:e>
                                        <m:r>
                                          <a:rPr kumimoji="0" lang="en-US" sz="2700" i="1" kern="1200">
                                            <a:solidFill>
                                              <a:schemeClr val="dk1"/>
                                            </a:solidFill>
                                            <a:effectLst/>
                                            <a:latin typeface="Cambria Math" panose="02040503050406030204" pitchFamily="18" charset="0"/>
                                            <a:ea typeface="+mn-ea"/>
                                            <a:cs typeface="+mn-cs"/>
                                          </a:rPr>
                                          <m:t>|</m:t>
                                        </m:r>
                                      </m:e>
                                      <m:sub>
                                        <m:r>
                                          <a:rPr kumimoji="0" lang="en-US" sz="2700" i="1" kern="1200">
                                            <a:solidFill>
                                              <a:schemeClr val="dk1"/>
                                            </a:solidFill>
                                            <a:effectLst/>
                                            <a:latin typeface="Cambria Math" panose="02040503050406030204" pitchFamily="18" charset="0"/>
                                            <a:ea typeface="+mn-ea"/>
                                            <a:cs typeface="+mn-cs"/>
                                          </a:rPr>
                                          <m:t>0</m:t>
                                        </m:r>
                                      </m:sub>
                                      <m:sup>
                                        <m:r>
                                          <a:rPr kumimoji="0" lang="en-US" sz="2700" i="1" kern="1200">
                                            <a:solidFill>
                                              <a:schemeClr val="dk1"/>
                                            </a:solidFill>
                                            <a:effectLst/>
                                            <a:latin typeface="Cambria Math" panose="02040503050406030204" pitchFamily="18" charset="0"/>
                                            <a:ea typeface="+mn-ea"/>
                                            <a:cs typeface="+mn-cs"/>
                                          </a:rPr>
                                          <m:t>2</m:t>
                                        </m:r>
                                      </m:sup>
                                    </m:sSubSup>
                                  </m:e>
                                </m:nary>
                              </m:oMath>
                            </m:oMathPara>
                          </a14:m>
                          <a:endParaRPr kumimoji="0" lang="en-US" sz="2700" i="1" kern="1200" dirty="0" smtClean="0">
                            <a:solidFill>
                              <a:schemeClr val="dk1"/>
                            </a:solidFill>
                            <a:effectLst/>
                            <a:latin typeface="+mn-lt"/>
                            <a:ea typeface="+mn-ea"/>
                            <a:cs typeface="+mn-cs"/>
                          </a:endParaRPr>
                        </a:p>
                        <a:p>
                          <a:r>
                            <a:rPr kumimoji="0" lang="en-US" sz="2700" kern="1200" dirty="0" smtClean="0">
                              <a:solidFill>
                                <a:schemeClr val="dk1"/>
                              </a:solidFill>
                              <a:effectLst/>
                              <a:ea typeface="+mn-ea"/>
                              <a:cs typeface="+mn-cs"/>
                            </a:rPr>
                            <a:t>              </a:t>
                          </a:r>
                          <a14:m>
                            <m:oMath xmlns:m="http://schemas.openxmlformats.org/officeDocument/2006/math">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2</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0</m:t>
                                  </m:r>
                                </m:sub>
                              </m:sSub>
                              <m:r>
                                <a:rPr kumimoji="0" lang="en-US" sz="2700" i="1" kern="1200">
                                  <a:solidFill>
                                    <a:schemeClr val="dk1"/>
                                  </a:solidFill>
                                  <a:effectLst/>
                                  <a:latin typeface="Cambria Math" panose="02040503050406030204" pitchFamily="18" charset="0"/>
                                  <a:ea typeface="+mn-ea"/>
                                  <a:cs typeface="+mn-cs"/>
                                </a:rPr>
                                <m:t>=5</m:t>
                              </m:r>
                              <m:sSub>
                                <m:sSubPr>
                                  <m:ctrlPr>
                                    <a:rPr kumimoji="0" lang="en-US" sz="2700" i="1" kern="1200">
                                      <a:solidFill>
                                        <a:schemeClr val="dk1"/>
                                      </a:solidFill>
                                      <a:effectLst/>
                                      <a:latin typeface="Cambria Math" panose="02040503050406030204" pitchFamily="18" charset="0"/>
                                      <a:ea typeface="+mn-ea"/>
                                      <a:cs typeface="+mn-cs"/>
                                    </a:rPr>
                                  </m:ctrlPr>
                                </m:sSubPr>
                                <m:e>
                                  <m:r>
                                    <a:rPr kumimoji="0" lang="en-US" sz="2700" i="1" kern="1200">
                                      <a:solidFill>
                                        <a:schemeClr val="dk1"/>
                                      </a:solidFill>
                                      <a:effectLst/>
                                      <a:latin typeface="Cambria Math" panose="02040503050406030204" pitchFamily="18" charset="0"/>
                                      <a:ea typeface="+mn-ea"/>
                                      <a:cs typeface="+mn-cs"/>
                                    </a:rPr>
                                    <m:t>𝑍</m:t>
                                  </m:r>
                                </m:e>
                                <m:sub>
                                  <m:r>
                                    <a:rPr kumimoji="0" lang="en-US" sz="2700" i="1" kern="1200">
                                      <a:solidFill>
                                        <a:schemeClr val="dk1"/>
                                      </a:solidFill>
                                      <a:effectLst/>
                                      <a:latin typeface="Cambria Math" panose="02040503050406030204" pitchFamily="18" charset="0"/>
                                      <a:ea typeface="+mn-ea"/>
                                      <a:cs typeface="+mn-cs"/>
                                    </a:rPr>
                                    <m:t>2</m:t>
                                  </m:r>
                                </m:sub>
                              </m:sSub>
                            </m:oMath>
                          </a14:m>
                          <a:endParaRPr kumimoji="0" lang="en-US" sz="2700" kern="1200" dirty="0" smtClean="0">
                            <a:solidFill>
                              <a:schemeClr val="dk1"/>
                            </a:solidFill>
                            <a:effectLst/>
                            <a:latin typeface="+mn-lt"/>
                            <a:ea typeface="+mn-ea"/>
                            <a:cs typeface="+mn-cs"/>
                          </a:endParaRPr>
                        </a:p>
                        <a:p>
                          <a:endParaRPr kumimoji="0" lang="en-US" sz="2700" kern="1200" dirty="0" smtClean="0">
                            <a:solidFill>
                              <a:schemeClr val="dk1"/>
                            </a:solidFill>
                            <a:effectLst/>
                            <a:latin typeface="+mn-lt"/>
                            <a:ea typeface="+mn-ea"/>
                            <a:cs typeface="+mn-cs"/>
                          </a:endParaRPr>
                        </a:p>
                        <a:p>
                          <a:pPr algn="ctr"/>
                          <a:r>
                            <a:rPr kumimoji="0" lang="en-US" sz="2000" kern="1200" dirty="0" smtClean="0">
                              <a:solidFill>
                                <a:schemeClr val="dk1"/>
                              </a:solidFill>
                              <a:effectLst/>
                              <a:latin typeface="+mn-lt"/>
                              <a:ea typeface="+mn-ea"/>
                              <a:cs typeface="+mn-cs"/>
                            </a:rPr>
                            <a:t>Where </a:t>
                          </a:r>
                          <a:r>
                            <a:rPr kumimoji="0" lang="en-US" sz="2000" i="1" kern="1200" dirty="0" err="1" smtClean="0">
                              <a:solidFill>
                                <a:schemeClr val="dk1"/>
                              </a:solidFill>
                              <a:effectLst/>
                              <a:latin typeface="+mn-lt"/>
                              <a:ea typeface="+mn-ea"/>
                              <a:cs typeface="+mn-cs"/>
                            </a:rPr>
                            <a:t>Z</a:t>
                          </a:r>
                          <a:r>
                            <a:rPr kumimoji="0" lang="en-US" sz="2000" i="1" kern="1200" baseline="-25000" dirty="0" err="1" smtClean="0">
                              <a:solidFill>
                                <a:schemeClr val="dk1"/>
                              </a:solidFill>
                              <a:effectLst/>
                              <a:latin typeface="+mn-lt"/>
                              <a:ea typeface="+mn-ea"/>
                              <a:cs typeface="+mn-cs"/>
                            </a:rPr>
                            <a:t>t</a:t>
                          </a:r>
                          <a:r>
                            <a:rPr kumimoji="0" lang="en-US" sz="2000" i="1" kern="1200" baseline="-25000" dirty="0" smtClean="0">
                              <a:solidFill>
                                <a:schemeClr val="dk1"/>
                              </a:solidFill>
                              <a:effectLst/>
                              <a:latin typeface="+mn-lt"/>
                              <a:ea typeface="+mn-ea"/>
                              <a:cs typeface="+mn-cs"/>
                            </a:rPr>
                            <a:t> </a:t>
                          </a:r>
                          <a:r>
                            <a:rPr kumimoji="0" lang="en-US" sz="2000" kern="1200" dirty="0" smtClean="0">
                              <a:solidFill>
                                <a:schemeClr val="dk1"/>
                              </a:solidFill>
                              <a:effectLst/>
                              <a:latin typeface="+mn-lt"/>
                              <a:ea typeface="+mn-ea"/>
                              <a:cs typeface="+mn-cs"/>
                            </a:rPr>
                            <a:t>is standard Brownian motion</a:t>
                          </a:r>
                          <a:endParaRPr lang="en-US" sz="2700" dirty="0"/>
                        </a:p>
                      </a:txBody>
                      <a:tcPr/>
                    </a:tc>
                  </a:tr>
                </a:tbl>
              </a:graphicData>
            </a:graphic>
          </p:graphicFrame>
        </mc:Choice>
        <mc:Fallback>
          <p:graphicFrame>
            <p:nvGraphicFramePr>
              <p:cNvPr id="4" name="Content Placeholder 3"/>
              <p:cNvGraphicFramePr>
                <a:graphicFrameLocks noGrp="1"/>
              </p:cNvGraphicFramePr>
              <p:nvPr>
                <p:ph sz="quarter" idx="1"/>
                <p:extLst/>
              </p:nvPr>
            </p:nvGraphicFramePr>
            <p:xfrm>
              <a:off x="245035" y="1542462"/>
              <a:ext cx="11693802" cy="3706494"/>
            </p:xfrm>
            <a:graphic>
              <a:graphicData uri="http://schemas.openxmlformats.org/drawingml/2006/table">
                <a:tbl>
                  <a:tblPr firstRow="1" bandRow="1">
                    <a:tableStyleId>{5C22544A-7EE6-4342-B048-85BDC9FD1C3A}</a:tableStyleId>
                  </a:tblPr>
                  <a:tblGrid>
                    <a:gridCol w="5846901"/>
                    <a:gridCol w="5846901"/>
                  </a:tblGrid>
                  <a:tr h="520842">
                    <a:tc>
                      <a:txBody>
                        <a:bodyPr/>
                        <a:lstStyle/>
                        <a:p>
                          <a:pPr algn="ctr"/>
                          <a:r>
                            <a:rPr lang="en-US" sz="2000" i="1" dirty="0" smtClean="0"/>
                            <a:t>Integration of Real-valued Functions</a:t>
                          </a:r>
                          <a:r>
                            <a:rPr lang="en-US" sz="2000" i="1" baseline="0" dirty="0" smtClean="0"/>
                            <a:t>(1)</a:t>
                          </a:r>
                          <a:endParaRPr lang="en-US" sz="2000" dirty="0"/>
                        </a:p>
                      </a:txBody>
                      <a:tcPr/>
                    </a:tc>
                    <a:tc>
                      <a:txBody>
                        <a:bodyPr/>
                        <a:lstStyle/>
                        <a:p>
                          <a:pPr algn="ctr"/>
                          <a:r>
                            <a:rPr lang="en-US" sz="2000" i="1" dirty="0" smtClean="0"/>
                            <a:t>Integration of Stochastic Processes(2)</a:t>
                          </a:r>
                          <a:endParaRPr lang="en-US" sz="2000" dirty="0"/>
                        </a:p>
                      </a:txBody>
                      <a:tcPr/>
                    </a:tc>
                  </a:tr>
                  <a:tr h="3185652">
                    <a:tc>
                      <a:txBody>
                        <a:bodyPr/>
                        <a:lstStyle/>
                        <a:p>
                          <a:endParaRPr lang="en-US"/>
                        </a:p>
                      </a:txBody>
                      <a:tcPr>
                        <a:blipFill rotWithShape="0">
                          <a:blip r:embed="rId2"/>
                          <a:stretch>
                            <a:fillRect l="-104" t="-17591" r="-100313" b="-382"/>
                          </a:stretch>
                        </a:blipFill>
                      </a:tcPr>
                    </a:tc>
                    <a:tc>
                      <a:txBody>
                        <a:bodyPr/>
                        <a:lstStyle/>
                        <a:p>
                          <a:endParaRPr lang="en-US"/>
                        </a:p>
                      </a:txBody>
                      <a:tcPr>
                        <a:blipFill rotWithShape="0">
                          <a:blip r:embed="rId2"/>
                          <a:stretch>
                            <a:fillRect l="-100209" t="-17591" r="-417" b="-382"/>
                          </a:stretch>
                        </a:blipFill>
                      </a:tcPr>
                    </a:tc>
                  </a:tr>
                </a:tbl>
              </a:graphicData>
            </a:graphic>
          </p:graphicFrame>
        </mc:Fallback>
      </mc:AlternateContent>
      <p:sp>
        <p:nvSpPr>
          <p:cNvPr id="5" name="Rectangle 4"/>
          <p:cNvSpPr/>
          <p:nvPr/>
        </p:nvSpPr>
        <p:spPr>
          <a:xfrm>
            <a:off x="456807" y="5394207"/>
            <a:ext cx="11270258" cy="1015663"/>
          </a:xfrm>
          <a:prstGeom prst="rect">
            <a:avLst/>
          </a:prstGeom>
        </p:spPr>
        <p:txBody>
          <a:bodyPr wrap="square">
            <a:spAutoFit/>
          </a:bodyPr>
          <a:lstStyle/>
          <a:p>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The solution in the first illustration is a number. The solution in the second illustration is a random variable since Z</a:t>
            </a:r>
            <a:r>
              <a:rPr lang="en-US" sz="2000" i="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is a normally distributed random variable, with mean 0 and variance 2. Thus, 5Z</a:t>
            </a:r>
            <a:r>
              <a:rPr lang="en-US" sz="2000" i="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is a normally distributed random variable with mean 0 and variance (5)</a:t>
            </a:r>
            <a:r>
              <a:rPr lang="en-US" sz="2000" i="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(2) = 50.</a:t>
            </a:r>
            <a:endParaRPr lang="en-US" sz="2000" i="1" dirty="0">
              <a:latin typeface="Courier 10cp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2251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Elementary Properties of Stochastic Integrals</a:t>
            </a:r>
          </a:p>
        </p:txBody>
      </p:sp>
      <p:sp>
        <p:nvSpPr>
          <p:cNvPr id="3" name="Content Placeholder 2"/>
          <p:cNvSpPr>
            <a:spLocks noGrp="1"/>
          </p:cNvSpPr>
          <p:nvPr>
            <p:ph sz="quarter" idx="1"/>
          </p:nvPr>
        </p:nvSpPr>
        <p:spPr/>
        <p:txBody>
          <a:bodyPr/>
          <a:lstStyle/>
          <a:p>
            <a:r>
              <a:rPr lang="en-US" i="1" dirty="0"/>
              <a:t>Integral of a Stochastic </a:t>
            </a:r>
            <a:r>
              <a:rPr lang="en-US" i="1" dirty="0" smtClean="0"/>
              <a:t>Differential</a:t>
            </a:r>
          </a:p>
          <a:p>
            <a:r>
              <a:rPr lang="en-US" i="1" dirty="0"/>
              <a:t>Linearity</a:t>
            </a: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85739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Integral of a Stochastic </a:t>
            </a:r>
            <a:r>
              <a:rPr lang="en-US" sz="3600" b="1" i="1" dirty="0" smtClean="0"/>
              <a:t>Differential</a:t>
            </a:r>
            <a:endParaRPr lang="en-US" sz="36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75429"/>
              </a:xfrm>
            </p:spPr>
            <p:txBody>
              <a:bodyPr>
                <a:noAutofit/>
              </a:bodyPr>
              <a:lstStyle/>
              <a:p>
                <a:pPr marL="0" indent="0">
                  <a:buNone/>
                </a:pPr>
                <a:r>
                  <a:rPr lang="en-US" dirty="0" smtClean="0"/>
                  <a:t>If </a:t>
                </a:r>
                <a:r>
                  <a:rPr lang="en-US" i="1" dirty="0" err="1"/>
                  <a:t>X</a:t>
                </a:r>
                <a:r>
                  <a:rPr lang="en-US" i="1" baseline="-25000" dirty="0" err="1"/>
                  <a:t>t</a:t>
                </a:r>
                <a:r>
                  <a:rPr lang="en-US" dirty="0"/>
                  <a:t> is a stochastic process, the integral of a stochastic differential </a:t>
                </a:r>
                <a:r>
                  <a:rPr lang="en-US" i="1" dirty="0" err="1"/>
                  <a:t>dX</a:t>
                </a:r>
                <a:r>
                  <a:rPr lang="en-US" i="1" baseline="-25000" dirty="0" err="1"/>
                  <a:t>t</a:t>
                </a:r>
                <a:r>
                  <a:rPr lang="en-US" dirty="0"/>
                  <a:t> is </a:t>
                </a:r>
                <a:r>
                  <a:rPr lang="en-US" dirty="0" smtClean="0"/>
                  <a:t>:   </a:t>
                </a:r>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𝑎</m:t>
                          </m:r>
                        </m:sub>
                      </m:sSub>
                    </m:oMath>
                  </m:oMathPara>
                </a14:m>
                <a:endParaRPr lang="en-US" dirty="0"/>
              </a:p>
              <a:p>
                <a:pPr marL="0" indent="0">
                  <a:buNone/>
                </a:pPr>
                <a:r>
                  <a:rPr lang="en-US" sz="2300" dirty="0"/>
                  <a:t> </a:t>
                </a:r>
                <a:r>
                  <a:rPr lang="en-US" sz="2300" dirty="0" smtClean="0"/>
                  <a:t>Proof:  </a:t>
                </a:r>
                <a14:m>
                  <m:oMath xmlns:m="http://schemas.openxmlformats.org/officeDocument/2006/math">
                    <m:nary>
                      <m:naryPr>
                        <m:limLoc m:val="subSup"/>
                        <m:ctrlPr>
                          <a:rPr lang="en-US" sz="2300" i="1">
                            <a:latin typeface="Cambria Math" panose="02040503050406030204" pitchFamily="18" charset="0"/>
                          </a:rPr>
                        </m:ctrlPr>
                      </m:naryPr>
                      <m:sub>
                        <m:r>
                          <a:rPr lang="en-US" sz="2300" i="1">
                            <a:latin typeface="Cambria Math" panose="02040503050406030204" pitchFamily="18" charset="0"/>
                          </a:rPr>
                          <m:t>𝑎</m:t>
                        </m:r>
                      </m:sub>
                      <m:sup>
                        <m:r>
                          <a:rPr lang="en-US" sz="2300" i="1">
                            <a:latin typeface="Cambria Math" panose="02040503050406030204" pitchFamily="18" charset="0"/>
                          </a:rPr>
                          <m:t>𝑏</m:t>
                        </m:r>
                      </m:sup>
                      <m:e>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sub>
                        </m:sSub>
                      </m:e>
                    </m:nary>
                  </m:oMath>
                </a14:m>
                <a:r>
                  <a:rPr lang="en-US" sz="2300" i="1" dirty="0" smtClean="0"/>
                  <a:t>  </a:t>
                </a:r>
                <a14:m>
                  <m:oMath xmlns:m="http://schemas.openxmlformats.org/officeDocument/2006/math">
                    <m:r>
                      <a:rPr lang="en-US" sz="2300" b="0" i="1" smtClean="0">
                        <a:latin typeface="Cambria Math" panose="02040503050406030204" pitchFamily="18" charset="0"/>
                      </a:rPr>
                      <m:t>=</m:t>
                    </m:r>
                    <m:func>
                      <m:funcPr>
                        <m:ctrlPr>
                          <a:rPr lang="en-US" sz="2300" i="1">
                            <a:latin typeface="Cambria Math" panose="02040503050406030204" pitchFamily="18" charset="0"/>
                          </a:rPr>
                        </m:ctrlPr>
                      </m:funcPr>
                      <m:fName>
                        <m:limLow>
                          <m:limLowPr>
                            <m:ctrlPr>
                              <a:rPr lang="en-US" sz="2300" i="1">
                                <a:latin typeface="Cambria Math" panose="02040503050406030204" pitchFamily="18" charset="0"/>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fName>
                      <m:e>
                        <m:nary>
                          <m:naryPr>
                            <m:chr m:val="∑"/>
                            <m:limLoc m:val="undOvr"/>
                            <m:ctrlPr>
                              <a:rPr lang="en-US" sz="2300" i="1">
                                <a:latin typeface="Cambria Math" panose="02040503050406030204" pitchFamily="18" charset="0"/>
                              </a:rPr>
                            </m:ctrlPr>
                          </m:naryPr>
                          <m:sub>
                            <m:r>
                              <a:rPr lang="en-US" sz="2300" i="1">
                                <a:latin typeface="Cambria Math" panose="02040503050406030204" pitchFamily="18" charset="0"/>
                              </a:rPr>
                              <m:t>𝑖</m:t>
                            </m:r>
                            <m:r>
                              <a:rPr lang="en-US" sz="2300" i="1">
                                <a:latin typeface="Cambria Math" panose="02040503050406030204" pitchFamily="18" charset="0"/>
                              </a:rPr>
                              <m:t>=0</m:t>
                            </m:r>
                          </m:sub>
                          <m:sup>
                            <m:r>
                              <a:rPr lang="en-US" sz="2300" i="1">
                                <a:latin typeface="Cambria Math" panose="02040503050406030204" pitchFamily="18" charset="0"/>
                              </a:rPr>
                              <m:t>𝑛</m:t>
                            </m:r>
                            <m:r>
                              <a:rPr lang="en-US" sz="2300" i="1">
                                <a:latin typeface="Cambria Math" panose="02040503050406030204" pitchFamily="18" charset="0"/>
                              </a:rPr>
                              <m:t>−1</m:t>
                            </m:r>
                          </m:sup>
                          <m:e>
                            <m:sSub>
                              <m:sSubPr>
                                <m:ctrlPr>
                                  <a:rPr lang="en-US" sz="2300" i="1">
                                    <a:latin typeface="Cambria Math" panose="02040503050406030204" pitchFamily="18" charset="0"/>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𝑖</m:t>
                                    </m:r>
                                    <m:r>
                                      <a:rPr lang="en-US" sz="2300" i="1">
                                        <a:latin typeface="Cambria Math" panose="02040503050406030204" pitchFamily="18" charset="0"/>
                                      </a:rPr>
                                      <m:t>+1</m:t>
                                    </m:r>
                                  </m:sub>
                                </m:sSub>
                              </m:sub>
                            </m:sSub>
                          </m:e>
                        </m:nary>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𝑖</m:t>
                                </m:r>
                              </m:sub>
                            </m:sSub>
                          </m:sub>
                        </m:sSub>
                        <m:r>
                          <a:rPr lang="en-US" sz="2300" b="0" i="1" smtClean="0">
                            <a:latin typeface="Cambria Math" panose="02040503050406030204" pitchFamily="18" charset="0"/>
                          </a:rPr>
                          <m:t>)</m:t>
                        </m:r>
                      </m:e>
                    </m:func>
                  </m:oMath>
                </a14:m>
                <a:endParaRPr lang="en-US" sz="2300" i="1" dirty="0" smtClean="0"/>
              </a:p>
              <a:p>
                <a:pPr marL="0" indent="0">
                  <a:buNone/>
                </a:pPr>
                <a:r>
                  <a:rPr lang="en-US" sz="2300" dirty="0" smtClean="0"/>
                  <a:t>	</a:t>
                </a:r>
                <a14:m>
                  <m:oMath xmlns:m="http://schemas.openxmlformats.org/officeDocument/2006/math">
                    <m:r>
                      <a:rPr lang="en-US" sz="2300" i="1">
                        <a:latin typeface="Cambria Math" panose="02040503050406030204" pitchFamily="18" charset="0"/>
                      </a:rPr>
                      <m:t>=</m:t>
                    </m:r>
                    <m:limLow>
                      <m:limLowPr>
                        <m:ctrlPr>
                          <a:rPr lang="en-US" sz="2300" i="1">
                            <a:latin typeface="Cambria Math" panose="02040503050406030204" pitchFamily="18" charset="0"/>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0</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2</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−2</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r>
                          <a:rPr lang="en-US" sz="2300" i="1">
                            <a:latin typeface="Cambria Math" panose="02040503050406030204" pitchFamily="18" charset="0"/>
                          </a:rPr>
                          <m:t>)</m:t>
                        </m:r>
                      </m:e>
                    </m:d>
                  </m:oMath>
                </a14:m>
                <a:endParaRPr lang="en-US" sz="2300" dirty="0"/>
              </a:p>
              <a:p>
                <a:pPr marL="0" indent="0">
                  <a:buNone/>
                </a:pPr>
                <a:r>
                  <a:rPr lang="en-US" sz="2300" dirty="0"/>
                  <a:t> </a:t>
                </a:r>
                <a:r>
                  <a:rPr lang="en-US" sz="2300" dirty="0" smtClean="0"/>
                  <a:t>	</a:t>
                </a:r>
                <a14:m>
                  <m:oMath xmlns:m="http://schemas.openxmlformats.org/officeDocument/2006/math">
                    <m:r>
                      <a:rPr lang="en-US" sz="2300" i="1">
                        <a:latin typeface="Cambria Math" panose="02040503050406030204" pitchFamily="18" charset="0"/>
                      </a:rPr>
                      <m:t>=</m:t>
                    </m:r>
                    <m:limLow>
                      <m:limLowPr>
                        <m:ctrlPr>
                          <a:rPr lang="en-US" sz="2300" i="1">
                            <a:latin typeface="Cambria Math" panose="02040503050406030204" pitchFamily="18" charset="0"/>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sub>
                            </m:sSub>
                          </m:sub>
                        </m:sSub>
                        <m:r>
                          <a:rPr lang="en-US" sz="2300" i="1">
                            <a:latin typeface="Cambria Math" panose="02040503050406030204" pitchFamily="18" charset="0"/>
                          </a:rPr>
                          <m:t>+</m:t>
                        </m:r>
                        <m:d>
                          <m:dPr>
                            <m:ctrlPr>
                              <a:rPr lang="en-US" sz="2300" i="1">
                                <a:latin typeface="Cambria Math" panose="02040503050406030204" pitchFamily="18" charset="0"/>
                              </a:rPr>
                            </m:ctrlPr>
                          </m:dPr>
                          <m:e>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−1</m:t>
                                    </m:r>
                                  </m:sub>
                                </m:sSub>
                              </m:sub>
                            </m:sSub>
                          </m:e>
                        </m:d>
                        <m:r>
                          <a:rPr lang="en-US" sz="2300" i="1">
                            <a:latin typeface="Cambria Math" panose="02040503050406030204" pitchFamily="18" charset="0"/>
                          </a:rPr>
                          <m:t>+</m:t>
                        </m:r>
                        <m:d>
                          <m:dPr>
                            <m:ctrlPr>
                              <a:rPr lang="en-US" sz="2300" i="1">
                                <a:latin typeface="Cambria Math" panose="02040503050406030204" pitchFamily="18" charset="0"/>
                              </a:rPr>
                            </m:ctrlPr>
                          </m:dPr>
                          <m:e>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−2</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r>
                                      <a:rPr lang="en-US" sz="2300" i="1">
                                        <a:latin typeface="Cambria Math" panose="02040503050406030204" pitchFamily="18" charset="0"/>
                                      </a:rPr>
                                      <m:t>−2</m:t>
                                    </m:r>
                                  </m:sub>
                                </m:sSub>
                              </m:sub>
                            </m:sSub>
                          </m:e>
                        </m:d>
                        <m:r>
                          <a:rPr lang="en-US" sz="2300" i="1">
                            <a:latin typeface="Cambria Math" panose="02040503050406030204" pitchFamily="18" charset="0"/>
                          </a:rPr>
                          <m:t>+…+</m:t>
                        </m:r>
                        <m:d>
                          <m:dPr>
                            <m:ctrlPr>
                              <a:rPr lang="en-US" sz="2300" i="1">
                                <a:latin typeface="Cambria Math" panose="02040503050406030204" pitchFamily="18" charset="0"/>
                              </a:rPr>
                            </m:ctrlPr>
                          </m:dPr>
                          <m:e>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1</m:t>
                                    </m:r>
                                  </m:sub>
                                </m:sSub>
                              </m:sub>
                            </m:sSub>
                          </m:e>
                        </m:d>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0</m:t>
                                </m:r>
                              </m:sub>
                            </m:sSub>
                          </m:sub>
                        </m:sSub>
                      </m:e>
                    </m:d>
                  </m:oMath>
                </a14:m>
                <a:r>
                  <a:rPr lang="en-US" sz="2300" dirty="0" smtClean="0"/>
                  <a:t> 	</a:t>
                </a:r>
                <a14:m>
                  <m:oMath xmlns:m="http://schemas.openxmlformats.org/officeDocument/2006/math">
                    <m:r>
                      <a:rPr lang="en-US" sz="2300" i="1">
                        <a:latin typeface="Cambria Math" panose="02040503050406030204" pitchFamily="18" charset="0"/>
                      </a:rPr>
                      <m:t>=</m:t>
                    </m:r>
                    <m:limLow>
                      <m:limLowPr>
                        <m:ctrlPr>
                          <a:rPr lang="en-US" sz="2300" i="1">
                            <a:latin typeface="Cambria Math" panose="02040503050406030204" pitchFamily="18" charset="0"/>
                          </a:rPr>
                        </m:ctrlPr>
                      </m:limLowPr>
                      <m:e>
                        <m:r>
                          <m:rPr>
                            <m:sty m:val="p"/>
                          </m:rPr>
                          <a:rPr lang="en-US" sz="2300">
                            <a:latin typeface="Cambria Math" panose="02040503050406030204" pitchFamily="18" charset="0"/>
                          </a:rPr>
                          <m:t>lim</m:t>
                        </m:r>
                      </m:e>
                      <m:lim>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→0</m:t>
                        </m:r>
                      </m:lim>
                    </m:limLow>
                    <m:sSub>
                      <m:sSubPr>
                        <m:ctrlPr>
                          <a:rPr lang="en-US" sz="2300" i="1">
                            <a:latin typeface="Cambria Math" panose="02040503050406030204" pitchFamily="18" charset="0"/>
                          </a:rPr>
                        </m:ctrlPr>
                      </m:sSubPr>
                      <m:e>
                        <m:r>
                          <a:rPr lang="en-US" sz="2300" i="1">
                            <a:latin typeface="Cambria Math" panose="02040503050406030204" pitchFamily="18" charset="0"/>
                          </a:rPr>
                          <m:t>(</m:t>
                        </m:r>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𝑛</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0</m:t>
                            </m:r>
                          </m:sub>
                        </m:sSub>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𝑏</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𝑎</m:t>
                        </m:r>
                      </m:sub>
                    </m:sSub>
                  </m:oMath>
                </a14:m>
                <a:r>
                  <a:rPr lang="en-US" sz="2300"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75429"/>
              </a:xfrm>
              <a:blipFill rotWithShape="0">
                <a:blip r:embed="rId2" cstate="print"/>
                <a:stretch>
                  <a:fillRect l="-1022" t="-1148" r="-2312"/>
                </a:stretch>
              </a:blipFill>
            </p:spPr>
            <p:txBody>
              <a:bodyPr/>
              <a:lstStyle/>
              <a:p>
                <a:r>
                  <a:rPr lang="en-US">
                    <a:noFill/>
                  </a:rPr>
                  <a:t> </a:t>
                </a:r>
              </a:p>
            </p:txBody>
          </p:sp>
        </mc:Fallback>
      </mc:AlternateContent>
    </p:spTree>
    <p:extLst>
      <p:ext uri="{BB962C8B-B14F-4D97-AF65-F5344CB8AC3E}">
        <p14:creationId xmlns:p14="http://schemas.microsoft.com/office/powerpoint/2010/main" xmlns="" val="129422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Linearity</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44255"/>
              </a:xfrm>
            </p:spPr>
            <p:txBody>
              <a:bodyPr>
                <a:normAutofit fontScale="47500" lnSpcReduction="20000"/>
              </a:bodyPr>
              <a:lstStyle/>
              <a:p>
                <a:pPr marL="0" indent="0">
                  <a:buNone/>
                </a:pPr>
                <a:r>
                  <a:rPr lang="en-US" sz="5700" dirty="0" smtClean="0"/>
                  <a:t>If </a:t>
                </a:r>
                <a:r>
                  <a:rPr lang="en-US" sz="5700" i="1" dirty="0" err="1"/>
                  <a:t>X</a:t>
                </a:r>
                <a:r>
                  <a:rPr lang="en-US" sz="5700" i="1" baseline="-25000" dirty="0" err="1"/>
                  <a:t>t</a:t>
                </a:r>
                <a:r>
                  <a:rPr lang="en-US" sz="5700" dirty="0"/>
                  <a:t>, </a:t>
                </a:r>
                <a:r>
                  <a:rPr lang="en-US" sz="5700" i="1" dirty="0" err="1"/>
                  <a:t>Y</a:t>
                </a:r>
                <a:r>
                  <a:rPr lang="en-US" sz="5700" i="1" baseline="-25000" dirty="0" err="1"/>
                  <a:t>t</a:t>
                </a:r>
                <a:r>
                  <a:rPr lang="en-US" sz="5700" dirty="0"/>
                  <a:t>, </a:t>
                </a:r>
                <a:r>
                  <a:rPr lang="en-US" sz="5700" i="1" dirty="0" err="1"/>
                  <a:t>U</a:t>
                </a:r>
                <a:r>
                  <a:rPr lang="en-US" sz="5700" i="1" baseline="-25000" dirty="0" err="1"/>
                  <a:t>t</a:t>
                </a:r>
                <a:r>
                  <a:rPr lang="en-US" sz="5700" i="1" dirty="0"/>
                  <a:t>, </a:t>
                </a:r>
                <a:r>
                  <a:rPr lang="en-US" sz="5700" dirty="0"/>
                  <a:t>and </a:t>
                </a:r>
                <a:r>
                  <a:rPr lang="en-US" sz="5700" i="1" dirty="0" err="1"/>
                  <a:t>V</a:t>
                </a:r>
                <a:r>
                  <a:rPr lang="en-US" sz="5700" i="1" baseline="-25000" dirty="0" err="1"/>
                  <a:t>t</a:t>
                </a:r>
                <a:r>
                  <a:rPr lang="en-US" sz="5700" dirty="0"/>
                  <a:t> are stochastic processes, and </a:t>
                </a:r>
                <a:r>
                  <a:rPr lang="en-US" sz="5700" i="1" dirty="0"/>
                  <a:t>C</a:t>
                </a:r>
                <a:r>
                  <a:rPr lang="en-US" sz="5700" dirty="0"/>
                  <a:t> and </a:t>
                </a:r>
                <a:r>
                  <a:rPr lang="en-US" sz="5700" i="1" dirty="0"/>
                  <a:t>D</a:t>
                </a:r>
                <a:r>
                  <a:rPr lang="en-US" sz="5700" dirty="0"/>
                  <a:t> are real numbers, then</a:t>
                </a:r>
              </a:p>
              <a:p>
                <a:pPr marL="0" indent="0">
                  <a:buNone/>
                </a:pPr>
                <a:r>
                  <a:rPr lang="en-US" sz="5700" dirty="0"/>
                  <a:t> </a:t>
                </a:r>
                <a:endParaRPr lang="en-US" sz="5700" dirty="0" smtClean="0"/>
              </a:p>
              <a:p>
                <a:pPr marL="0" indent="0">
                  <a:buNone/>
                </a:pPr>
                <a14:m>
                  <m:oMathPara xmlns:m="http://schemas.openxmlformats.org/officeDocument/2006/math">
                    <m:oMathParaPr>
                      <m:jc m:val="centerGroup"/>
                    </m:oMathParaPr>
                    <m:oMath xmlns:m="http://schemas.openxmlformats.org/officeDocument/2006/math">
                      <m:nary>
                        <m:naryPr>
                          <m:limLoc m:val="undOvr"/>
                          <m:ctrlPr>
                            <a:rPr lang="en-US" sz="5700" i="1">
                              <a:latin typeface="Cambria Math" panose="02040503050406030204" pitchFamily="18" charset="0"/>
                            </a:rPr>
                          </m:ctrlPr>
                        </m:naryPr>
                        <m:sub>
                          <m:r>
                            <a:rPr lang="en-US" sz="5700" i="1">
                              <a:latin typeface="Cambria Math" panose="02040503050406030204" pitchFamily="18" charset="0"/>
                            </a:rPr>
                            <m:t>𝑎</m:t>
                          </m:r>
                        </m:sub>
                        <m:sup>
                          <m:r>
                            <a:rPr lang="en-US" sz="5700" i="1">
                              <a:latin typeface="Cambria Math" panose="02040503050406030204" pitchFamily="18" charset="0"/>
                            </a:rPr>
                            <m:t>𝑏</m:t>
                          </m:r>
                        </m:sup>
                        <m:e>
                          <m:r>
                            <a:rPr lang="en-US" sz="5700" i="1">
                              <a:latin typeface="Cambria Math" panose="02040503050406030204" pitchFamily="18" charset="0"/>
                            </a:rPr>
                            <m:t>(</m:t>
                          </m:r>
                          <m:r>
                            <a:rPr lang="en-US" sz="5700" i="1">
                              <a:latin typeface="Cambria Math" panose="02040503050406030204" pitchFamily="18" charset="0"/>
                            </a:rPr>
                            <m:t>𝐶</m:t>
                          </m:r>
                          <m:sSub>
                            <m:sSubPr>
                              <m:ctrlPr>
                                <a:rPr lang="en-US" sz="5700" i="1">
                                  <a:latin typeface="Cambria Math" panose="02040503050406030204" pitchFamily="18" charset="0"/>
                                </a:rPr>
                              </m:ctrlPr>
                            </m:sSubPr>
                            <m:e>
                              <m:r>
                                <a:rPr lang="en-US" sz="5700" i="1">
                                  <a:latin typeface="Cambria Math" panose="02040503050406030204" pitchFamily="18" charset="0"/>
                                </a:rPr>
                                <m:t>𝑈</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panose="02040503050406030204" pitchFamily="18" charset="0"/>
                                </a:rPr>
                              </m:ctrlPr>
                            </m:sSubPr>
                            <m:e>
                              <m:r>
                                <a:rPr lang="en-US" sz="5700" i="1">
                                  <a:latin typeface="Cambria Math" panose="02040503050406030204" pitchFamily="18" charset="0"/>
                                </a:rPr>
                                <m:t>𝑋</m:t>
                              </m:r>
                            </m:e>
                            <m:sub>
                              <m:r>
                                <a:rPr lang="en-US" sz="5700" i="1">
                                  <a:latin typeface="Cambria Math" panose="02040503050406030204" pitchFamily="18" charset="0"/>
                                </a:rPr>
                                <m:t>𝑡</m:t>
                              </m:r>
                            </m:sub>
                          </m:sSub>
                          <m:r>
                            <a:rPr lang="en-US" sz="5700" i="1">
                              <a:latin typeface="Cambria Math" panose="02040503050406030204" pitchFamily="18" charset="0"/>
                            </a:rPr>
                            <m:t>+</m:t>
                          </m:r>
                          <m:r>
                            <a:rPr lang="en-US" sz="5700" i="1">
                              <a:latin typeface="Cambria Math" panose="02040503050406030204" pitchFamily="18" charset="0"/>
                            </a:rPr>
                            <m:t>𝐷</m:t>
                          </m:r>
                          <m:sSub>
                            <m:sSubPr>
                              <m:ctrlPr>
                                <a:rPr lang="en-US" sz="5700" i="1">
                                  <a:latin typeface="Cambria Math" panose="02040503050406030204" pitchFamily="18" charset="0"/>
                                </a:rPr>
                              </m:ctrlPr>
                            </m:sSubPr>
                            <m:e>
                              <m:r>
                                <a:rPr lang="en-US" sz="5700" i="1">
                                  <a:latin typeface="Cambria Math" panose="02040503050406030204" pitchFamily="18" charset="0"/>
                                </a:rPr>
                                <m:t>𝑉</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panose="02040503050406030204" pitchFamily="18" charset="0"/>
                                </a:rPr>
                              </m:ctrlPr>
                            </m:sSubPr>
                            <m:e>
                              <m:r>
                                <a:rPr lang="en-US" sz="5700" i="1">
                                  <a:latin typeface="Cambria Math" panose="02040503050406030204" pitchFamily="18" charset="0"/>
                                </a:rPr>
                                <m:t>𝑌</m:t>
                              </m:r>
                            </m:e>
                            <m:sub>
                              <m:r>
                                <a:rPr lang="en-US" sz="5700" i="1">
                                  <a:latin typeface="Cambria Math" panose="02040503050406030204" pitchFamily="18" charset="0"/>
                                </a:rPr>
                                <m:t>𝑡</m:t>
                              </m:r>
                            </m:sub>
                          </m:sSub>
                          <m:r>
                            <a:rPr lang="en-US" sz="5700" i="1">
                              <a:latin typeface="Cambria Math" panose="02040503050406030204" pitchFamily="18" charset="0"/>
                            </a:rPr>
                            <m:t>)=</m:t>
                          </m:r>
                          <m:r>
                            <a:rPr lang="en-US" sz="5700" i="1">
                              <a:latin typeface="Cambria Math" panose="02040503050406030204" pitchFamily="18" charset="0"/>
                            </a:rPr>
                            <m:t>𝐶</m:t>
                          </m:r>
                          <m:nary>
                            <m:naryPr>
                              <m:limLoc m:val="undOvr"/>
                              <m:ctrlPr>
                                <a:rPr lang="en-US" sz="5700" i="1">
                                  <a:latin typeface="Cambria Math" panose="02040503050406030204" pitchFamily="18" charset="0"/>
                                </a:rPr>
                              </m:ctrlPr>
                            </m:naryPr>
                            <m:sub>
                              <m:r>
                                <a:rPr lang="en-US" sz="5700" i="1">
                                  <a:latin typeface="Cambria Math" panose="02040503050406030204" pitchFamily="18" charset="0"/>
                                </a:rPr>
                                <m:t>𝑎</m:t>
                              </m:r>
                            </m:sub>
                            <m:sup>
                              <m:r>
                                <a:rPr lang="en-US" sz="5700" i="1">
                                  <a:latin typeface="Cambria Math" panose="02040503050406030204" pitchFamily="18" charset="0"/>
                                </a:rPr>
                                <m:t>𝑏</m:t>
                              </m:r>
                            </m:sup>
                            <m:e>
                              <m:sSub>
                                <m:sSubPr>
                                  <m:ctrlPr>
                                    <a:rPr lang="en-US" sz="5700" i="1">
                                      <a:latin typeface="Cambria Math" panose="02040503050406030204" pitchFamily="18" charset="0"/>
                                    </a:rPr>
                                  </m:ctrlPr>
                                </m:sSubPr>
                                <m:e>
                                  <m:r>
                                    <a:rPr lang="en-US" sz="5700" i="1">
                                      <a:latin typeface="Cambria Math" panose="02040503050406030204" pitchFamily="18" charset="0"/>
                                    </a:rPr>
                                    <m:t>𝑈</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panose="02040503050406030204" pitchFamily="18" charset="0"/>
                                    </a:rPr>
                                  </m:ctrlPr>
                                </m:sSubPr>
                                <m:e>
                                  <m:r>
                                    <a:rPr lang="en-US" sz="5700" i="1">
                                      <a:latin typeface="Cambria Math" panose="02040503050406030204" pitchFamily="18" charset="0"/>
                                    </a:rPr>
                                    <m:t>𝑋</m:t>
                                  </m:r>
                                </m:e>
                                <m:sub>
                                  <m:r>
                                    <a:rPr lang="en-US" sz="5700" i="1">
                                      <a:latin typeface="Cambria Math" panose="02040503050406030204" pitchFamily="18" charset="0"/>
                                    </a:rPr>
                                    <m:t>𝑡</m:t>
                                  </m:r>
                                </m:sub>
                              </m:sSub>
                            </m:e>
                          </m:nary>
                        </m:e>
                      </m:nary>
                      <m:r>
                        <a:rPr lang="en-US" sz="5700" i="1">
                          <a:latin typeface="Cambria Math" panose="02040503050406030204" pitchFamily="18" charset="0"/>
                        </a:rPr>
                        <m:t>+</m:t>
                      </m:r>
                      <m:r>
                        <a:rPr lang="en-US" sz="5700" i="1">
                          <a:latin typeface="Cambria Math" panose="02040503050406030204" pitchFamily="18" charset="0"/>
                        </a:rPr>
                        <m:t>𝐷</m:t>
                      </m:r>
                      <m:nary>
                        <m:naryPr>
                          <m:limLoc m:val="undOvr"/>
                          <m:ctrlPr>
                            <a:rPr lang="en-US" sz="5700" i="1">
                              <a:latin typeface="Cambria Math" panose="02040503050406030204" pitchFamily="18" charset="0"/>
                            </a:rPr>
                          </m:ctrlPr>
                        </m:naryPr>
                        <m:sub>
                          <m:r>
                            <a:rPr lang="en-US" sz="5700" i="1">
                              <a:latin typeface="Cambria Math" panose="02040503050406030204" pitchFamily="18" charset="0"/>
                            </a:rPr>
                            <m:t>𝑎</m:t>
                          </m:r>
                        </m:sub>
                        <m:sup>
                          <m:r>
                            <a:rPr lang="en-US" sz="5700" i="1">
                              <a:latin typeface="Cambria Math" panose="02040503050406030204" pitchFamily="18" charset="0"/>
                            </a:rPr>
                            <m:t>𝑏</m:t>
                          </m:r>
                        </m:sup>
                        <m:e>
                          <m:sSub>
                            <m:sSubPr>
                              <m:ctrlPr>
                                <a:rPr lang="en-US" sz="5700" i="1">
                                  <a:latin typeface="Cambria Math" panose="02040503050406030204" pitchFamily="18" charset="0"/>
                                </a:rPr>
                              </m:ctrlPr>
                            </m:sSubPr>
                            <m:e>
                              <m:r>
                                <a:rPr lang="en-US" sz="5700" i="1">
                                  <a:latin typeface="Cambria Math" panose="02040503050406030204" pitchFamily="18" charset="0"/>
                                </a:rPr>
                                <m:t>𝑉</m:t>
                              </m:r>
                            </m:e>
                            <m:sub>
                              <m:r>
                                <a:rPr lang="en-US" sz="5700" i="1">
                                  <a:latin typeface="Cambria Math" panose="02040503050406030204" pitchFamily="18" charset="0"/>
                                </a:rPr>
                                <m:t>𝑡</m:t>
                              </m:r>
                            </m:sub>
                          </m:sSub>
                          <m:r>
                            <a:rPr lang="en-US" sz="5700" i="1">
                              <a:latin typeface="Cambria Math" panose="02040503050406030204" pitchFamily="18" charset="0"/>
                            </a:rPr>
                            <m:t>𝑑</m:t>
                          </m:r>
                          <m:sSub>
                            <m:sSubPr>
                              <m:ctrlPr>
                                <a:rPr lang="en-US" sz="5700" i="1">
                                  <a:latin typeface="Cambria Math" panose="02040503050406030204" pitchFamily="18" charset="0"/>
                                </a:rPr>
                              </m:ctrlPr>
                            </m:sSubPr>
                            <m:e>
                              <m:r>
                                <a:rPr lang="en-US" sz="5700" i="1">
                                  <a:latin typeface="Cambria Math" panose="02040503050406030204" pitchFamily="18" charset="0"/>
                                </a:rPr>
                                <m:t>𝑌</m:t>
                              </m:r>
                            </m:e>
                            <m:sub>
                              <m:r>
                                <a:rPr lang="en-US" sz="5700" i="1">
                                  <a:latin typeface="Cambria Math" panose="02040503050406030204" pitchFamily="18" charset="0"/>
                                </a:rPr>
                                <m:t>𝑡</m:t>
                              </m:r>
                            </m:sub>
                          </m:sSub>
                        </m:e>
                      </m:nary>
                    </m:oMath>
                  </m:oMathPara>
                </a14:m>
                <a:endParaRPr lang="en-US" sz="5700" dirty="0" smtClean="0"/>
              </a:p>
              <a:p>
                <a:pPr marL="0" indent="0">
                  <a:buNone/>
                </a:pPr>
                <a:endParaRPr lang="en-US" sz="4900" dirty="0"/>
              </a:p>
              <a:p>
                <a:pPr marL="0" indent="0">
                  <a:buNone/>
                </a:pPr>
                <a14:m>
                  <m:oMathPara xmlns:m="http://schemas.openxmlformats.org/officeDocument/2006/math">
                    <m:oMathParaPr>
                      <m:jc m:val="centerGroup"/>
                    </m:oMathParaPr>
                    <m:oMath xmlns:m="http://schemas.openxmlformats.org/officeDocument/2006/math">
                      <m:nary>
                        <m:naryPr>
                          <m:limLoc m:val="undOvr"/>
                          <m:ctrlPr>
                            <a:rPr lang="en-US" sz="4200" i="1">
                              <a:latin typeface="Cambria Math" panose="02040503050406030204" pitchFamily="18" charset="0"/>
                            </a:rPr>
                          </m:ctrlPr>
                        </m:naryPr>
                        <m:sub>
                          <m:r>
                            <a:rPr lang="en-US" sz="4200" i="1">
                              <a:latin typeface="Cambria Math" panose="02040503050406030204" pitchFamily="18" charset="0"/>
                            </a:rPr>
                            <m:t>𝑎</m:t>
                          </m:r>
                        </m:sub>
                        <m:sup>
                          <m:r>
                            <a:rPr lang="en-US" sz="4200" i="1">
                              <a:latin typeface="Cambria Math" panose="02040503050406030204" pitchFamily="18" charset="0"/>
                            </a:rPr>
                            <m:t>𝑏</m:t>
                          </m:r>
                        </m:sup>
                        <m:e>
                          <m:r>
                            <a:rPr lang="en-US" sz="4200" i="1">
                              <a:latin typeface="Cambria Math" panose="02040503050406030204" pitchFamily="18" charset="0"/>
                            </a:rPr>
                            <m:t>(</m:t>
                          </m:r>
                          <m:r>
                            <a:rPr lang="en-US" sz="4200" i="1">
                              <a:latin typeface="Cambria Math" panose="02040503050406030204" pitchFamily="18" charset="0"/>
                            </a:rPr>
                            <m:t>𝐶</m:t>
                          </m:r>
                          <m:sSub>
                            <m:sSubPr>
                              <m:ctrlPr>
                                <a:rPr lang="en-US" sz="4200" i="1">
                                  <a:latin typeface="Cambria Math" panose="02040503050406030204" pitchFamily="18" charset="0"/>
                                </a:rPr>
                              </m:ctrlPr>
                            </m:sSubPr>
                            <m:e>
                              <m:r>
                                <a:rPr lang="en-US" sz="4200" i="1">
                                  <a:latin typeface="Cambria Math" panose="02040503050406030204" pitchFamily="18" charset="0"/>
                                </a:rPr>
                                <m:t>𝑈</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panose="02040503050406030204" pitchFamily="18" charset="0"/>
                                </a:rPr>
                              </m:ctrlPr>
                            </m:sSubPr>
                            <m:e>
                              <m:r>
                                <a:rPr lang="en-US" sz="4200" i="1">
                                  <a:latin typeface="Cambria Math" panose="02040503050406030204" pitchFamily="18" charset="0"/>
                                </a:rPr>
                                <m:t>𝑋</m:t>
                              </m:r>
                            </m:e>
                            <m:sub>
                              <m:r>
                                <a:rPr lang="en-US" sz="4200" i="1">
                                  <a:latin typeface="Cambria Math" panose="02040503050406030204" pitchFamily="18" charset="0"/>
                                </a:rPr>
                                <m:t>𝑡</m:t>
                              </m:r>
                            </m:sub>
                          </m:sSub>
                          <m:r>
                            <a:rPr lang="en-US" sz="4200" i="1">
                              <a:latin typeface="Cambria Math" panose="02040503050406030204" pitchFamily="18" charset="0"/>
                            </a:rPr>
                            <m:t>+</m:t>
                          </m:r>
                          <m:r>
                            <a:rPr lang="en-US" sz="4200" i="1">
                              <a:latin typeface="Cambria Math" panose="02040503050406030204" pitchFamily="18" charset="0"/>
                            </a:rPr>
                            <m:t>𝐷</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panose="02040503050406030204" pitchFamily="18" charset="0"/>
                                </a:rPr>
                              </m:ctrlPr>
                            </m:sSubPr>
                            <m:e>
                              <m:r>
                                <a:rPr lang="en-US" sz="4200" i="1">
                                  <a:latin typeface="Cambria Math" panose="02040503050406030204" pitchFamily="18" charset="0"/>
                                </a:rPr>
                                <m:t>𝑌</m:t>
                              </m:r>
                            </m:e>
                            <m:sub>
                              <m:r>
                                <a:rPr lang="en-US" sz="4200" i="1">
                                  <a:latin typeface="Cambria Math" panose="02040503050406030204" pitchFamily="18" charset="0"/>
                                </a:rPr>
                                <m:t>𝑡</m:t>
                              </m:r>
                            </m:sub>
                          </m:sSub>
                          <m:r>
                            <a:rPr lang="en-US" sz="4200" i="1">
                              <a:latin typeface="Cambria Math" panose="02040503050406030204" pitchFamily="18" charset="0"/>
                            </a:rPr>
                            <m:t>)</m:t>
                          </m:r>
                        </m:e>
                      </m:nary>
                      <m:r>
                        <a:rPr lang="en-US" sz="4200" i="1">
                          <a:latin typeface="Cambria Math" panose="02040503050406030204" pitchFamily="18" charset="0"/>
                        </a:rPr>
                        <m:t>=</m:t>
                      </m:r>
                      <m:func>
                        <m:funcPr>
                          <m:ctrlPr>
                            <a:rPr lang="en-US" sz="4200" i="1">
                              <a:latin typeface="Cambria Math" panose="02040503050406030204" pitchFamily="18" charset="0"/>
                            </a:rPr>
                          </m:ctrlPr>
                        </m:funcPr>
                        <m:fName>
                          <m:limLow>
                            <m:limLowPr>
                              <m:ctrlPr>
                                <a:rPr lang="en-US" sz="4200" i="1">
                                  <a:latin typeface="Cambria Math" panose="02040503050406030204" pitchFamily="18" charset="0"/>
                                </a:rPr>
                              </m:ctrlPr>
                            </m:limLowPr>
                            <m:e>
                              <m:r>
                                <m:rPr>
                                  <m:sty m:val="p"/>
                                </m:rPr>
                                <a:rPr lang="en-US" sz="4200">
                                  <a:latin typeface="Cambria Math" panose="02040503050406030204" pitchFamily="18" charset="0"/>
                                </a:rPr>
                                <m:t>lim</m:t>
                              </m:r>
                            </m:e>
                            <m:lim>
                              <m:r>
                                <a:rPr lang="en-US" sz="4200" i="1">
                                  <a:latin typeface="Cambria Math" panose="02040503050406030204" pitchFamily="18" charset="0"/>
                                </a:rPr>
                                <m:t>∆</m:t>
                              </m:r>
                              <m:r>
                                <a:rPr lang="en-US" sz="4200" i="1">
                                  <a:latin typeface="Cambria Math" panose="02040503050406030204" pitchFamily="18" charset="0"/>
                                </a:rPr>
                                <m:t>𝑡</m:t>
                              </m:r>
                              <m:r>
                                <a:rPr lang="en-US" sz="4200" i="1">
                                  <a:latin typeface="Cambria Math" panose="02040503050406030204" pitchFamily="18" charset="0"/>
                                </a:rPr>
                                <m:t>→0</m:t>
                              </m:r>
                            </m:lim>
                          </m:limLow>
                        </m:fName>
                        <m:e>
                          <m:d>
                            <m:dPr>
                              <m:begChr m:val="["/>
                              <m:endChr m:val="]"/>
                              <m:ctrlPr>
                                <a:rPr lang="en-US" sz="4200" i="1">
                                  <a:latin typeface="Cambria Math" panose="02040503050406030204" pitchFamily="18" charset="0"/>
                                </a:rPr>
                              </m:ctrlPr>
                            </m:dPr>
                            <m:e>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=0</m:t>
                                  </m:r>
                                </m:sub>
                                <m:sup>
                                  <m:r>
                                    <a:rPr lang="en-US" sz="4200" i="1">
                                      <a:latin typeface="Cambria Math" panose="02040503050406030204" pitchFamily="18" charset="0"/>
                                    </a:rPr>
                                    <m:t>𝑛</m:t>
                                  </m:r>
                                  <m:r>
                                    <a:rPr lang="en-US" sz="4200" i="1">
                                      <a:latin typeface="Cambria Math" panose="02040503050406030204" pitchFamily="18" charset="0"/>
                                    </a:rPr>
                                    <m:t>−1</m:t>
                                  </m:r>
                                </m:sup>
                                <m:e>
                                  <m:d>
                                    <m:dPr>
                                      <m:begChr m:val="["/>
                                      <m:endChr m:val="]"/>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𝐶</m:t>
                                          </m:r>
                                          <m:sSub>
                                            <m:sSubPr>
                                              <m:ctrlPr>
                                                <a:rPr lang="en-US" sz="4200" i="1">
                                                  <a:latin typeface="Cambria Math" panose="02040503050406030204" pitchFamily="18" charset="0"/>
                                                </a:rPr>
                                              </m:ctrlPr>
                                            </m:sSubPr>
                                            <m:e>
                                              <m:r>
                                                <a:rPr lang="en-US" sz="4200" i="1">
                                                  <a:latin typeface="Cambria Math" panose="02040503050406030204" pitchFamily="18" charset="0"/>
                                                </a:rPr>
                                                <m:t>𝑈</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r>
                                            <a:rPr lang="en-US" sz="4200" i="1">
                                              <a:latin typeface="Cambria Math" panose="02040503050406030204" pitchFamily="18" charset="0"/>
                                            </a:rPr>
                                            <m:t>𝑋</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𝑋</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r>
                                        <a:rPr lang="en-US" sz="4200" i="1">
                                          <a:latin typeface="Cambria Math" panose="02040503050406030204" pitchFamily="18" charset="0"/>
                                        </a:rPr>
                                        <m:t>𝐷</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𝑌</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𝑌</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e>
                                  </m:d>
                                </m:e>
                              </m:nary>
                            </m:e>
                          </m:d>
                        </m:e>
                      </m:func>
                    </m:oMath>
                  </m:oMathPara>
                </a14:m>
                <a:endParaRPr lang="en-US" sz="4200" dirty="0"/>
              </a:p>
              <a:p>
                <a:pPr marL="0" indent="0">
                  <a:buNone/>
                </a:pPr>
                <a14:m>
                  <m:oMathPara xmlns:m="http://schemas.openxmlformats.org/officeDocument/2006/math">
                    <m:oMathParaPr>
                      <m:jc m:val="centerGroup"/>
                    </m:oMathParaPr>
                    <m:oMath xmlns:m="http://schemas.openxmlformats.org/officeDocument/2006/math">
                      <m:r>
                        <a:rPr lang="en-US" sz="4200" i="1">
                          <a:latin typeface="Cambria Math" panose="02040503050406030204" pitchFamily="18" charset="0"/>
                        </a:rPr>
                        <m:t>=</m:t>
                      </m:r>
                      <m:func>
                        <m:funcPr>
                          <m:ctrlPr>
                            <a:rPr lang="en-US" sz="4200" i="1">
                              <a:latin typeface="Cambria Math" panose="02040503050406030204" pitchFamily="18" charset="0"/>
                            </a:rPr>
                          </m:ctrlPr>
                        </m:funcPr>
                        <m:fName>
                          <m:limLow>
                            <m:limLowPr>
                              <m:ctrlPr>
                                <a:rPr lang="en-US" sz="4200" i="1">
                                  <a:latin typeface="Cambria Math" panose="02040503050406030204" pitchFamily="18" charset="0"/>
                                </a:rPr>
                              </m:ctrlPr>
                            </m:limLowPr>
                            <m:e>
                              <m:r>
                                <m:rPr>
                                  <m:sty m:val="p"/>
                                </m:rPr>
                                <a:rPr lang="en-US" sz="4200">
                                  <a:latin typeface="Cambria Math" panose="02040503050406030204" pitchFamily="18" charset="0"/>
                                </a:rPr>
                                <m:t>lim</m:t>
                              </m:r>
                            </m:e>
                            <m:lim>
                              <m:r>
                                <a:rPr lang="en-US" sz="4200" i="1">
                                  <a:latin typeface="Cambria Math" panose="02040503050406030204" pitchFamily="18" charset="0"/>
                                </a:rPr>
                                <m:t>∆</m:t>
                              </m:r>
                              <m:r>
                                <a:rPr lang="en-US" sz="4200" i="1">
                                  <a:latin typeface="Cambria Math" panose="02040503050406030204" pitchFamily="18" charset="0"/>
                                </a:rPr>
                                <m:t>𝑡</m:t>
                              </m:r>
                              <m:r>
                                <a:rPr lang="en-US" sz="4200" i="1">
                                  <a:latin typeface="Cambria Math" panose="02040503050406030204" pitchFamily="18" charset="0"/>
                                </a:rPr>
                                <m:t>→0</m:t>
                              </m:r>
                            </m:lim>
                          </m:limLow>
                        </m:fName>
                        <m:e>
                          <m:r>
                            <a:rPr lang="en-US" sz="4200" i="1">
                              <a:latin typeface="Cambria Math" panose="02040503050406030204" pitchFamily="18" charset="0"/>
                            </a:rPr>
                            <m:t>𝐶</m:t>
                          </m:r>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=0</m:t>
                              </m:r>
                            </m:sub>
                            <m:sup>
                              <m:r>
                                <a:rPr lang="en-US" sz="4200" i="1">
                                  <a:latin typeface="Cambria Math" panose="02040503050406030204" pitchFamily="18" charset="0"/>
                                </a:rPr>
                                <m:t>𝑛</m:t>
                              </m:r>
                              <m:r>
                                <a:rPr lang="en-US" sz="4200" i="1">
                                  <a:latin typeface="Cambria Math" panose="02040503050406030204" pitchFamily="18" charset="0"/>
                                </a:rPr>
                                <m:t>−1</m:t>
                              </m:r>
                            </m:sup>
                            <m:e>
                              <m:sSub>
                                <m:sSubPr>
                                  <m:ctrlPr>
                                    <a:rPr lang="en-US" sz="4200" i="1">
                                      <a:latin typeface="Cambria Math" panose="02040503050406030204" pitchFamily="18" charset="0"/>
                                    </a:rPr>
                                  </m:ctrlPr>
                                </m:sSubPr>
                                <m:e>
                                  <m:r>
                                    <a:rPr lang="en-US" sz="4200" i="1">
                                      <a:latin typeface="Cambria Math" panose="02040503050406030204" pitchFamily="18" charset="0"/>
                                    </a:rPr>
                                    <m:t>𝑈</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sSub>
                                <m:sSubPr>
                                  <m:ctrlPr>
                                    <a:rPr lang="en-US" sz="4200" i="1">
                                      <a:latin typeface="Cambria Math" panose="02040503050406030204" pitchFamily="18" charset="0"/>
                                    </a:rPr>
                                  </m:ctrlPr>
                                </m:sSubPr>
                                <m:e>
                                  <m:r>
                                    <a:rPr lang="en-US" sz="4200" i="1">
                                      <a:latin typeface="Cambria Math" panose="02040503050406030204" pitchFamily="18" charset="0"/>
                                    </a:rPr>
                                    <m:t>(</m:t>
                                  </m:r>
                                  <m:r>
                                    <a:rPr lang="en-US" sz="4200" i="1">
                                      <a:latin typeface="Cambria Math" panose="02040503050406030204" pitchFamily="18" charset="0"/>
                                    </a:rPr>
                                    <m:t>𝑋</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e>
                          </m:nary>
                        </m:e>
                      </m:func>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𝑋</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limLow>
                        <m:limLowPr>
                          <m:ctrlPr>
                            <a:rPr lang="en-US" sz="4200" i="1">
                              <a:latin typeface="Cambria Math" panose="02040503050406030204" pitchFamily="18" charset="0"/>
                            </a:rPr>
                          </m:ctrlPr>
                        </m:limLowPr>
                        <m:e>
                          <m:r>
                            <m:rPr>
                              <m:sty m:val="p"/>
                            </m:rPr>
                            <a:rPr lang="en-US" sz="4200">
                              <a:latin typeface="Cambria Math" panose="02040503050406030204" pitchFamily="18" charset="0"/>
                            </a:rPr>
                            <m:t>lim</m:t>
                          </m:r>
                        </m:e>
                        <m:lim>
                          <m:r>
                            <a:rPr lang="en-US" sz="4200" i="1">
                              <a:latin typeface="Cambria Math" panose="02040503050406030204" pitchFamily="18" charset="0"/>
                            </a:rPr>
                            <m:t>∆</m:t>
                          </m:r>
                          <m:r>
                            <a:rPr lang="en-US" sz="4200" i="1">
                              <a:latin typeface="Cambria Math" panose="02040503050406030204" pitchFamily="18" charset="0"/>
                            </a:rPr>
                            <m:t>𝑡</m:t>
                          </m:r>
                          <m:r>
                            <a:rPr lang="en-US" sz="4200" i="1">
                              <a:latin typeface="Cambria Math" panose="02040503050406030204" pitchFamily="18" charset="0"/>
                            </a:rPr>
                            <m:t>→0</m:t>
                          </m:r>
                        </m:lim>
                      </m:limLow>
                      <m:r>
                        <a:rPr lang="en-US" sz="4200" i="1">
                          <a:latin typeface="Cambria Math" panose="02040503050406030204" pitchFamily="18" charset="0"/>
                        </a:rPr>
                        <m:t>𝐷</m:t>
                      </m:r>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=0</m:t>
                          </m:r>
                        </m:sub>
                        <m:sup>
                          <m:r>
                            <a:rPr lang="en-US" sz="4200" i="1">
                              <a:latin typeface="Cambria Math" panose="02040503050406030204" pitchFamily="18" charset="0"/>
                            </a:rPr>
                            <m:t>𝑛</m:t>
                          </m:r>
                          <m:r>
                            <a:rPr lang="en-US" sz="4200" i="1">
                              <a:latin typeface="Cambria Math" panose="02040503050406030204" pitchFamily="18" charset="0"/>
                            </a:rPr>
                            <m:t>−1</m:t>
                          </m:r>
                        </m:sup>
                        <m:e>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𝑌</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r>
                                    <a:rPr lang="en-US" sz="4200" i="1">
                                      <a:latin typeface="Cambria Math" panose="02040503050406030204" pitchFamily="18" charset="0"/>
                                    </a:rPr>
                                    <m:t>+1</m:t>
                                  </m:r>
                                </m:sub>
                              </m:sSub>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𝑌</m:t>
                              </m:r>
                            </m:e>
                            <m:sub>
                              <m:sSub>
                                <m:sSubPr>
                                  <m:ctrlPr>
                                    <a:rPr lang="en-US" sz="4200" i="1">
                                      <a:latin typeface="Cambria Math" panose="02040503050406030204" pitchFamily="18" charset="0"/>
                                    </a:rPr>
                                  </m:ctrlPr>
                                </m:sSubPr>
                                <m:e>
                                  <m:r>
                                    <a:rPr lang="en-US" sz="4200" i="1">
                                      <a:latin typeface="Cambria Math" panose="02040503050406030204" pitchFamily="18" charset="0"/>
                                    </a:rPr>
                                    <m:t>𝑡</m:t>
                                  </m:r>
                                </m:e>
                                <m:sub>
                                  <m:r>
                                    <a:rPr lang="en-US" sz="4200" i="1">
                                      <a:latin typeface="Cambria Math" panose="02040503050406030204" pitchFamily="18" charset="0"/>
                                    </a:rPr>
                                    <m:t>𝑖</m:t>
                                  </m:r>
                                </m:sub>
                              </m:sSub>
                            </m:sub>
                          </m:sSub>
                        </m:e>
                      </m:nary>
                      <m:r>
                        <a:rPr lang="en-US" sz="4200" i="1">
                          <a:latin typeface="Cambria Math" panose="02040503050406030204" pitchFamily="18" charset="0"/>
                        </a:rPr>
                        <m:t>)=</m:t>
                      </m:r>
                      <m:r>
                        <a:rPr lang="en-US" sz="4200" i="1">
                          <a:latin typeface="Cambria Math" panose="02040503050406030204" pitchFamily="18" charset="0"/>
                        </a:rPr>
                        <m:t>𝐶</m:t>
                      </m:r>
                      <m:nary>
                        <m:naryPr>
                          <m:limLoc m:val="undOvr"/>
                          <m:ctrlPr>
                            <a:rPr lang="en-US" sz="4200" i="1">
                              <a:latin typeface="Cambria Math" panose="02040503050406030204" pitchFamily="18" charset="0"/>
                            </a:rPr>
                          </m:ctrlPr>
                        </m:naryPr>
                        <m:sub>
                          <m:r>
                            <a:rPr lang="en-US" sz="4200" i="1">
                              <a:latin typeface="Cambria Math" panose="02040503050406030204" pitchFamily="18" charset="0"/>
                            </a:rPr>
                            <m:t>𝑎</m:t>
                          </m:r>
                        </m:sub>
                        <m:sup>
                          <m:r>
                            <a:rPr lang="en-US" sz="4200" i="1">
                              <a:latin typeface="Cambria Math" panose="02040503050406030204" pitchFamily="18" charset="0"/>
                            </a:rPr>
                            <m:t>𝑏</m:t>
                          </m:r>
                        </m:sup>
                        <m:e>
                          <m:sSub>
                            <m:sSubPr>
                              <m:ctrlPr>
                                <a:rPr lang="en-US" sz="4200" i="1">
                                  <a:latin typeface="Cambria Math" panose="02040503050406030204" pitchFamily="18" charset="0"/>
                                </a:rPr>
                              </m:ctrlPr>
                            </m:sSubPr>
                            <m:e>
                              <m:r>
                                <a:rPr lang="en-US" sz="4200" i="1">
                                  <a:latin typeface="Cambria Math" panose="02040503050406030204" pitchFamily="18" charset="0"/>
                                </a:rPr>
                                <m:t>𝑈</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panose="02040503050406030204" pitchFamily="18" charset="0"/>
                                </a:rPr>
                              </m:ctrlPr>
                            </m:sSubPr>
                            <m:e>
                              <m:r>
                                <a:rPr lang="en-US" sz="4200" i="1">
                                  <a:latin typeface="Cambria Math" panose="02040503050406030204" pitchFamily="18" charset="0"/>
                                </a:rPr>
                                <m:t>𝑋</m:t>
                              </m:r>
                            </m:e>
                            <m:sub>
                              <m:r>
                                <a:rPr lang="en-US" sz="4200" i="1">
                                  <a:latin typeface="Cambria Math" panose="02040503050406030204" pitchFamily="18" charset="0"/>
                                </a:rPr>
                                <m:t>𝑡</m:t>
                              </m:r>
                            </m:sub>
                          </m:sSub>
                        </m:e>
                      </m:nary>
                      <m:r>
                        <a:rPr lang="en-US" sz="4200" i="1">
                          <a:latin typeface="Cambria Math" panose="02040503050406030204" pitchFamily="18" charset="0"/>
                        </a:rPr>
                        <m:t>+</m:t>
                      </m:r>
                      <m:r>
                        <a:rPr lang="en-US" sz="4200" i="1">
                          <a:latin typeface="Cambria Math" panose="02040503050406030204" pitchFamily="18" charset="0"/>
                        </a:rPr>
                        <m:t>𝐷</m:t>
                      </m:r>
                      <m:nary>
                        <m:naryPr>
                          <m:limLoc m:val="undOvr"/>
                          <m:ctrlPr>
                            <a:rPr lang="en-US" sz="4200" i="1">
                              <a:latin typeface="Cambria Math" panose="02040503050406030204" pitchFamily="18" charset="0"/>
                            </a:rPr>
                          </m:ctrlPr>
                        </m:naryPr>
                        <m:sub>
                          <m:r>
                            <a:rPr lang="en-US" sz="4200" i="1">
                              <a:latin typeface="Cambria Math" panose="02040503050406030204" pitchFamily="18" charset="0"/>
                            </a:rPr>
                            <m:t>𝑎</m:t>
                          </m:r>
                        </m:sub>
                        <m:sup>
                          <m:r>
                            <a:rPr lang="en-US" sz="4200" i="1">
                              <a:latin typeface="Cambria Math" panose="02040503050406030204" pitchFamily="18" charset="0"/>
                            </a:rPr>
                            <m:t>𝑏</m:t>
                          </m:r>
                        </m:sup>
                        <m:e>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𝑡</m:t>
                              </m:r>
                            </m:sub>
                          </m:sSub>
                          <m:r>
                            <a:rPr lang="en-US" sz="4200" i="1">
                              <a:latin typeface="Cambria Math" panose="02040503050406030204" pitchFamily="18" charset="0"/>
                            </a:rPr>
                            <m:t>𝑑</m:t>
                          </m:r>
                          <m:sSub>
                            <m:sSubPr>
                              <m:ctrlPr>
                                <a:rPr lang="en-US" sz="4200" i="1">
                                  <a:latin typeface="Cambria Math" panose="02040503050406030204" pitchFamily="18" charset="0"/>
                                </a:rPr>
                              </m:ctrlPr>
                            </m:sSubPr>
                            <m:e>
                              <m:r>
                                <a:rPr lang="en-US" sz="4200" i="1">
                                  <a:latin typeface="Cambria Math" panose="02040503050406030204" pitchFamily="18" charset="0"/>
                                </a:rPr>
                                <m:t>𝑌</m:t>
                              </m:r>
                            </m:e>
                            <m:sub>
                              <m:r>
                                <a:rPr lang="en-US" sz="4200" i="1">
                                  <a:latin typeface="Cambria Math" panose="02040503050406030204" pitchFamily="18" charset="0"/>
                                </a:rPr>
                                <m:t>𝑡</m:t>
                              </m:r>
                            </m:sub>
                          </m:sSub>
                        </m:e>
                      </m:nary>
                    </m:oMath>
                  </m:oMathPara>
                </a14:m>
                <a:endParaRPr lang="en-US" sz="42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1022" t="-2767"/>
                </a:stretch>
              </a:blipFill>
            </p:spPr>
            <p:txBody>
              <a:bodyPr/>
              <a:lstStyle/>
              <a:p>
                <a:r>
                  <a:rPr lang="en-US">
                    <a:noFill/>
                  </a:rPr>
                  <a:t> </a:t>
                </a:r>
              </a:p>
            </p:txBody>
          </p:sp>
        </mc:Fallback>
      </mc:AlternateContent>
      <p:sp>
        <p:nvSpPr>
          <p:cNvPr id="4" name="Rectangle 3"/>
          <p:cNvSpPr/>
          <p:nvPr/>
        </p:nvSpPr>
        <p:spPr>
          <a:xfrm>
            <a:off x="550606" y="4355690"/>
            <a:ext cx="1602659" cy="412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Proof:  </a:t>
            </a:r>
          </a:p>
        </p:txBody>
      </p:sp>
    </p:spTree>
    <p:extLst>
      <p:ext uri="{BB962C8B-B14F-4D97-AF65-F5344CB8AC3E}">
        <p14:creationId xmlns:p14="http://schemas.microsoft.com/office/powerpoint/2010/main" xmlns="" val="352110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a:t>
            </a:r>
            <a:r>
              <a:rPr lang="en-US" b="1" dirty="0" smtClean="0"/>
              <a:t>llustration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16436"/>
              </a:xfrm>
            </p:spPr>
            <p:txBody>
              <a:bodyPr>
                <a:normAutofit fontScale="77500" lnSpcReduction="20000"/>
              </a:bodyPr>
              <a:lstStyle/>
              <a:p>
                <a:pPr marL="0" indent="0">
                  <a:buNone/>
                </a:pPr>
                <a:r>
                  <a:rPr lang="en-US" sz="3200" dirty="0"/>
                  <a:t>Suppose that the price of a security follows the following arithmetic Brownian motion process with drift: </a:t>
                </a:r>
                <a:r>
                  <a:rPr lang="en-US" sz="3200" i="1" dirty="0" err="1"/>
                  <a:t>dX</a:t>
                </a:r>
                <a:r>
                  <a:rPr lang="en-US" sz="3200" i="1" baseline="-25000" dirty="0" err="1"/>
                  <a:t>t</a:t>
                </a:r>
                <a:r>
                  <a:rPr lang="en-US" sz="3200" i="1" dirty="0"/>
                  <a:t> = 06dZ</a:t>
                </a:r>
                <a:r>
                  <a:rPr lang="en-US" sz="3200" i="1" baseline="-25000" dirty="0"/>
                  <a:t>t</a:t>
                </a:r>
                <a:r>
                  <a:rPr lang="en-US" sz="3200" dirty="0"/>
                  <a:t> +</a:t>
                </a:r>
                <a:r>
                  <a:rPr lang="en-US" sz="3200" i="1" dirty="0"/>
                  <a:t>.02dt</a:t>
                </a:r>
                <a:r>
                  <a:rPr lang="en-US" sz="3200" dirty="0"/>
                  <a:t>. Further suppose that the price of the security at time zero equals 20: </a:t>
                </a:r>
                <a:r>
                  <a:rPr lang="en-US" sz="3200" i="1" dirty="0"/>
                  <a:t>X</a:t>
                </a:r>
                <a:r>
                  <a:rPr lang="en-US" sz="3200" i="1" baseline="-25000" dirty="0"/>
                  <a:t>0</a:t>
                </a:r>
                <a:r>
                  <a:rPr lang="en-US" sz="3200" i="1" dirty="0"/>
                  <a:t> = 20</a:t>
                </a:r>
                <a:r>
                  <a:rPr lang="en-US" sz="3200" dirty="0"/>
                  <a:t>. Now we seek to find </a:t>
                </a:r>
                <a:r>
                  <a:rPr lang="en-US" sz="3200" i="1" dirty="0" err="1"/>
                  <a:t>X</a:t>
                </a:r>
                <a:r>
                  <a:rPr lang="en-US" sz="3200" i="1" baseline="-25000" dirty="0" err="1"/>
                  <a:t>t</a:t>
                </a:r>
                <a:r>
                  <a:rPr lang="en-US" sz="3200" dirty="0"/>
                  <a:t>, the price of the security at time </a:t>
                </a:r>
                <a:r>
                  <a:rPr lang="en-US" sz="3200" i="1" dirty="0"/>
                  <a:t>t</a:t>
                </a:r>
                <a:r>
                  <a:rPr lang="en-US" sz="3200" dirty="0"/>
                  <a:t>: First observe that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𝑠</m:t>
                              </m:r>
                            </m:sub>
                          </m:sSub>
                        </m:e>
                      </m:nary>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r>
                                <a:rPr lang="en-US" i="1">
                                  <a:latin typeface="Cambria Math" panose="02040503050406030204" pitchFamily="18" charset="0"/>
                                </a:rPr>
                                <m:t>.06</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𝑑𝑠</m:t>
                              </m:r>
                            </m:e>
                          </m:d>
                        </m:e>
                      </m:nary>
                      <m:r>
                        <a:rPr lang="en-US" i="1">
                          <a:latin typeface="Cambria Math" panose="02040503050406030204" pitchFamily="18" charset="0"/>
                        </a:rPr>
                        <m:t>.</m:t>
                      </m:r>
                    </m:oMath>
                  </m:oMathPara>
                </a14:m>
                <a:endParaRPr lang="en-US" dirty="0"/>
              </a:p>
              <a:p>
                <a:pPr marL="0" indent="0">
                  <a:buNone/>
                </a:pPr>
                <a:r>
                  <a:rPr lang="en-US" dirty="0" smtClean="0"/>
                  <a:t> </a:t>
                </a:r>
              </a:p>
              <a:p>
                <a:pPr marL="0" indent="0">
                  <a:buNone/>
                </a:pPr>
                <a:r>
                  <a:rPr lang="en-US" dirty="0"/>
                  <a:t>By the first property, the left side equals: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𝑠</m:t>
                              </m:r>
                            </m:sub>
                          </m:sSub>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𝑠</m:t>
                          </m:r>
                        </m:sub>
                      </m:sSub>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𝑡</m:t>
                          </m:r>
                        </m:sup>
                      </m:sSubSup>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−20,</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16436"/>
              </a:xfrm>
              <a:blipFill rotWithShape="0">
                <a:blip r:embed="rId2" cstate="print"/>
                <a:stretch>
                  <a:fillRect l="-860" t="-2717" r="-1290"/>
                </a:stretch>
              </a:blipFill>
            </p:spPr>
            <p:txBody>
              <a:bodyPr/>
              <a:lstStyle/>
              <a:p>
                <a:r>
                  <a:rPr lang="en-US">
                    <a:noFill/>
                  </a:rPr>
                  <a:t> </a:t>
                </a:r>
              </a:p>
            </p:txBody>
          </p:sp>
        </mc:Fallback>
      </mc:AlternateContent>
    </p:spTree>
    <p:extLst>
      <p:ext uri="{BB962C8B-B14F-4D97-AF65-F5344CB8AC3E}">
        <p14:creationId xmlns:p14="http://schemas.microsoft.com/office/powerpoint/2010/main" xmlns="" val="163678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Illustration </a:t>
            </a:r>
            <a:r>
              <a:rPr lang="en-US" sz="2500" b="1" dirty="0" smtClean="0"/>
              <a:t>(Continued)</a:t>
            </a:r>
            <a:endParaRPr lang="en-US" sz="25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804926"/>
              </a:xfrm>
            </p:spPr>
            <p:txBody>
              <a:bodyPr>
                <a:normAutofit lnSpcReduction="10000"/>
              </a:bodyPr>
              <a:lstStyle/>
              <a:p>
                <a:pPr marL="0" indent="0">
                  <a:buNone/>
                </a:pPr>
                <a:r>
                  <a:rPr lang="en-US" dirty="0" smtClean="0"/>
                  <a:t>By linearity and the first property, the right side equals:</a:t>
                </a:r>
                <a:r>
                  <a:rPr lang="en-US" dirty="0"/>
                  <a:t> </a:t>
                </a:r>
              </a:p>
              <a:p>
                <a:pPr marL="0" indent="0">
                  <a:buNone/>
                </a:pPr>
                <a14:m>
                  <m:oMathPara xmlns:m="http://schemas.openxmlformats.org/officeDocument/2006/math">
                    <m:oMathParaPr>
                      <m:jc m:val="left"/>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r>
                                <a:rPr lang="en-US" i="1">
                                  <a:latin typeface="Cambria Math" panose="02040503050406030204" pitchFamily="18" charset="0"/>
                                </a:rPr>
                                <m:t>.06</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𝑑𝑠</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+.02</m:t>
                              </m:r>
                              <m:r>
                                <a:rPr lang="en-US" i="1">
                                  <a:latin typeface="Cambria Math" panose="02040503050406030204" pitchFamily="18" charset="0"/>
                                </a:rPr>
                                <m:t>𝑠</m:t>
                              </m:r>
                            </m:e>
                          </m:d>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𝑡</m:t>
                              </m:r>
                            </m:sup>
                          </m:sSubSup>
                        </m:e>
                      </m:nary>
                    </m:oMath>
                  </m:oMathPara>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+.02</m:t>
                    </m:r>
                    <m:r>
                      <a:rPr lang="en-US" i="1">
                        <a:latin typeface="Cambria Math" panose="02040503050406030204" pitchFamily="18" charset="0"/>
                      </a:rPr>
                      <m:t>𝑡</m:t>
                    </m:r>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sub>
                    </m:sSub>
                    <m:r>
                      <a:rPr lang="en-US" i="1">
                        <a:latin typeface="Cambria Math" panose="02040503050406030204" pitchFamily="18" charset="0"/>
                      </a:rPr>
                      <m:t>=.06</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+.02</m:t>
                    </m:r>
                    <m:r>
                      <a:rPr lang="en-US" i="1">
                        <a:latin typeface="Cambria Math" panose="02040503050406030204" pitchFamily="18" charset="0"/>
                      </a:rPr>
                      <m:t>𝑡</m:t>
                    </m:r>
                  </m:oMath>
                </a14:m>
                <a:endParaRPr lang="en-US" dirty="0"/>
              </a:p>
              <a:p>
                <a:pPr marL="0" indent="0">
                  <a:buNone/>
                </a:pPr>
                <a:endParaRPr lang="en-US" dirty="0" smtClean="0"/>
              </a:p>
              <a:p>
                <a:pPr marL="0" indent="0">
                  <a:buNone/>
                </a:pPr>
                <a:r>
                  <a:rPr lang="en-US" dirty="0" smtClean="0"/>
                  <a:t>Setting </a:t>
                </a:r>
                <a:r>
                  <a:rPr lang="en-US" dirty="0"/>
                  <a:t>these results equal and solving for </a:t>
                </a:r>
                <a:r>
                  <a:rPr lang="en-US" i="1" dirty="0" err="1"/>
                  <a:t>X</a:t>
                </a:r>
                <a:r>
                  <a:rPr lang="en-US" i="1" baseline="-25000" dirty="0" err="1"/>
                  <a:t>t</a:t>
                </a:r>
                <a:r>
                  <a:rPr lang="en-US" dirty="0"/>
                  <a:t>, we find that </a:t>
                </a:r>
                <a:r>
                  <a:rPr lang="en-US" i="1" dirty="0" err="1"/>
                  <a:t>X</a:t>
                </a:r>
                <a:r>
                  <a:rPr lang="en-US" i="1" baseline="-25000" dirty="0" err="1"/>
                  <a:t>t</a:t>
                </a:r>
                <a:r>
                  <a:rPr lang="en-US" i="1" dirty="0"/>
                  <a:t> = 20+.02t +.06Z</a:t>
                </a:r>
                <a:r>
                  <a:rPr lang="en-US" i="1" baseline="-25000" dirty="0"/>
                  <a:t>t</a:t>
                </a:r>
                <a:r>
                  <a:rPr lang="en-US" i="1" dirty="0"/>
                  <a:t>.</a:t>
                </a:r>
                <a:r>
                  <a:rPr lang="en-US" dirty="0"/>
                  <a:t> The security price at time </a:t>
                </a:r>
                <a:r>
                  <a:rPr lang="en-US" i="1" dirty="0"/>
                  <a:t>t</a:t>
                </a:r>
                <a:r>
                  <a:rPr lang="en-US" dirty="0"/>
                  <a:t> equals its price at time zero plus .02 multiplied by the elapsed time plus .06 times the Brownian motion. The price is a normally distributed random variable with mean 20+.02</a:t>
                </a:r>
                <a:r>
                  <a:rPr lang="en-US" i="1" dirty="0"/>
                  <a:t>t</a:t>
                </a:r>
                <a:r>
                  <a:rPr lang="en-US" dirty="0"/>
                  <a:t> and variance (.</a:t>
                </a:r>
                <a:r>
                  <a:rPr lang="en-US" dirty="0" smtClean="0"/>
                  <a:t>06)</a:t>
                </a:r>
                <a:r>
                  <a:rPr lang="en-US" baseline="30000" dirty="0" smtClean="0"/>
                  <a:t>2</a:t>
                </a:r>
                <a:r>
                  <a:rPr lang="en-US" i="1" dirty="0" smtClean="0"/>
                  <a:t>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2" cstate="print"/>
                <a:stretch>
                  <a:fillRect l="-1022" t="-2030"/>
                </a:stretch>
              </a:blipFill>
            </p:spPr>
            <p:txBody>
              <a:bodyPr/>
              <a:lstStyle/>
              <a:p>
                <a:r>
                  <a:rPr lang="en-US">
                    <a:noFill/>
                  </a:rPr>
                  <a:t> </a:t>
                </a:r>
              </a:p>
            </p:txBody>
          </p:sp>
        </mc:Fallback>
      </mc:AlternateContent>
    </p:spTree>
    <p:extLst>
      <p:ext uri="{BB962C8B-B14F-4D97-AF65-F5344CB8AC3E}">
        <p14:creationId xmlns:p14="http://schemas.microsoft.com/office/powerpoint/2010/main" xmlns="" val="220526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Stochastic Calculus: Introduction </a:t>
            </a:r>
            <a:endParaRPr lang="en-US" dirty="0"/>
          </a:p>
        </p:txBody>
      </p:sp>
      <p:sp>
        <p:nvSpPr>
          <p:cNvPr id="3" name="Content Placeholder 2"/>
          <p:cNvSpPr>
            <a:spLocks noGrp="1"/>
          </p:cNvSpPr>
          <p:nvPr>
            <p:ph sz="quarter" idx="1"/>
          </p:nvPr>
        </p:nvSpPr>
        <p:spPr/>
        <p:txBody>
          <a:bodyPr/>
          <a:lstStyle/>
          <a:p>
            <a:pPr marL="0" indent="0">
              <a:buNone/>
            </a:pPr>
            <a:r>
              <a:rPr lang="en-US" dirty="0"/>
              <a:t>Although </a:t>
            </a:r>
            <a:r>
              <a:rPr lang="en-US" dirty="0" smtClean="0"/>
              <a:t>stochastic </a:t>
            </a:r>
            <a:r>
              <a:rPr lang="en-US" dirty="0"/>
              <a:t>and ordinary calculus share many common properties, there are fundamental differences. The probabilistic nature of stochastic processes distinguishes them from the deterministic functions associated with ordinary calculus. Since stochastic differential equations so frequently involve Brownian motion, second order terms in the Taylor series expansion of functions become important, in contrast to ordinary calculus where they can be ignored. </a:t>
            </a:r>
          </a:p>
        </p:txBody>
      </p:sp>
    </p:spTree>
    <p:extLst>
      <p:ext uri="{BB962C8B-B14F-4D97-AF65-F5344CB8AC3E}">
        <p14:creationId xmlns:p14="http://schemas.microsoft.com/office/powerpoint/2010/main" xmlns="" val="194311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on Defining Stochastic Integrals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622516" cy="4785262"/>
              </a:xfrm>
            </p:spPr>
            <p:txBody>
              <a:bodyPr>
                <a:normAutofit fontScale="55000" lnSpcReduction="20000"/>
              </a:bodyPr>
              <a:lstStyle/>
              <a:p>
                <a:pPr marL="0" indent="0">
                  <a:buNone/>
                </a:pPr>
                <a14:m>
                  <m:oMathPara xmlns:m="http://schemas.openxmlformats.org/officeDocument/2006/math">
                    <m:oMathParaPr>
                      <m:jc m:val="left"/>
                    </m:oMathParaPr>
                    <m:oMath xmlns:m="http://schemas.openxmlformats.org/officeDocument/2006/math">
                      <m:r>
                        <a:rPr lang="en-US" sz="3700" i="1" dirty="0" smtClean="0">
                          <a:latin typeface="Cambria Math" panose="02040503050406030204" pitchFamily="18" charset="0"/>
                        </a:rPr>
                        <m:t>𝐶𝑜𝑛𝑠𝑖𝑑𝑒𝑟</m:t>
                      </m:r>
                      <m:r>
                        <a:rPr lang="en-US" sz="3700" i="1" dirty="0" smtClean="0">
                          <a:latin typeface="Cambria Math" panose="02040503050406030204" pitchFamily="18" charset="0"/>
                        </a:rPr>
                        <m:t> </m:t>
                      </m:r>
                      <m:r>
                        <a:rPr lang="en-US" sz="3700" i="1" dirty="0">
                          <a:latin typeface="Cambria Math" panose="02040503050406030204" pitchFamily="18" charset="0"/>
                        </a:rPr>
                        <m:t>𝑡h𝑒</m:t>
                      </m:r>
                      <m:r>
                        <a:rPr lang="en-US" sz="3700" i="1" dirty="0">
                          <a:latin typeface="Cambria Math" panose="02040503050406030204" pitchFamily="18" charset="0"/>
                        </a:rPr>
                        <m:t> </m:t>
                      </m:r>
                      <m:r>
                        <a:rPr lang="en-US" sz="3700" i="1" dirty="0">
                          <a:latin typeface="Cambria Math" panose="02040503050406030204" pitchFamily="18" charset="0"/>
                        </a:rPr>
                        <m:t>𝑓𝑜𝑙𝑙𝑜𝑤𝑖𝑛𝑔</m:t>
                      </m:r>
                      <m:r>
                        <a:rPr lang="en-US" sz="3700" i="1" dirty="0">
                          <a:latin typeface="Cambria Math" panose="02040503050406030204" pitchFamily="18" charset="0"/>
                        </a:rPr>
                        <m:t> </m:t>
                      </m:r>
                      <m:r>
                        <a:rPr lang="en-US" sz="3700" i="1" dirty="0">
                          <a:latin typeface="Cambria Math" panose="02040503050406030204" pitchFamily="18" charset="0"/>
                        </a:rPr>
                        <m:t>𝑠𝑡𝑜𝑐h𝑎𝑠𝑡𝑖𝑐</m:t>
                      </m:r>
                      <m:r>
                        <a:rPr lang="en-US" sz="3700" i="1" dirty="0">
                          <a:latin typeface="Cambria Math" panose="02040503050406030204" pitchFamily="18" charset="0"/>
                        </a:rPr>
                        <m:t> </m:t>
                      </m:r>
                      <m:r>
                        <a:rPr lang="en-US" sz="3700" i="1" dirty="0">
                          <a:latin typeface="Cambria Math" panose="02040503050406030204" pitchFamily="18" charset="0"/>
                        </a:rPr>
                        <m:t>𝑖𝑛𝑡𝑒𝑔𝑟𝑎𝑙</m:t>
                      </m:r>
                      <m:r>
                        <a:rPr lang="en-US" sz="3700" i="1" dirty="0" smtClean="0">
                          <a:latin typeface="Cambria Math" panose="02040503050406030204" pitchFamily="18" charset="0"/>
                        </a:rPr>
                        <m:t>:  </m:t>
                      </m:r>
                      <m:r>
                        <a:rPr lang="en-US" sz="3700" b="0" i="1" dirty="0" smtClean="0">
                          <a:latin typeface="Cambria Math" panose="02040503050406030204" pitchFamily="18" charset="0"/>
                        </a:rPr>
                        <m:t>  </m:t>
                      </m:r>
                      <m:nary>
                        <m:naryPr>
                          <m:limLoc m:val="undOvr"/>
                          <m:ctrlPr>
                            <a:rPr lang="en-US" sz="3700" i="1">
                              <a:latin typeface="Cambria Math" panose="02040503050406030204" pitchFamily="18" charset="0"/>
                            </a:rPr>
                          </m:ctrlPr>
                        </m:naryPr>
                        <m:sub>
                          <m:r>
                            <a:rPr lang="en-US" sz="3700" i="1">
                              <a:latin typeface="Cambria Math" panose="02040503050406030204" pitchFamily="18" charset="0"/>
                            </a:rPr>
                            <m:t>0</m:t>
                          </m:r>
                        </m:sub>
                        <m:sup>
                          <m:r>
                            <a:rPr lang="en-US" sz="3700" i="1">
                              <a:latin typeface="Cambria Math" panose="02040503050406030204" pitchFamily="18" charset="0"/>
                            </a:rPr>
                            <m:t>𝑇</m:t>
                          </m:r>
                        </m:sup>
                        <m:e>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r>
                            <a:rPr lang="en-US" sz="3700" i="1">
                              <a:latin typeface="Cambria Math" panose="02040503050406030204" pitchFamily="18" charset="0"/>
                            </a:rPr>
                            <m:t>𝑑</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e>
                      </m:nary>
                      <m:r>
                        <a:rPr lang="en-US" sz="3700" b="0" i="0" smtClean="0">
                          <a:latin typeface="Cambria Math" panose="02040503050406030204" pitchFamily="18" charset="0"/>
                        </a:rPr>
                        <m:t>.   </m:t>
                      </m:r>
                      <m:r>
                        <m:rPr>
                          <m:sty m:val="p"/>
                        </m:rPr>
                        <a:rPr lang="en-US" sz="3700" b="0" i="0" smtClean="0">
                          <a:latin typeface="Cambria Math" panose="02040503050406030204" pitchFamily="18" charset="0"/>
                        </a:rPr>
                        <m:t>Its</m:t>
                      </m:r>
                      <m:r>
                        <a:rPr lang="en-US" sz="3700" b="0" i="0" smtClean="0">
                          <a:latin typeface="Cambria Math" panose="02040503050406030204" pitchFamily="18" charset="0"/>
                        </a:rPr>
                        <m:t> </m:t>
                      </m:r>
                      <m:r>
                        <m:rPr>
                          <m:sty m:val="p"/>
                        </m:rPr>
                        <a:rPr lang="en-US" sz="3700" b="0" i="0" smtClean="0">
                          <a:latin typeface="Cambria Math" panose="02040503050406030204" pitchFamily="18" charset="0"/>
                        </a:rPr>
                        <m:t>expected</m:t>
                      </m:r>
                      <m:r>
                        <a:rPr lang="en-US" sz="3700" b="0" i="0" smtClean="0">
                          <a:latin typeface="Cambria Math" panose="02040503050406030204" pitchFamily="18" charset="0"/>
                        </a:rPr>
                        <m:t> </m:t>
                      </m:r>
                      <m:r>
                        <m:rPr>
                          <m:sty m:val="p"/>
                        </m:rPr>
                        <a:rPr lang="en-US" sz="3700" b="0" i="0" smtClean="0">
                          <a:latin typeface="Cambria Math" panose="02040503050406030204" pitchFamily="18" charset="0"/>
                        </a:rPr>
                        <m:t>value</m:t>
                      </m:r>
                      <m:r>
                        <a:rPr lang="en-US" sz="3700" b="0" i="0" smtClean="0">
                          <a:latin typeface="Cambria Math" panose="02040503050406030204" pitchFamily="18" charset="0"/>
                        </a:rPr>
                        <m:t> </m:t>
                      </m:r>
                      <m:r>
                        <m:rPr>
                          <m:sty m:val="p"/>
                        </m:rPr>
                        <a:rPr lang="en-US" sz="3700" b="0" i="0" smtClean="0">
                          <a:latin typeface="Cambria Math" panose="02040503050406030204" pitchFamily="18" charset="0"/>
                        </a:rPr>
                        <m:t>is</m:t>
                      </m:r>
                      <m:r>
                        <a:rPr lang="en-US" sz="3700" b="0" i="0" smtClean="0">
                          <a:latin typeface="Cambria Math" panose="02040503050406030204" pitchFamily="18" charset="0"/>
                        </a:rPr>
                        <m:t> :</m:t>
                      </m:r>
                    </m:oMath>
                  </m:oMathPara>
                </a14:m>
                <a:endParaRPr lang="en-US" sz="3700" dirty="0" smtClean="0"/>
              </a:p>
              <a:p>
                <a:pPr marL="0" indent="0">
                  <a:buNone/>
                </a:pPr>
                <a14:m>
                  <m:oMathPara xmlns:m="http://schemas.openxmlformats.org/officeDocument/2006/math">
                    <m:oMathParaPr>
                      <m:jc m:val="centerGroup"/>
                    </m:oMathParaPr>
                    <m:oMath xmlns:m="http://schemas.openxmlformats.org/officeDocument/2006/math">
                      <m:r>
                        <a:rPr lang="en-US" sz="3700" i="1">
                          <a:latin typeface="Cambria Math" panose="02040503050406030204" pitchFamily="18" charset="0"/>
                        </a:rPr>
                        <m:t>𝐸</m:t>
                      </m:r>
                      <m:d>
                        <m:dPr>
                          <m:begChr m:val="["/>
                          <m:endChr m:val="]"/>
                          <m:ctrlPr>
                            <a:rPr lang="en-US" sz="3700" i="1">
                              <a:latin typeface="Cambria Math" panose="02040503050406030204" pitchFamily="18" charset="0"/>
                            </a:rPr>
                          </m:ctrlPr>
                        </m:dPr>
                        <m:e>
                          <m:nary>
                            <m:naryPr>
                              <m:limLoc m:val="undOvr"/>
                              <m:ctrlPr>
                                <a:rPr lang="en-US" sz="3700" i="1">
                                  <a:latin typeface="Cambria Math" panose="02040503050406030204" pitchFamily="18" charset="0"/>
                                </a:rPr>
                              </m:ctrlPr>
                            </m:naryPr>
                            <m:sub>
                              <m:r>
                                <a:rPr lang="en-US" sz="3700" i="1">
                                  <a:latin typeface="Cambria Math" panose="02040503050406030204" pitchFamily="18" charset="0"/>
                                </a:rPr>
                                <m:t>0</m:t>
                              </m:r>
                            </m:sub>
                            <m:sup>
                              <m:r>
                                <a:rPr lang="en-US" sz="3700" i="1">
                                  <a:latin typeface="Cambria Math" panose="02040503050406030204" pitchFamily="18" charset="0"/>
                                </a:rPr>
                                <m:t>𝑇</m:t>
                              </m:r>
                            </m:sup>
                            <m:e>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r>
                                <a:rPr lang="en-US" sz="3700" i="1">
                                  <a:latin typeface="Cambria Math" panose="02040503050406030204" pitchFamily="18" charset="0"/>
                                </a:rPr>
                                <m:t>𝑑</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e>
                          </m:nary>
                        </m:e>
                      </m:d>
                      <m:r>
                        <a:rPr lang="en-US" sz="3700" i="1">
                          <a:latin typeface="Cambria Math" panose="02040503050406030204" pitchFamily="18" charset="0"/>
                        </a:rPr>
                        <m:t>=</m:t>
                      </m:r>
                      <m:r>
                        <a:rPr lang="en-US" sz="3700" i="1">
                          <a:latin typeface="Cambria Math" panose="02040503050406030204" pitchFamily="18" charset="0"/>
                        </a:rPr>
                        <m:t>𝐸</m:t>
                      </m:r>
                      <m:d>
                        <m:dPr>
                          <m:begChr m:val="["/>
                          <m:endChr m:val="]"/>
                          <m:ctrlPr>
                            <a:rPr lang="en-US" sz="3700" i="1">
                              <a:latin typeface="Cambria Math" panose="02040503050406030204" pitchFamily="18" charset="0"/>
                            </a:rPr>
                          </m:ctrlPr>
                        </m:dPr>
                        <m:e>
                          <m:func>
                            <m:funcPr>
                              <m:ctrlPr>
                                <a:rPr lang="en-US" sz="3700" i="1">
                                  <a:latin typeface="Cambria Math" panose="02040503050406030204" pitchFamily="18" charset="0"/>
                                </a:rPr>
                              </m:ctrlPr>
                            </m:funcPr>
                            <m:fName>
                              <m:limLow>
                                <m:limLowPr>
                                  <m:ctrlPr>
                                    <a:rPr lang="en-US" sz="3700" i="1">
                                      <a:latin typeface="Cambria Math" panose="02040503050406030204" pitchFamily="18" charset="0"/>
                                    </a:rPr>
                                  </m:ctrlPr>
                                </m:limLowPr>
                                <m:e>
                                  <m:r>
                                    <m:rPr>
                                      <m:sty m:val="p"/>
                                    </m:rPr>
                                    <a:rPr lang="en-US" sz="3700">
                                      <a:latin typeface="Cambria Math" panose="02040503050406030204" pitchFamily="18" charset="0"/>
                                    </a:rPr>
                                    <m:t>lim</m:t>
                                  </m:r>
                                </m:e>
                                <m:lim>
                                  <m:r>
                                    <a:rPr lang="en-US" sz="3700" i="1">
                                      <a:latin typeface="Cambria Math" panose="02040503050406030204" pitchFamily="18" charset="0"/>
                                    </a:rPr>
                                    <m:t>∆</m:t>
                                  </m:r>
                                  <m:r>
                                    <a:rPr lang="en-US" sz="3700" i="1">
                                      <a:latin typeface="Cambria Math" panose="02040503050406030204" pitchFamily="18" charset="0"/>
                                    </a:rPr>
                                    <m:t>𝑡</m:t>
                                  </m:r>
                                  <m:r>
                                    <a:rPr lang="en-US" sz="3700" i="1">
                                      <a:latin typeface="Cambria Math" panose="02040503050406030204" pitchFamily="18" charset="0"/>
                                    </a:rPr>
                                    <m:t>→0</m:t>
                                  </m:r>
                                </m:lim>
                              </m:limLow>
                            </m:fName>
                            <m:e>
                              <m:nary>
                                <m:naryPr>
                                  <m:chr m:val="∑"/>
                                  <m:limLoc m:val="undOvr"/>
                                  <m:ctrlPr>
                                    <a:rPr lang="en-US" sz="3700" i="1">
                                      <a:latin typeface="Cambria Math" panose="02040503050406030204" pitchFamily="18" charset="0"/>
                                    </a:rPr>
                                  </m:ctrlPr>
                                </m:naryPr>
                                <m:sub>
                                  <m:r>
                                    <a:rPr lang="en-US" sz="3700" i="1">
                                      <a:latin typeface="Cambria Math" panose="02040503050406030204" pitchFamily="18" charset="0"/>
                                    </a:rPr>
                                    <m:t>𝑖</m:t>
                                  </m:r>
                                  <m:r>
                                    <a:rPr lang="en-US" sz="3700" i="1">
                                      <a:latin typeface="Cambria Math" panose="02040503050406030204" pitchFamily="18" charset="0"/>
                                    </a:rPr>
                                    <m:t>=0</m:t>
                                  </m:r>
                                </m:sub>
                                <m:sup>
                                  <m:r>
                                    <a:rPr lang="en-US" sz="3700" i="1">
                                      <a:latin typeface="Cambria Math" panose="02040503050406030204" pitchFamily="18" charset="0"/>
                                    </a:rPr>
                                    <m:t>𝑛</m:t>
                                  </m:r>
                                  <m:r>
                                    <a:rPr lang="en-US" sz="3700" i="1">
                                      <a:latin typeface="Cambria Math" panose="02040503050406030204" pitchFamily="18" charset="0"/>
                                    </a:rPr>
                                    <m:t>−1</m:t>
                                  </m:r>
                                </m:sup>
                                <m:e>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e>
                              </m:nary>
                            </m:e>
                          </m:func>
                          <m:d>
                            <m:dPr>
                              <m:ctrlPr>
                                <a:rPr lang="en-US" sz="3700" i="1">
                                  <a:latin typeface="Cambria Math" panose="02040503050406030204" pitchFamily="18" charset="0"/>
                                </a:rPr>
                              </m:ctrlPr>
                            </m:dPr>
                            <m:e>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e>
                          </m:d>
                        </m:e>
                      </m:d>
                      <m:r>
                        <a:rPr lang="en-US" sz="3700" i="1">
                          <a:latin typeface="Cambria Math" panose="02040503050406030204" pitchFamily="18" charset="0"/>
                        </a:rPr>
                        <m:t>=</m:t>
                      </m:r>
                      <m:func>
                        <m:funcPr>
                          <m:ctrlPr>
                            <a:rPr lang="en-US" sz="3700" i="1">
                              <a:latin typeface="Cambria Math" panose="02040503050406030204" pitchFamily="18" charset="0"/>
                            </a:rPr>
                          </m:ctrlPr>
                        </m:funcPr>
                        <m:fName>
                          <m:limLow>
                            <m:limLowPr>
                              <m:ctrlPr>
                                <a:rPr lang="en-US" sz="3700" i="1">
                                  <a:latin typeface="Cambria Math" panose="02040503050406030204" pitchFamily="18" charset="0"/>
                                </a:rPr>
                              </m:ctrlPr>
                            </m:limLowPr>
                            <m:e>
                              <m:r>
                                <m:rPr>
                                  <m:sty m:val="p"/>
                                </m:rPr>
                                <a:rPr lang="en-US" sz="3700">
                                  <a:latin typeface="Cambria Math" panose="02040503050406030204" pitchFamily="18" charset="0"/>
                                </a:rPr>
                                <m:t>lim</m:t>
                              </m:r>
                            </m:e>
                            <m:lim>
                              <m:r>
                                <a:rPr lang="en-US" sz="3700" i="1">
                                  <a:latin typeface="Cambria Math" panose="02040503050406030204" pitchFamily="18" charset="0"/>
                                </a:rPr>
                                <m:t>∆</m:t>
                              </m:r>
                              <m:r>
                                <a:rPr lang="en-US" sz="3700" i="1">
                                  <a:latin typeface="Cambria Math" panose="02040503050406030204" pitchFamily="18" charset="0"/>
                                </a:rPr>
                                <m:t>𝑡</m:t>
                              </m:r>
                              <m:r>
                                <a:rPr lang="en-US" sz="3700" i="1">
                                  <a:latin typeface="Cambria Math" panose="02040503050406030204" pitchFamily="18" charset="0"/>
                                </a:rPr>
                                <m:t>→0</m:t>
                              </m:r>
                            </m:lim>
                          </m:limLow>
                        </m:fName>
                        <m:e>
                          <m:nary>
                            <m:naryPr>
                              <m:chr m:val="∑"/>
                              <m:limLoc m:val="undOvr"/>
                              <m:ctrlPr>
                                <a:rPr lang="en-US" sz="3700" i="1">
                                  <a:latin typeface="Cambria Math" panose="02040503050406030204" pitchFamily="18" charset="0"/>
                                </a:rPr>
                              </m:ctrlPr>
                            </m:naryPr>
                            <m:sub>
                              <m:r>
                                <a:rPr lang="en-US" sz="3700" i="1">
                                  <a:latin typeface="Cambria Math" panose="02040503050406030204" pitchFamily="18" charset="0"/>
                                </a:rPr>
                                <m:t>𝑖</m:t>
                              </m:r>
                              <m:r>
                                <a:rPr lang="en-US" sz="3700" i="1">
                                  <a:latin typeface="Cambria Math" panose="02040503050406030204" pitchFamily="18" charset="0"/>
                                </a:rPr>
                                <m:t>=0</m:t>
                              </m:r>
                            </m:sub>
                            <m:sup>
                              <m:r>
                                <a:rPr lang="en-US" sz="3700" i="1">
                                  <a:latin typeface="Cambria Math" panose="02040503050406030204" pitchFamily="18" charset="0"/>
                                </a:rPr>
                                <m:t>𝑛</m:t>
                              </m:r>
                              <m:r>
                                <a:rPr lang="en-US" sz="3700" i="1">
                                  <a:latin typeface="Cambria Math" panose="02040503050406030204" pitchFamily="18" charset="0"/>
                                </a:rPr>
                                <m:t>−1</m:t>
                              </m:r>
                            </m:sup>
                            <m:e>
                              <m:sSub>
                                <m:sSubPr>
                                  <m:ctrlPr>
                                    <a:rPr lang="en-US" sz="3700" i="1">
                                      <a:latin typeface="Cambria Math" panose="02040503050406030204" pitchFamily="18" charset="0"/>
                                    </a:rPr>
                                  </m:ctrlPr>
                                </m:sSubPr>
                                <m:e>
                                  <m:r>
                                    <a:rPr lang="en-US" sz="3700" i="1">
                                      <a:latin typeface="Cambria Math" panose="02040503050406030204" pitchFamily="18" charset="0"/>
                                    </a:rPr>
                                    <m:t>𝐸</m:t>
                                  </m:r>
                                  <m:r>
                                    <a:rPr lang="en-US" sz="3700" i="1">
                                      <a:latin typeface="Cambria Math" panose="02040503050406030204" pitchFamily="18" charset="0"/>
                                    </a:rPr>
                                    <m:t>[</m:t>
                                  </m:r>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e>
                          </m:nary>
                        </m:e>
                      </m:func>
                      <m:sSub>
                        <m:sSubPr>
                          <m:ctrlPr>
                            <a:rPr lang="en-US" sz="3700" i="1">
                              <a:latin typeface="Cambria Math" panose="02040503050406030204" pitchFamily="18" charset="0"/>
                            </a:rPr>
                          </m:ctrlPr>
                        </m:sSubPr>
                        <m:e>
                          <m:r>
                            <a:rPr lang="en-US" sz="3700" i="1">
                              <a:latin typeface="Cambria Math" panose="02040503050406030204" pitchFamily="18" charset="0"/>
                            </a:rPr>
                            <m:t>(</m:t>
                          </m:r>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m:t>
                      </m:r>
                    </m:oMath>
                  </m:oMathPara>
                </a14:m>
                <a:endParaRPr lang="en-US" sz="3700" dirty="0"/>
              </a:p>
              <a:p>
                <a:pPr marL="0" indent="0">
                  <a:buNone/>
                </a:pPr>
                <a:endParaRPr lang="en-US" sz="3700" dirty="0" smtClean="0"/>
              </a:p>
              <a:p>
                <a:pPr marL="0" indent="0">
                  <a:buNone/>
                </a:pPr>
                <a:r>
                  <a:rPr lang="en-US" sz="3700" dirty="0"/>
                  <a:t>Since </a:t>
                </a:r>
                <a14:m>
                  <m:oMath xmlns:m="http://schemas.openxmlformats.org/officeDocument/2006/math">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oMath>
                </a14:m>
                <a:r>
                  <a:rPr lang="en-US" sz="3700" dirty="0"/>
                  <a:t> is Brownian motion in the time interval [0,</a:t>
                </a:r>
                <a:r>
                  <a:rPr lang="en-US" sz="3700" i="1" dirty="0"/>
                  <a:t>t</a:t>
                </a:r>
                <a:r>
                  <a:rPr lang="en-US" sz="3700" baseline="-25000" dirty="0"/>
                  <a:t>i</a:t>
                </a:r>
                <a:r>
                  <a:rPr lang="en-US" sz="3700" dirty="0"/>
                  <a:t>] and </a:t>
                </a:r>
                <a14:m>
                  <m:oMath xmlns:m="http://schemas.openxmlformats.org/officeDocument/2006/math">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oMath>
                </a14:m>
                <a:r>
                  <a:rPr lang="en-US" sz="3700" dirty="0"/>
                  <a:t> is Brownian motion in the time interval [</a:t>
                </a:r>
                <a:r>
                  <a:rPr lang="en-US" sz="3700" i="1" dirty="0"/>
                  <a:t>t</a:t>
                </a:r>
                <a:r>
                  <a:rPr lang="en-US" sz="3700" baseline="-25000" dirty="0"/>
                  <a:t>i</a:t>
                </a:r>
                <a:r>
                  <a:rPr lang="en-US" sz="3700" dirty="0"/>
                  <a:t>,</a:t>
                </a:r>
                <a:r>
                  <a:rPr lang="en-US" sz="3700" i="1" dirty="0"/>
                  <a:t>t</a:t>
                </a:r>
                <a:r>
                  <a:rPr lang="en-US" sz="3700" baseline="-25000" dirty="0"/>
                  <a:t>i+1</a:t>
                </a:r>
                <a:r>
                  <a:rPr lang="en-US" sz="3700" dirty="0"/>
                  <a:t>], and these time intervals are non-overlapping, then they are independent random variables. Thus:</a:t>
                </a:r>
              </a:p>
              <a:p>
                <a:pPr marL="0" indent="0">
                  <a:buNone/>
                </a:pPr>
                <a14:m>
                  <m:oMathPara xmlns:m="http://schemas.openxmlformats.org/officeDocument/2006/math">
                    <m:oMathParaPr>
                      <m:jc m:val="centerGroup"/>
                    </m:oMathParaPr>
                    <m:oMath xmlns:m="http://schemas.openxmlformats.org/officeDocument/2006/math">
                      <m:r>
                        <a:rPr lang="en-US" sz="3700" i="1" smtClean="0">
                          <a:latin typeface="Cambria Math" panose="02040503050406030204" pitchFamily="18" charset="0"/>
                        </a:rPr>
                        <m:t>𝐸</m:t>
                      </m:r>
                      <m:r>
                        <a:rPr lang="en-US" sz="3700" i="1" smtClean="0">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sSub>
                        <m:sSubPr>
                          <m:ctrlPr>
                            <a:rPr lang="en-US" sz="3700" i="1">
                              <a:latin typeface="Cambria Math" panose="02040503050406030204" pitchFamily="18" charset="0"/>
                            </a:rPr>
                          </m:ctrlPr>
                        </m:sSubPr>
                        <m:e>
                          <m:r>
                            <a:rPr lang="en-US" sz="3700" i="1">
                              <a:latin typeface="Cambria Math" panose="02040503050406030204" pitchFamily="18" charset="0"/>
                            </a:rPr>
                            <m:t>(</m:t>
                          </m:r>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m:t>
                      </m:r>
                      <m:r>
                        <a:rPr lang="en-US" sz="3700" i="1">
                          <a:latin typeface="Cambria Math" panose="02040503050406030204" pitchFamily="18" charset="0"/>
                        </a:rPr>
                        <m:t>𝐸</m:t>
                      </m:r>
                      <m:r>
                        <a:rPr lang="en-US" sz="3700" i="1">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m:t>
                      </m:r>
                      <m:r>
                        <a:rPr lang="en-US" sz="3700" i="1">
                          <a:latin typeface="Cambria Math" panose="02040503050406030204" pitchFamily="18" charset="0"/>
                        </a:rPr>
                        <m:t>𝐸</m:t>
                      </m:r>
                      <m:r>
                        <a:rPr lang="en-US" sz="3700" i="1">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r>
                                <a:rPr lang="en-US" sz="3700" i="1">
                                  <a:latin typeface="Cambria Math" panose="02040503050406030204" pitchFamily="18" charset="0"/>
                                </a:rPr>
                                <m:t>+1</m:t>
                              </m:r>
                            </m:sub>
                          </m:sSub>
                        </m:sub>
                      </m:sSub>
                      <m:r>
                        <a:rPr lang="en-US" sz="3700" i="1">
                          <a:latin typeface="Cambria Math" panose="02040503050406030204" pitchFamily="18" charset="0"/>
                        </a:rPr>
                        <m:t>−</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sSub>
                            <m:sSubPr>
                              <m:ctrlPr>
                                <a:rPr lang="en-US" sz="3700" i="1">
                                  <a:latin typeface="Cambria Math" panose="02040503050406030204" pitchFamily="18" charset="0"/>
                                </a:rPr>
                              </m:ctrlPr>
                            </m:sSubPr>
                            <m:e>
                              <m:r>
                                <a:rPr lang="en-US" sz="3700" i="1">
                                  <a:latin typeface="Cambria Math" panose="02040503050406030204" pitchFamily="18" charset="0"/>
                                </a:rPr>
                                <m:t>𝑡</m:t>
                              </m:r>
                            </m:e>
                            <m:sub>
                              <m:r>
                                <a:rPr lang="en-US" sz="3700" i="1">
                                  <a:latin typeface="Cambria Math" panose="02040503050406030204" pitchFamily="18" charset="0"/>
                                </a:rPr>
                                <m:t>𝑖</m:t>
                              </m:r>
                            </m:sub>
                          </m:sSub>
                        </m:sub>
                      </m:sSub>
                      <m:r>
                        <a:rPr lang="en-US" sz="3700" i="1">
                          <a:latin typeface="Cambria Math" panose="02040503050406030204" pitchFamily="18" charset="0"/>
                        </a:rPr>
                        <m:t>]=0</m:t>
                      </m:r>
                      <m:r>
                        <a:rPr lang="en-US" sz="3700" b="0" i="1" smtClean="0">
                          <a:latin typeface="Cambria Math" panose="02040503050406030204" pitchFamily="18" charset="0"/>
                        </a:rPr>
                        <m:t>                         </m:t>
                      </m:r>
                    </m:oMath>
                  </m:oMathPara>
                </a14:m>
                <a:endParaRPr lang="en-US" sz="3700" b="0" dirty="0" smtClean="0"/>
              </a:p>
              <a:p>
                <a:pPr marL="0" indent="0">
                  <a:buNone/>
                </a:pPr>
                <a:r>
                  <a:rPr lang="en-US" sz="3700" dirty="0" smtClean="0"/>
                  <a:t>This result suggests the following more general theorem:</a:t>
                </a:r>
              </a:p>
              <a:p>
                <a:pPr marL="0" indent="0">
                  <a:buNone/>
                </a:pPr>
                <a14:m>
                  <m:oMathPara xmlns:m="http://schemas.openxmlformats.org/officeDocument/2006/math">
                    <m:oMathParaPr>
                      <m:jc m:val="centerGroup"/>
                    </m:oMathParaPr>
                    <m:oMath xmlns:m="http://schemas.openxmlformats.org/officeDocument/2006/math">
                      <m:r>
                        <a:rPr lang="en-US" sz="3700" i="1">
                          <a:latin typeface="Cambria Math" panose="02040503050406030204" pitchFamily="18" charset="0"/>
                        </a:rPr>
                        <m:t>𝐸</m:t>
                      </m:r>
                      <m:d>
                        <m:dPr>
                          <m:begChr m:val="["/>
                          <m:endChr m:val="]"/>
                          <m:ctrlPr>
                            <a:rPr lang="en-US" sz="3700" i="1">
                              <a:latin typeface="Cambria Math" panose="02040503050406030204" pitchFamily="18" charset="0"/>
                            </a:rPr>
                          </m:ctrlPr>
                        </m:dPr>
                        <m:e>
                          <m:nary>
                            <m:naryPr>
                              <m:limLoc m:val="undOvr"/>
                              <m:ctrlPr>
                                <a:rPr lang="en-US" sz="3700" i="1">
                                  <a:latin typeface="Cambria Math" panose="02040503050406030204" pitchFamily="18" charset="0"/>
                                </a:rPr>
                              </m:ctrlPr>
                            </m:naryPr>
                            <m:sub>
                              <m:r>
                                <a:rPr lang="en-US" sz="3700" i="1">
                                  <a:latin typeface="Cambria Math" panose="02040503050406030204" pitchFamily="18" charset="0"/>
                                </a:rPr>
                                <m:t>0</m:t>
                              </m:r>
                            </m:sub>
                            <m:sup>
                              <m:r>
                                <a:rPr lang="en-US" sz="3700" i="1">
                                  <a:latin typeface="Cambria Math" panose="02040503050406030204" pitchFamily="18" charset="0"/>
                                </a:rPr>
                                <m:t>𝑇</m:t>
                              </m:r>
                            </m:sup>
                            <m:e>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r>
                                <a:rPr lang="en-US" sz="3700" i="1">
                                  <a:latin typeface="Cambria Math" panose="02040503050406030204" pitchFamily="18" charset="0"/>
                                </a:rPr>
                                <m:t>𝑑</m:t>
                              </m:r>
                              <m:sSub>
                                <m:sSubPr>
                                  <m:ctrlPr>
                                    <a:rPr lang="en-US" sz="3700" i="1">
                                      <a:latin typeface="Cambria Math" panose="02040503050406030204" pitchFamily="18" charset="0"/>
                                    </a:rPr>
                                  </m:ctrlPr>
                                </m:sSubPr>
                                <m:e>
                                  <m:r>
                                    <a:rPr lang="en-US" sz="3700" i="1">
                                      <a:latin typeface="Cambria Math" panose="02040503050406030204" pitchFamily="18" charset="0"/>
                                    </a:rPr>
                                    <m:t>𝑍</m:t>
                                  </m:r>
                                </m:e>
                                <m:sub>
                                  <m:r>
                                    <a:rPr lang="en-US" sz="3700" i="1">
                                      <a:latin typeface="Cambria Math" panose="02040503050406030204" pitchFamily="18" charset="0"/>
                                    </a:rPr>
                                    <m:t>𝑡</m:t>
                                  </m:r>
                                </m:sub>
                              </m:sSub>
                            </m:e>
                          </m:nary>
                        </m:e>
                      </m:d>
                      <m:r>
                        <a:rPr lang="en-US" sz="3700" i="1">
                          <a:latin typeface="Cambria Math" panose="02040503050406030204" pitchFamily="18" charset="0"/>
                        </a:rPr>
                        <m:t>=0</m:t>
                      </m:r>
                    </m:oMath>
                  </m:oMathPara>
                </a14:m>
                <a:endParaRPr lang="en-US" sz="3700" dirty="0"/>
              </a:p>
              <a:p>
                <a:pPr marL="0" indent="0">
                  <a:buNone/>
                </a:pPr>
                <a:endParaRPr lang="en-US" sz="3700" dirty="0" smtClean="0">
                  <a:solidFill>
                    <a:schemeClr val="accent2">
                      <a:lumMod val="60000"/>
                      <a:lumOff val="40000"/>
                    </a:schemeClr>
                  </a:solidFill>
                </a:endParaRPr>
              </a:p>
              <a:p>
                <a:pPr marL="0" indent="0">
                  <a:buNone/>
                </a:pPr>
                <a:endParaRPr lang="en-US" dirty="0">
                  <a:solidFill>
                    <a:schemeClr val="accent2">
                      <a:lumMod val="60000"/>
                      <a:lumOff val="40000"/>
                    </a:schemeClr>
                  </a:solidFill>
                </a:endParaRPr>
              </a:p>
              <a:p>
                <a:pPr marL="0" indent="0">
                  <a:buNone/>
                </a:pPr>
                <a:endParaRPr lang="en-US" dirty="0"/>
              </a:p>
              <a:p>
                <a:pPr marL="0" indent="0">
                  <a:buNone/>
                </a:pPr>
                <a:endParaRPr lang="en-US" dirty="0">
                  <a:effectLst/>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622516" cy="4785262"/>
              </a:xfrm>
              <a:blipFill rotWithShape="0">
                <a:blip r:embed="rId2" cstate="print"/>
                <a:stretch>
                  <a:fillRect l="-524"/>
                </a:stretch>
              </a:blipFill>
            </p:spPr>
            <p:txBody>
              <a:bodyPr/>
              <a:lstStyle/>
              <a:p>
                <a:r>
                  <a:rPr lang="en-US">
                    <a:noFill/>
                  </a:rPr>
                  <a:t> </a:t>
                </a:r>
              </a:p>
            </p:txBody>
          </p:sp>
        </mc:Fallback>
      </mc:AlternateContent>
    </p:spTree>
    <p:extLst>
      <p:ext uri="{BB962C8B-B14F-4D97-AF65-F5344CB8AC3E}">
        <p14:creationId xmlns:p14="http://schemas.microsoft.com/office/powerpoint/2010/main" xmlns="" val="193016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Significant Results based on Stochastic Integration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24591"/>
              </a:xfrm>
            </p:spPr>
            <p:txBody>
              <a:bodyPr>
                <a:normAutofit lnSpcReduction="10000"/>
              </a:bodyPr>
              <a:lstStyle/>
              <a:p>
                <a:r>
                  <a:rPr lang="en-US" dirty="0" smtClean="0"/>
                  <a:t>For any </a:t>
                </a:r>
                <a:r>
                  <a:rPr lang="en-US" dirty="0" err="1" smtClean="0"/>
                  <a:t>integrable</a:t>
                </a:r>
                <a:r>
                  <a:rPr lang="en-US" dirty="0" smtClean="0"/>
                  <a:t> </a:t>
                </a:r>
                <a:r>
                  <a:rPr lang="en-US" dirty="0"/>
                  <a:t>stochastic process </a:t>
                </a:r>
                <a:r>
                  <a:rPr lang="en-US" i="1" dirty="0" err="1"/>
                  <a:t>f</a:t>
                </a:r>
                <a:r>
                  <a:rPr lang="en-US" i="1" baseline="-25000" dirty="0" err="1"/>
                  <a:t>t</a:t>
                </a:r>
                <a:r>
                  <a:rPr lang="en-US" dirty="0"/>
                  <a:t> that is adapted to the same filtration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as standard Brownian motion </a:t>
                </a:r>
                <a:r>
                  <a:rPr lang="en-US" i="1" dirty="0" err="1"/>
                  <a:t>Z</a:t>
                </a:r>
                <a:r>
                  <a:rPr lang="en-US" i="1" baseline="-25000" dirty="0" err="1"/>
                  <a:t>t</a:t>
                </a:r>
                <a:r>
                  <a:rPr lang="en-US" dirty="0"/>
                  <a:t>, we </a:t>
                </a:r>
                <a:r>
                  <a:rPr lang="en-US" dirty="0" smtClean="0"/>
                  <a:t>have</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nary>
                            <m:naryPr>
                              <m:limLoc m:val="undOvr"/>
                              <m:ctrlPr>
                                <a:rPr lang="en-US" i="1">
                                  <a:latin typeface="Cambria Math" panose="02040503050406030204" pitchFamily="18" charset="0"/>
                                </a:rPr>
                              </m:ctrlPr>
                            </m:naryPr>
                            <m:sub>
                              <m:r>
                                <a:rPr lang="en-US" i="1">
                                  <a:latin typeface="Cambria Math" panose="02040503050406030204" pitchFamily="18" charset="0"/>
                                </a:rPr>
                                <m:t>𝑠</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𝑑𝑍</m:t>
                                  </m:r>
                                </m:e>
                                <m:sub>
                                  <m:r>
                                    <a:rPr lang="en-US" i="1">
                                      <a:latin typeface="Cambria Math" panose="02040503050406030204" pitchFamily="18" charset="0"/>
                                    </a:rPr>
                                    <m:t>𝑡</m:t>
                                  </m:r>
                                </m:sub>
                              </m:sSub>
                              <m:r>
                                <a:rPr lang="en-US" i="1">
                                  <a:latin typeface="Cambria Math" panose="02040503050406030204" pitchFamily="18" charset="0"/>
                                </a:rPr>
                                <m:t>|</m:t>
                              </m:r>
                            </m:e>
                          </m:nary>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𝑠</m:t>
                              </m:r>
                            </m:sub>
                          </m:sSub>
                        </m:e>
                      </m:d>
                      <m:r>
                        <a:rPr lang="en-US" i="1">
                          <a:latin typeface="Cambria Math" panose="02040503050406030204" pitchFamily="18" charset="0"/>
                        </a:rPr>
                        <m:t>=0</m:t>
                      </m:r>
                    </m:oMath>
                  </m:oMathPara>
                </a14:m>
                <a:endParaRPr lang="en-US" dirty="0" smtClean="0"/>
              </a:p>
              <a:p>
                <a:pPr marL="0" indent="0">
                  <a:buNone/>
                </a:pPr>
                <a:r>
                  <a:rPr lang="en-US" dirty="0" smtClean="0"/>
                  <a:t>              								</a:t>
                </a:r>
                <a:r>
                  <a:rPr lang="en-US" sz="2000" dirty="0" smtClean="0"/>
                  <a:t>whenever </a:t>
                </a:r>
                <a:r>
                  <a:rPr lang="en-US" sz="2000" i="1" dirty="0"/>
                  <a:t>s &lt; </a:t>
                </a:r>
                <a:r>
                  <a:rPr lang="en-US" sz="2000" i="1" dirty="0" smtClean="0"/>
                  <a:t>T</a:t>
                </a:r>
                <a:r>
                  <a:rPr lang="en-US" sz="2000" dirty="0" smtClean="0"/>
                  <a:t> </a:t>
                </a:r>
              </a:p>
              <a:p>
                <a:pPr marL="0" indent="0">
                  <a:buNone/>
                </a:pPr>
                <a:endParaRPr lang="en-US" sz="2000" dirty="0" smtClean="0"/>
              </a:p>
              <a:p>
                <a:r>
                  <a:rPr lang="en-US" dirty="0" smtClean="0"/>
                  <a:t>If </a:t>
                </a:r>
                <a:r>
                  <a:rPr lang="en-US" i="1" dirty="0" err="1"/>
                  <a:t>dX</a:t>
                </a:r>
                <a:r>
                  <a:rPr lang="en-US" i="1" baseline="-25000" dirty="0" err="1"/>
                  <a:t>t</a:t>
                </a:r>
                <a:r>
                  <a:rPr lang="en-US" dirty="0"/>
                  <a:t> = </a:t>
                </a:r>
                <a:r>
                  <a:rPr lang="en-US" i="1" dirty="0" err="1"/>
                  <a:t>f</a:t>
                </a:r>
                <a:r>
                  <a:rPr lang="en-US" i="1" baseline="-25000" dirty="0" err="1"/>
                  <a:t>t</a:t>
                </a:r>
                <a:r>
                  <a:rPr lang="en-US" i="1" dirty="0" err="1"/>
                  <a:t>dZ</a:t>
                </a:r>
                <a:r>
                  <a:rPr lang="en-US" i="1" baseline="-25000" dirty="0" err="1"/>
                  <a:t>t</a:t>
                </a:r>
                <a:r>
                  <a:rPr lang="en-US" dirty="0"/>
                  <a:t>, then </a:t>
                </a:r>
                <a:r>
                  <a:rPr lang="en-US" i="1" dirty="0" err="1"/>
                  <a:t>X</a:t>
                </a:r>
                <a:r>
                  <a:rPr lang="en-US" i="1" baseline="-25000" dirty="0" err="1"/>
                  <a:t>t</a:t>
                </a:r>
                <a:r>
                  <a:rPr lang="en-US" dirty="0"/>
                  <a:t> is a martingale, where </a:t>
                </a:r>
                <a:r>
                  <a:rPr lang="en-US" i="1" dirty="0" err="1"/>
                  <a:t>f</a:t>
                </a:r>
                <a:r>
                  <a:rPr lang="en-US" i="1" baseline="-25000" dirty="0" err="1"/>
                  <a:t>t</a:t>
                </a:r>
                <a:r>
                  <a:rPr lang="en-US" dirty="0"/>
                  <a:t> is an </a:t>
                </a:r>
                <a:r>
                  <a:rPr lang="en-US" dirty="0" err="1"/>
                  <a:t>integrable</a:t>
                </a:r>
                <a:r>
                  <a:rPr lang="en-US" dirty="0"/>
                  <a:t> stochastic process that is adapted to the same filtration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as a standard Brownian motion </a:t>
                </a:r>
                <a:r>
                  <a:rPr lang="en-US" i="1" dirty="0" err="1"/>
                  <a:t>Z</a:t>
                </a:r>
                <a:r>
                  <a:rPr lang="en-US" i="1" baseline="-25000" dirty="0" err="1"/>
                  <a:t>t</a:t>
                </a: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cstate="print"/>
                <a:stretch>
                  <a:fillRect l="-538" t="-1894" r="-1452"/>
                </a:stretch>
              </a:blipFill>
            </p:spPr>
            <p:txBody>
              <a:bodyPr/>
              <a:lstStyle/>
              <a:p>
                <a:r>
                  <a:rPr lang="en-US">
                    <a:noFill/>
                  </a:rPr>
                  <a:t> </a:t>
                </a:r>
              </a:p>
            </p:txBody>
          </p:sp>
        </mc:Fallback>
      </mc:AlternateContent>
    </p:spTree>
    <p:extLst>
      <p:ext uri="{BB962C8B-B14F-4D97-AF65-F5344CB8AC3E}">
        <p14:creationId xmlns:p14="http://schemas.microsoft.com/office/powerpoint/2010/main" xmlns="" val="407560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Itô </a:t>
            </a:r>
            <a:r>
              <a:rPr lang="en-US" b="1" dirty="0" smtClean="0"/>
              <a:t>Isometry</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If </a:t>
                </a:r>
                <a:r>
                  <a:rPr lang="en-US" i="1" dirty="0" err="1"/>
                  <a:t>f</a:t>
                </a:r>
                <a:r>
                  <a:rPr lang="en-US" i="1" baseline="-25000" dirty="0" err="1"/>
                  <a:t>t</a:t>
                </a:r>
                <a:r>
                  <a:rPr lang="en-US" dirty="0"/>
                  <a:t> is a square </a:t>
                </a:r>
                <a:r>
                  <a:rPr lang="en-US" dirty="0" err="1"/>
                  <a:t>integrable</a:t>
                </a:r>
                <a:r>
                  <a:rPr lang="en-US" dirty="0"/>
                  <a:t> stochastic process,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𝑑𝑍</m:t>
                                          </m:r>
                                        </m:e>
                                        <m:sub>
                                          <m:r>
                                            <a:rPr lang="en-US" i="1">
                                              <a:latin typeface="Cambria Math" panose="02040503050406030204" pitchFamily="18" charset="0"/>
                                            </a:rPr>
                                            <m:t>𝑡</m:t>
                                          </m:r>
                                        </m:sub>
                                      </m:sSub>
                                      <m:r>
                                        <a:rPr lang="en-US" i="1">
                                          <a:latin typeface="Cambria Math" panose="02040503050406030204" pitchFamily="18" charset="0"/>
                                        </a:rPr>
                                        <m:t>)</m:t>
                                      </m:r>
                                    </m:e>
                                  </m:nary>
                                </m:e>
                              </m:d>
                            </m:e>
                            <m:sup>
                              <m:r>
                                <a:rPr lang="en-US" i="1">
                                  <a:latin typeface="Cambria Math" panose="02040503050406030204" pitchFamily="18" charset="0"/>
                                </a:rPr>
                                <m:t>2</m:t>
                              </m:r>
                            </m:sup>
                          </m:sSup>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𝐸</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𝑡</m:t>
                                  </m:r>
                                </m:sub>
                                <m:sup>
                                  <m:r>
                                    <a:rPr lang="en-US" i="1">
                                      <a:latin typeface="Cambria Math" panose="02040503050406030204" pitchFamily="18" charset="0"/>
                                    </a:rPr>
                                    <m:t>2</m:t>
                                  </m:r>
                                </m:sup>
                              </m:sSubSup>
                            </m:e>
                          </m:d>
                          <m:r>
                            <a:rPr lang="en-US" i="1">
                              <a:latin typeface="Cambria Math" panose="02040503050406030204" pitchFamily="18" charset="0"/>
                            </a:rPr>
                            <m:t>𝑑𝑡</m:t>
                          </m:r>
                          <m:r>
                            <a:rPr lang="en-US" i="1">
                              <a:latin typeface="Cambria Math" panose="02040503050406030204" pitchFamily="18" charset="0"/>
                            </a:rPr>
                            <m:t>.</m:t>
                          </m:r>
                        </m:e>
                      </m:nary>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30203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Characteristics of Integrals of Real-Valued Functions with Respect to Brownian </a:t>
            </a:r>
            <a:r>
              <a:rPr lang="en-US" b="1" dirty="0" smtClean="0"/>
              <a:t>Motion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If </a:t>
                </a:r>
                <a:r>
                  <a:rPr lang="en-US" sz="2900" i="1" dirty="0"/>
                  <a:t>f(s) </a:t>
                </a:r>
                <a:r>
                  <a:rPr lang="en-US" sz="2900" dirty="0"/>
                  <a:t>is a real-valued function of </a:t>
                </a:r>
                <a:r>
                  <a:rPr lang="en-US" sz="2900" i="1" dirty="0"/>
                  <a:t>s</a:t>
                </a:r>
                <a:r>
                  <a:rPr lang="en-US" sz="2900" dirty="0"/>
                  <a:t>, then for each </a:t>
                </a:r>
                <a:r>
                  <a:rPr lang="en-US" sz="2900" i="1" dirty="0"/>
                  <a:t>t</a:t>
                </a:r>
                <a:r>
                  <a:rPr lang="en-US" sz="2900" dirty="0"/>
                  <a:t> the random variable </a:t>
                </a:r>
                <a:r>
                  <a:rPr lang="en-US" sz="2900" i="1" dirty="0" err="1"/>
                  <a:t>X</a:t>
                </a:r>
                <a:r>
                  <a:rPr lang="en-US" sz="2900" i="1" baseline="-25000" dirty="0" err="1"/>
                  <a:t>t</a:t>
                </a:r>
                <a:r>
                  <a:rPr lang="en-US" sz="2900" i="1" dirty="0"/>
                  <a:t> </a:t>
                </a:r>
                <a:r>
                  <a:rPr lang="en-US" sz="2900" dirty="0"/>
                  <a:t>defined by:</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nary>
                        <m:naryPr>
                          <m:limLoc m:val="undOvr"/>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𝑠</m:t>
                              </m:r>
                            </m:sub>
                          </m:sSub>
                        </m:e>
                      </m:nary>
                    </m:oMath>
                  </m:oMathPara>
                </a14:m>
                <a:endParaRPr lang="en-US" sz="2900" dirty="0"/>
              </a:p>
              <a:p>
                <a:pPr marL="0" indent="0">
                  <a:buNone/>
                </a:pPr>
                <a:r>
                  <a:rPr lang="en-US" sz="2900" dirty="0"/>
                  <a:t> </a:t>
                </a:r>
              </a:p>
              <a:p>
                <a:pPr marL="0" indent="0">
                  <a:buNone/>
                </a:pPr>
                <a:r>
                  <a:rPr lang="en-US" sz="2900" dirty="0"/>
                  <a:t>has a normal distribution with mean 0 and variance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sSup>
                            <m:sSupPr>
                              <m:ctrlPr>
                                <a:rPr lang="en-US" sz="2900" i="1">
                                  <a:latin typeface="Cambria Math" panose="02040503050406030204" pitchFamily="18" charset="0"/>
                                </a:rPr>
                              </m:ctrlPr>
                            </m:sSupPr>
                            <m:e>
                              <m:r>
                                <a:rPr lang="en-US" sz="2900" i="1">
                                  <a:latin typeface="Cambria Math" panose="02040503050406030204" pitchFamily="18" charset="0"/>
                                </a:rPr>
                                <m:t>[</m:t>
                              </m:r>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m:t>
                              </m:r>
                            </m:e>
                            <m:sup>
                              <m:r>
                                <a:rPr lang="en-US" sz="2900" i="1">
                                  <a:latin typeface="Cambria Math" panose="02040503050406030204" pitchFamily="18" charset="0"/>
                                </a:rPr>
                                <m:t>2</m:t>
                              </m:r>
                            </m:sup>
                          </m:sSup>
                        </m:e>
                      </m:nary>
                      <m:r>
                        <a:rPr lang="en-US" sz="2900" i="1">
                          <a:latin typeface="Cambria Math" panose="02040503050406030204" pitchFamily="18" charset="0"/>
                        </a:rPr>
                        <m:t>𝑑𝑠</m:t>
                      </m:r>
                    </m:oMath>
                  </m:oMathPara>
                </a14:m>
                <a:endParaRPr lang="en-US" sz="2900" dirty="0" smtClean="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a:stretch>
              </a:blipFill>
            </p:spPr>
            <p:txBody>
              <a:bodyPr/>
              <a:lstStyle/>
              <a:p>
                <a:r>
                  <a:rPr lang="en-US">
                    <a:noFill/>
                  </a:rPr>
                  <a:t> </a:t>
                </a:r>
              </a:p>
            </p:txBody>
          </p:sp>
        </mc:Fallback>
      </mc:AlternateContent>
    </p:spTree>
    <p:extLst>
      <p:ext uri="{BB962C8B-B14F-4D97-AF65-F5344CB8AC3E}">
        <p14:creationId xmlns:p14="http://schemas.microsoft.com/office/powerpoint/2010/main" xmlns="" val="428442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Proof</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55000" lnSpcReduction="20000"/>
              </a:bodyPr>
              <a:lstStyle/>
              <a:p>
                <a:pPr marL="0" indent="0">
                  <a:buNone/>
                </a:pPr>
                <a:r>
                  <a:rPr lang="en-US" sz="4900" dirty="0" smtClean="0"/>
                  <a:t>We </a:t>
                </a:r>
                <a:r>
                  <a:rPr lang="en-US" sz="4900" dirty="0" smtClean="0">
                    <a:solidFill>
                      <a:schemeClr val="tx1"/>
                    </a:solidFill>
                  </a:rPr>
                  <a:t>prove this last theorem by noting that the random variable </a:t>
                </a:r>
                <a:r>
                  <a:rPr lang="en-US" sz="4900" i="1" dirty="0" err="1">
                    <a:solidFill>
                      <a:schemeClr val="tx1"/>
                    </a:solidFill>
                  </a:rPr>
                  <a:t>X</a:t>
                </a:r>
                <a:r>
                  <a:rPr lang="en-US" sz="4900" i="1" baseline="-25000" dirty="0" err="1">
                    <a:solidFill>
                      <a:schemeClr val="tx1"/>
                    </a:solidFill>
                  </a:rPr>
                  <a:t>t</a:t>
                </a:r>
                <a:r>
                  <a:rPr lang="en-US" sz="4900" dirty="0">
                    <a:solidFill>
                      <a:schemeClr val="tx1"/>
                    </a:solidFill>
                  </a:rPr>
                  <a:t> can be approximated by the following sum:</a:t>
                </a:r>
              </a:p>
              <a:p>
                <a:pPr marL="0" indent="0">
                  <a:buNone/>
                </a:pPr>
                <a:r>
                  <a:rPr lang="en-US" sz="4000" dirty="0">
                    <a:solidFill>
                      <a:schemeClr val="tx1"/>
                    </a:solidFill>
                  </a:rPr>
                  <a:t> </a:t>
                </a:r>
              </a:p>
              <a:p>
                <a:pPr marL="0" indent="0">
                  <a:buNone/>
                </a:pPr>
                <a14:m>
                  <m:oMath xmlns:m="http://schemas.openxmlformats.org/officeDocument/2006/math">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𝑋</m:t>
                        </m:r>
                      </m:e>
                      <m:sub>
                        <m:r>
                          <a:rPr lang="en-US" sz="4000" i="1">
                            <a:solidFill>
                              <a:schemeClr val="tx1"/>
                            </a:solidFill>
                            <a:latin typeface="Cambria Math" panose="02040503050406030204" pitchFamily="18" charset="0"/>
                          </a:rPr>
                          <m:t>𝑡</m:t>
                        </m:r>
                      </m:sub>
                    </m:sSub>
                    <m:r>
                      <a:rPr lang="en-US" sz="4000" i="1">
                        <a:solidFill>
                          <a:schemeClr val="tx1"/>
                        </a:solidFill>
                        <a:latin typeface="Cambria Math" panose="02040503050406030204" pitchFamily="18" charset="0"/>
                      </a:rPr>
                      <m:t>≈</m:t>
                    </m:r>
                    <m:nary>
                      <m:naryPr>
                        <m:chr m:val="∑"/>
                        <m:limLoc m:val="undOvr"/>
                        <m:ctrlPr>
                          <a:rPr lang="en-US" sz="4000" i="1">
                            <a:solidFill>
                              <a:schemeClr val="tx1"/>
                            </a:solidFill>
                            <a:latin typeface="Cambria Math" panose="02040503050406030204" pitchFamily="18" charset="0"/>
                          </a:rPr>
                        </m:ctrlPr>
                      </m:naryPr>
                      <m:sub>
                        <m:r>
                          <a:rPr lang="en-US" sz="4000" i="1">
                            <a:solidFill>
                              <a:schemeClr val="tx1"/>
                            </a:solidFill>
                            <a:latin typeface="Cambria Math" panose="02040503050406030204" pitchFamily="18" charset="0"/>
                          </a:rPr>
                          <m:t>𝑖</m:t>
                        </m:r>
                        <m:r>
                          <a:rPr lang="en-US" sz="4000" i="1">
                            <a:solidFill>
                              <a:schemeClr val="tx1"/>
                            </a:solidFill>
                            <a:latin typeface="Cambria Math" panose="02040503050406030204" pitchFamily="18" charset="0"/>
                          </a:rPr>
                          <m:t>=0</m:t>
                        </m:r>
                      </m:sub>
                      <m:sup>
                        <m:r>
                          <a:rPr lang="en-US" sz="4000" i="1">
                            <a:solidFill>
                              <a:schemeClr val="tx1"/>
                            </a:solidFill>
                            <a:latin typeface="Cambria Math" panose="02040503050406030204" pitchFamily="18" charset="0"/>
                          </a:rPr>
                          <m:t>𝑛</m:t>
                        </m:r>
                        <m:r>
                          <a:rPr lang="en-US" sz="4000" i="1">
                            <a:solidFill>
                              <a:schemeClr val="tx1"/>
                            </a:solidFill>
                            <a:latin typeface="Cambria Math" panose="02040503050406030204" pitchFamily="18" charset="0"/>
                          </a:rPr>
                          <m:t>−1</m:t>
                        </m:r>
                      </m:sup>
                      <m:e>
                        <m:r>
                          <a:rPr lang="en-US" sz="4000" i="1">
                            <a:solidFill>
                              <a:schemeClr val="tx1"/>
                            </a:solidFill>
                            <a:latin typeface="Cambria Math" panose="02040503050406030204" pitchFamily="18" charset="0"/>
                          </a:rPr>
                          <m:t>𝑓</m:t>
                        </m:r>
                        <m:r>
                          <a:rPr lang="en-US" sz="4000" i="1">
                            <a:solidFill>
                              <a:schemeClr val="tx1"/>
                            </a:solidFill>
                            <a:latin typeface="Cambria Math" panose="02040503050406030204" pitchFamily="18" charset="0"/>
                          </a:rPr>
                          <m:t>(</m:t>
                        </m:r>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𝑠</m:t>
                            </m:r>
                          </m:e>
                          <m:sub>
                            <m:r>
                              <a:rPr lang="en-US" sz="4000" i="1">
                                <a:solidFill>
                                  <a:schemeClr val="tx1"/>
                                </a:solidFill>
                                <a:latin typeface="Cambria Math" panose="02040503050406030204" pitchFamily="18" charset="0"/>
                              </a:rPr>
                              <m:t>𝑖</m:t>
                            </m:r>
                          </m:sub>
                        </m:sSub>
                        <m:r>
                          <a:rPr lang="en-US" sz="4000" i="1">
                            <a:solidFill>
                              <a:schemeClr val="tx1"/>
                            </a:solidFill>
                            <a:latin typeface="Cambria Math" panose="02040503050406030204" pitchFamily="18" charset="0"/>
                          </a:rPr>
                          <m:t>)(</m:t>
                        </m:r>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𝑍</m:t>
                            </m:r>
                          </m:e>
                          <m:sub>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𝑠</m:t>
                                </m:r>
                              </m:e>
                              <m:sub>
                                <m:r>
                                  <a:rPr lang="en-US" sz="4000" i="1">
                                    <a:solidFill>
                                      <a:schemeClr val="tx1"/>
                                    </a:solidFill>
                                    <a:latin typeface="Cambria Math" panose="02040503050406030204" pitchFamily="18" charset="0"/>
                                  </a:rPr>
                                  <m:t>𝑖</m:t>
                                </m:r>
                                <m:r>
                                  <a:rPr lang="en-US" sz="4000" i="1">
                                    <a:solidFill>
                                      <a:schemeClr val="tx1"/>
                                    </a:solidFill>
                                    <a:latin typeface="Cambria Math" panose="02040503050406030204" pitchFamily="18" charset="0"/>
                                  </a:rPr>
                                  <m:t>+1</m:t>
                                </m:r>
                              </m:sub>
                            </m:sSub>
                          </m:sub>
                        </m:sSub>
                      </m:e>
                    </m:nary>
                    <m:r>
                      <a:rPr lang="en-US" sz="4000" i="1">
                        <a:solidFill>
                          <a:schemeClr val="tx1"/>
                        </a:solidFill>
                        <a:latin typeface="Cambria Math" panose="02040503050406030204" pitchFamily="18" charset="0"/>
                      </a:rPr>
                      <m:t>−</m:t>
                    </m:r>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𝑍</m:t>
                        </m:r>
                      </m:e>
                      <m:sub>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𝑠</m:t>
                            </m:r>
                          </m:e>
                          <m:sub>
                            <m:r>
                              <a:rPr lang="en-US" sz="4000" i="1">
                                <a:solidFill>
                                  <a:schemeClr val="tx1"/>
                                </a:solidFill>
                                <a:latin typeface="Cambria Math" panose="02040503050406030204" pitchFamily="18" charset="0"/>
                              </a:rPr>
                              <m:t>𝑖</m:t>
                            </m:r>
                          </m:sub>
                        </m:sSub>
                      </m:sub>
                    </m:sSub>
                    <m:r>
                      <a:rPr lang="en-US" sz="4000" i="1">
                        <a:solidFill>
                          <a:schemeClr val="tx1"/>
                        </a:solidFill>
                        <a:latin typeface="Cambria Math" panose="02040503050406030204" pitchFamily="18" charset="0"/>
                      </a:rPr>
                      <m:t>)</m:t>
                    </m:r>
                  </m:oMath>
                </a14:m>
                <a:r>
                  <a:rPr lang="en-US" sz="4000" dirty="0" smtClean="0">
                    <a:solidFill>
                      <a:schemeClr val="tx1"/>
                    </a:solidFill>
                  </a:rPr>
                  <a:t> 		</a:t>
                </a:r>
                <a:r>
                  <a:rPr lang="en-US" sz="3600" dirty="0" smtClean="0">
                    <a:solidFill>
                      <a:schemeClr val="tx1"/>
                    </a:solidFill>
                  </a:rPr>
                  <a:t>where </a:t>
                </a:r>
                <a:r>
                  <a:rPr lang="en-US" sz="3600" dirty="0">
                    <a:solidFill>
                      <a:schemeClr val="tx1"/>
                    </a:solidFill>
                  </a:rPr>
                  <a:t>0 = </a:t>
                </a:r>
                <a:r>
                  <a:rPr lang="en-US" sz="3600" i="1" dirty="0">
                    <a:solidFill>
                      <a:schemeClr val="tx1"/>
                    </a:solidFill>
                  </a:rPr>
                  <a:t>s</a:t>
                </a:r>
                <a:r>
                  <a:rPr lang="en-US" sz="3600" i="1" baseline="-25000" dirty="0">
                    <a:solidFill>
                      <a:schemeClr val="tx1"/>
                    </a:solidFill>
                  </a:rPr>
                  <a:t>0</a:t>
                </a:r>
                <a:r>
                  <a:rPr lang="en-US" sz="3600" i="1" dirty="0">
                    <a:solidFill>
                      <a:schemeClr val="tx1"/>
                    </a:solidFill>
                  </a:rPr>
                  <a:t> &lt; s</a:t>
                </a:r>
                <a:r>
                  <a:rPr lang="en-US" sz="3600" i="1" baseline="-25000" dirty="0">
                    <a:solidFill>
                      <a:schemeClr val="tx1"/>
                    </a:solidFill>
                  </a:rPr>
                  <a:t>1</a:t>
                </a:r>
                <a:r>
                  <a:rPr lang="en-US" sz="3600" i="1" dirty="0">
                    <a:solidFill>
                      <a:schemeClr val="tx1"/>
                    </a:solidFill>
                  </a:rPr>
                  <a:t> &lt; …&lt; </a:t>
                </a:r>
                <a:r>
                  <a:rPr lang="en-US" sz="3600" i="1" dirty="0" err="1">
                    <a:solidFill>
                      <a:schemeClr val="tx1"/>
                    </a:solidFill>
                  </a:rPr>
                  <a:t>s</a:t>
                </a:r>
                <a:r>
                  <a:rPr lang="en-US" sz="3600" i="1" baseline="-25000" dirty="0" err="1">
                    <a:solidFill>
                      <a:schemeClr val="tx1"/>
                    </a:solidFill>
                  </a:rPr>
                  <a:t>n</a:t>
                </a:r>
                <a:r>
                  <a:rPr lang="en-US" sz="3600" i="1" dirty="0">
                    <a:solidFill>
                      <a:schemeClr val="tx1"/>
                    </a:solidFill>
                  </a:rPr>
                  <a:t> = t, </a:t>
                </a:r>
                <a:r>
                  <a:rPr lang="en-US" sz="3600" dirty="0">
                    <a:solidFill>
                      <a:schemeClr val="tx1"/>
                    </a:solidFill>
                  </a:rPr>
                  <a:t>and </a:t>
                </a:r>
                <a:r>
                  <a:rPr lang="en-US" sz="3600" i="1" dirty="0">
                    <a:solidFill>
                      <a:schemeClr val="tx1"/>
                    </a:solidFill>
                  </a:rPr>
                  <a:t>s</a:t>
                </a:r>
                <a:r>
                  <a:rPr lang="en-US" sz="3600" i="1" baseline="-25000" dirty="0">
                    <a:solidFill>
                      <a:schemeClr val="tx1"/>
                    </a:solidFill>
                  </a:rPr>
                  <a:t>i+1 </a:t>
                </a:r>
                <a:r>
                  <a:rPr lang="en-US" sz="3600" i="1" dirty="0">
                    <a:solidFill>
                      <a:schemeClr val="tx1"/>
                    </a:solidFill>
                  </a:rPr>
                  <a:t>- </a:t>
                </a:r>
                <a:r>
                  <a:rPr lang="en-US" sz="3600" i="1" dirty="0" err="1">
                    <a:solidFill>
                      <a:schemeClr val="tx1"/>
                    </a:solidFill>
                  </a:rPr>
                  <a:t>s</a:t>
                </a:r>
                <a:r>
                  <a:rPr lang="en-US" sz="3600" i="1" baseline="-25000" dirty="0" err="1">
                    <a:solidFill>
                      <a:schemeClr val="tx1"/>
                    </a:solidFill>
                  </a:rPr>
                  <a:t>i</a:t>
                </a:r>
                <a:r>
                  <a:rPr lang="en-US" sz="3600" i="1" dirty="0">
                    <a:solidFill>
                      <a:schemeClr val="tx1"/>
                    </a:solidFill>
                  </a:rPr>
                  <a:t> =t/n. </a:t>
                </a:r>
                <a:endParaRPr lang="en-US" sz="3600" i="1" dirty="0" smtClean="0">
                  <a:solidFill>
                    <a:schemeClr val="tx1"/>
                  </a:solidFill>
                </a:endParaRPr>
              </a:p>
              <a:p>
                <a:pPr marL="0" indent="0">
                  <a:buNone/>
                </a:pPr>
                <a:endParaRPr lang="en-US" sz="4000" i="1" dirty="0" smtClean="0">
                  <a:solidFill>
                    <a:schemeClr val="tx1"/>
                  </a:solidFill>
                </a:endParaRPr>
              </a:p>
              <a:p>
                <a:pPr marL="0" indent="0">
                  <a:buNone/>
                </a:pPr>
                <a:r>
                  <a:rPr lang="en-US" sz="4900" dirty="0" smtClean="0">
                    <a:solidFill>
                      <a:schemeClr val="tx1"/>
                    </a:solidFill>
                  </a:rPr>
                  <a:t>Since </a:t>
                </a:r>
                <a14:m>
                  <m:oMath xmlns:m="http://schemas.openxmlformats.org/officeDocument/2006/math">
                    <m:sSub>
                      <m:sSubPr>
                        <m:ctrlPr>
                          <a:rPr lang="en-US" sz="4900" i="1">
                            <a:solidFill>
                              <a:schemeClr val="tx1"/>
                            </a:solidFill>
                            <a:latin typeface="Cambria Math" panose="02040503050406030204" pitchFamily="18" charset="0"/>
                          </a:rPr>
                        </m:ctrlPr>
                      </m:sSubPr>
                      <m:e>
                        <m:r>
                          <a:rPr lang="en-US" sz="4900" i="1">
                            <a:solidFill>
                              <a:schemeClr val="tx1"/>
                            </a:solidFill>
                            <a:latin typeface="Cambria Math" panose="02040503050406030204" pitchFamily="18" charset="0"/>
                          </a:rPr>
                          <m:t>𝑍</m:t>
                        </m:r>
                      </m:e>
                      <m:sub>
                        <m:sSub>
                          <m:sSubPr>
                            <m:ctrlPr>
                              <a:rPr lang="en-US" sz="4900" i="1">
                                <a:solidFill>
                                  <a:schemeClr val="tx1"/>
                                </a:solidFill>
                                <a:latin typeface="Cambria Math" panose="02040503050406030204" pitchFamily="18" charset="0"/>
                              </a:rPr>
                            </m:ctrlPr>
                          </m:sSubPr>
                          <m:e>
                            <m:r>
                              <a:rPr lang="en-US" sz="4900" i="1">
                                <a:solidFill>
                                  <a:schemeClr val="tx1"/>
                                </a:solidFill>
                                <a:latin typeface="Cambria Math" panose="02040503050406030204" pitchFamily="18" charset="0"/>
                              </a:rPr>
                              <m:t>𝑠</m:t>
                            </m:r>
                          </m:e>
                          <m:sub>
                            <m:r>
                              <a:rPr lang="en-US" sz="4900" i="1">
                                <a:solidFill>
                                  <a:schemeClr val="tx1"/>
                                </a:solidFill>
                                <a:latin typeface="Cambria Math" panose="02040503050406030204" pitchFamily="18" charset="0"/>
                              </a:rPr>
                              <m:t>𝑖</m:t>
                            </m:r>
                            <m:r>
                              <a:rPr lang="en-US" sz="4900" i="1">
                                <a:solidFill>
                                  <a:schemeClr val="tx1"/>
                                </a:solidFill>
                                <a:latin typeface="Cambria Math" panose="02040503050406030204" pitchFamily="18" charset="0"/>
                              </a:rPr>
                              <m:t>+1</m:t>
                            </m:r>
                          </m:sub>
                        </m:sSub>
                      </m:sub>
                    </m:sSub>
                    <m:r>
                      <a:rPr lang="en-US" sz="4900" i="1">
                        <a:solidFill>
                          <a:schemeClr val="tx1"/>
                        </a:solidFill>
                        <a:latin typeface="Cambria Math" panose="02040503050406030204" pitchFamily="18" charset="0"/>
                      </a:rPr>
                      <m:t>−</m:t>
                    </m:r>
                    <m:sSub>
                      <m:sSubPr>
                        <m:ctrlPr>
                          <a:rPr lang="en-US" sz="4900" i="1">
                            <a:solidFill>
                              <a:schemeClr val="tx1"/>
                            </a:solidFill>
                            <a:latin typeface="Cambria Math" panose="02040503050406030204" pitchFamily="18" charset="0"/>
                          </a:rPr>
                        </m:ctrlPr>
                      </m:sSubPr>
                      <m:e>
                        <m:r>
                          <a:rPr lang="en-US" sz="4900" i="1">
                            <a:solidFill>
                              <a:schemeClr val="tx1"/>
                            </a:solidFill>
                            <a:latin typeface="Cambria Math" panose="02040503050406030204" pitchFamily="18" charset="0"/>
                          </a:rPr>
                          <m:t>𝑍</m:t>
                        </m:r>
                      </m:e>
                      <m:sub>
                        <m:sSub>
                          <m:sSubPr>
                            <m:ctrlPr>
                              <a:rPr lang="en-US" sz="4900" i="1">
                                <a:solidFill>
                                  <a:schemeClr val="tx1"/>
                                </a:solidFill>
                                <a:latin typeface="Cambria Math" panose="02040503050406030204" pitchFamily="18" charset="0"/>
                              </a:rPr>
                            </m:ctrlPr>
                          </m:sSubPr>
                          <m:e>
                            <m:r>
                              <a:rPr lang="en-US" sz="4900" i="1">
                                <a:solidFill>
                                  <a:schemeClr val="tx1"/>
                                </a:solidFill>
                                <a:latin typeface="Cambria Math" panose="02040503050406030204" pitchFamily="18" charset="0"/>
                              </a:rPr>
                              <m:t>𝑠</m:t>
                            </m:r>
                          </m:e>
                          <m:sub>
                            <m:r>
                              <a:rPr lang="en-US" sz="4900" i="1">
                                <a:solidFill>
                                  <a:schemeClr val="tx1"/>
                                </a:solidFill>
                                <a:latin typeface="Cambria Math" panose="02040503050406030204" pitchFamily="18" charset="0"/>
                              </a:rPr>
                              <m:t>𝑖</m:t>
                            </m:r>
                          </m:sub>
                        </m:sSub>
                      </m:sub>
                    </m:sSub>
                  </m:oMath>
                </a14:m>
                <a:r>
                  <a:rPr lang="en-US" sz="4900" dirty="0">
                    <a:solidFill>
                      <a:schemeClr val="tx1"/>
                    </a:solidFill>
                  </a:rPr>
                  <a:t> for </a:t>
                </a:r>
                <a:r>
                  <a:rPr lang="en-US" sz="4900" i="1" dirty="0" err="1">
                    <a:solidFill>
                      <a:schemeClr val="tx1"/>
                    </a:solidFill>
                  </a:rPr>
                  <a:t>i</a:t>
                </a:r>
                <a:r>
                  <a:rPr lang="en-US" sz="4900" i="1" dirty="0">
                    <a:solidFill>
                      <a:schemeClr val="tx1"/>
                    </a:solidFill>
                  </a:rPr>
                  <a:t> </a:t>
                </a:r>
                <a:r>
                  <a:rPr lang="en-US" sz="4900" dirty="0">
                    <a:solidFill>
                      <a:schemeClr val="tx1"/>
                    </a:solidFill>
                  </a:rPr>
                  <a:t>from 0 to </a:t>
                </a:r>
                <a:r>
                  <a:rPr lang="en-US" sz="4900" i="1" dirty="0" smtClean="0">
                    <a:solidFill>
                      <a:schemeClr val="tx1"/>
                    </a:solidFill>
                  </a:rPr>
                  <a:t>n-1 </a:t>
                </a:r>
                <a:r>
                  <a:rPr lang="en-US" sz="4900" dirty="0" smtClean="0">
                    <a:solidFill>
                      <a:schemeClr val="tx1"/>
                    </a:solidFill>
                  </a:rPr>
                  <a:t>are </a:t>
                </a:r>
                <a:r>
                  <a:rPr lang="en-US" sz="4900" dirty="0"/>
                  <a:t>pairwise independent random variables, each with mean 0, then </a:t>
                </a:r>
                <a:r>
                  <a:rPr lang="en-US" sz="4900" dirty="0" smtClean="0"/>
                  <a:t>the </a:t>
                </a:r>
                <a:r>
                  <a:rPr lang="en-US" sz="4900" dirty="0"/>
                  <a:t>sum above is a random variable that has a normal distribution with mean 0 and variance</a:t>
                </a:r>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sz="4000" i="1">
                              <a:latin typeface="Cambria Math" panose="02040503050406030204" pitchFamily="18" charset="0"/>
                            </a:rPr>
                          </m:ctrlPr>
                        </m:naryPr>
                        <m:sub>
                          <m:r>
                            <a:rPr lang="en-US" sz="4000" i="1">
                              <a:latin typeface="Cambria Math" panose="02040503050406030204" pitchFamily="18" charset="0"/>
                            </a:rPr>
                            <m:t>𝑖</m:t>
                          </m:r>
                          <m:r>
                            <a:rPr lang="en-US" sz="4000" i="1">
                              <a:latin typeface="Cambria Math" panose="02040503050406030204" pitchFamily="18" charset="0"/>
                            </a:rPr>
                            <m:t>=0</m:t>
                          </m:r>
                        </m:sub>
                        <m:sup>
                          <m:r>
                            <a:rPr lang="en-US" sz="4000" i="1">
                              <a:latin typeface="Cambria Math" panose="02040503050406030204" pitchFamily="18" charset="0"/>
                            </a:rPr>
                            <m:t>𝑛</m:t>
                          </m:r>
                          <m:r>
                            <a:rPr lang="en-US" sz="4000" i="1">
                              <a:latin typeface="Cambria Math" panose="02040503050406030204" pitchFamily="18" charset="0"/>
                            </a:rPr>
                            <m:t>−1</m:t>
                          </m:r>
                        </m:sup>
                        <m:e>
                          <m:sSup>
                            <m:sSupPr>
                              <m:ctrlPr>
                                <a:rPr lang="en-US" sz="4000" i="1">
                                  <a:latin typeface="Cambria Math" panose="02040503050406030204" pitchFamily="18" charset="0"/>
                                </a:rPr>
                              </m:ctrlPr>
                            </m:sSupPr>
                            <m:e>
                              <m:d>
                                <m:dPr>
                                  <m:begChr m:val="["/>
                                  <m:endChr m:val="]"/>
                                  <m:ctrlPr>
                                    <a:rPr lang="en-US" sz="4000" i="1">
                                      <a:latin typeface="Cambria Math" panose="02040503050406030204" pitchFamily="18" charset="0"/>
                                    </a:rPr>
                                  </m:ctrlPr>
                                </m:dPr>
                                <m:e>
                                  <m:r>
                                    <a:rPr lang="en-US" sz="4000" i="1">
                                      <a:latin typeface="Cambria Math" panose="02040503050406030204" pitchFamily="18" charset="0"/>
                                    </a:rPr>
                                    <m:t>𝑓</m:t>
                                  </m:r>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𝑠</m:t>
                                          </m:r>
                                        </m:e>
                                        <m:sub>
                                          <m:r>
                                            <a:rPr lang="en-US" sz="4000" i="1">
                                              <a:latin typeface="Cambria Math" panose="02040503050406030204" pitchFamily="18" charset="0"/>
                                            </a:rPr>
                                            <m:t>𝑖</m:t>
                                          </m:r>
                                        </m:sub>
                                      </m:sSub>
                                    </m:e>
                                  </m:d>
                                </m:e>
                              </m:d>
                            </m:e>
                            <m:sup>
                              <m:r>
                                <a:rPr lang="en-US" sz="4000" i="1">
                                  <a:latin typeface="Cambria Math" panose="02040503050406030204" pitchFamily="18" charset="0"/>
                                </a:rPr>
                                <m:t>2</m:t>
                              </m:r>
                            </m:sup>
                          </m:sSup>
                        </m:e>
                      </m:nary>
                      <m:r>
                        <a:rPr lang="en-US" sz="4000" b="0" i="0" smtClean="0">
                          <a:latin typeface="Cambria Math" panose="02040503050406030204" pitchFamily="18" charset="0"/>
                        </a:rPr>
                        <m:t>               </m:t>
                      </m:r>
                      <m:nary>
                        <m:naryPr>
                          <m:limLoc m:val="undOvr"/>
                          <m:ctrlPr>
                            <a:rPr lang="en-US" sz="4000" i="1">
                              <a:latin typeface="Cambria Math" panose="02040503050406030204" pitchFamily="18" charset="0"/>
                            </a:rPr>
                          </m:ctrlPr>
                        </m:naryPr>
                        <m:sub>
                          <m:r>
                            <a:rPr lang="en-US" sz="4000" i="1">
                              <a:latin typeface="Cambria Math" panose="02040503050406030204" pitchFamily="18" charset="0"/>
                            </a:rPr>
                            <m:t>0</m:t>
                          </m:r>
                        </m:sub>
                        <m:sup>
                          <m:r>
                            <a:rPr lang="en-US" sz="4000" i="1">
                              <a:latin typeface="Cambria Math" panose="02040503050406030204" pitchFamily="18" charset="0"/>
                            </a:rPr>
                            <m:t>𝑡</m:t>
                          </m:r>
                        </m:sup>
                        <m:e>
                          <m:sSup>
                            <m:sSupPr>
                              <m:ctrlPr>
                                <a:rPr lang="en-US" sz="4000" i="1">
                                  <a:latin typeface="Cambria Math" panose="02040503050406030204" pitchFamily="18" charset="0"/>
                                </a:rPr>
                              </m:ctrlPr>
                            </m:sSupPr>
                            <m:e>
                              <m:r>
                                <a:rPr lang="en-US" sz="4000" i="1">
                                  <a:latin typeface="Cambria Math" panose="02040503050406030204" pitchFamily="18" charset="0"/>
                                </a:rPr>
                                <m:t>[</m:t>
                              </m:r>
                              <m:r>
                                <a:rPr lang="en-US" sz="4000" i="1">
                                  <a:latin typeface="Cambria Math" panose="02040503050406030204" pitchFamily="18" charset="0"/>
                                </a:rPr>
                                <m:t>𝑓</m:t>
                              </m:r>
                              <m:d>
                                <m:dPr>
                                  <m:ctrlPr>
                                    <a:rPr lang="en-US" sz="4000" i="1">
                                      <a:latin typeface="Cambria Math" panose="02040503050406030204" pitchFamily="18" charset="0"/>
                                    </a:rPr>
                                  </m:ctrlPr>
                                </m:dPr>
                                <m:e>
                                  <m:r>
                                    <a:rPr lang="en-US" sz="4000" i="1">
                                      <a:latin typeface="Cambria Math" panose="02040503050406030204" pitchFamily="18" charset="0"/>
                                    </a:rPr>
                                    <m:t>𝑠</m:t>
                                  </m:r>
                                </m:e>
                              </m:d>
                              <m:r>
                                <a:rPr lang="en-US" sz="4000" i="1">
                                  <a:latin typeface="Cambria Math" panose="02040503050406030204" pitchFamily="18" charset="0"/>
                                </a:rPr>
                                <m:t>]</m:t>
                              </m:r>
                            </m:e>
                            <m:sup>
                              <m:r>
                                <a:rPr lang="en-US" sz="4000" i="1">
                                  <a:latin typeface="Cambria Math" panose="02040503050406030204" pitchFamily="18" charset="0"/>
                                </a:rPr>
                                <m:t>2</m:t>
                              </m:r>
                            </m:sup>
                          </m:sSup>
                        </m:e>
                      </m:nary>
                      <m:r>
                        <a:rPr lang="en-US" sz="4000" i="1">
                          <a:latin typeface="Cambria Math" panose="02040503050406030204" pitchFamily="18" charset="0"/>
                        </a:rPr>
                        <m:t>𝑑𝑠</m:t>
                      </m:r>
                    </m:oMath>
                  </m:oMathPara>
                </a14:m>
                <a:endParaRPr lang="en-US" sz="40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a:stretch>
              </a:blipFill>
            </p:spPr>
            <p:txBody>
              <a:bodyPr/>
              <a:lstStyle/>
              <a:p>
                <a:r>
                  <a:rPr lang="en-US">
                    <a:noFill/>
                  </a:rPr>
                  <a:t> </a:t>
                </a:r>
              </a:p>
            </p:txBody>
          </p:sp>
        </mc:Fallback>
      </mc:AlternateContent>
      <p:sp>
        <p:nvSpPr>
          <p:cNvPr id="4" name="Right Arrow 3"/>
          <p:cNvSpPr/>
          <p:nvPr/>
        </p:nvSpPr>
        <p:spPr>
          <a:xfrm>
            <a:off x="5835642" y="5097435"/>
            <a:ext cx="471948" cy="22614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xmlns="" Requires="a14">
          <p:sp>
            <p:nvSpPr>
              <p:cNvPr id="5" name="Rectangle 4"/>
              <p:cNvSpPr/>
              <p:nvPr/>
            </p:nvSpPr>
            <p:spPr>
              <a:xfrm>
                <a:off x="256491" y="5867350"/>
                <a:ext cx="11699535" cy="619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By the fundamental theorem of calculus, in the limit as </a:t>
                </a:r>
                <a:r>
                  <a:rPr lang="en-US" sz="2000" i="1" dirty="0">
                    <a:solidFill>
                      <a:schemeClr val="tx1"/>
                    </a:solidFill>
                  </a:rPr>
                  <a:t>n </a:t>
                </a:r>
                <a:r>
                  <a:rPr lang="en-US" sz="2000" dirty="0">
                    <a:solidFill>
                      <a:schemeClr val="tx1"/>
                    </a:solidFill>
                  </a:rPr>
                  <a:t>approaches </a:t>
                </a:r>
                <a14:m>
                  <m:oMath xmlns:m="http://schemas.openxmlformats.org/officeDocument/2006/math">
                    <m:r>
                      <a:rPr lang="en-US" sz="2000" i="1" dirty="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rPr>
                  <a:t> the variance approaches </a:t>
                </a:r>
                <a:r>
                  <a:rPr lang="en-US" sz="2000" dirty="0" smtClean="0">
                    <a:solidFill>
                      <a:schemeClr val="tx1"/>
                    </a:solidFill>
                  </a:rPr>
                  <a:t>above.</a:t>
                </a:r>
                <a:endParaRPr 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256491" y="5867350"/>
                <a:ext cx="11699535" cy="619433"/>
              </a:xfrm>
              <a:prstGeom prst="rect">
                <a:avLst/>
              </a:prstGeom>
              <a:blipFill rotWithShape="0">
                <a:blip r:embed="rId3" cstate="print"/>
                <a:stretch>
                  <a:fillRect l="-521" t="-12745" b="-235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xmlns="" val="389444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75000"/>
                  </a:schemeClr>
                </a:solidFill>
              </a:rPr>
              <a:t>Converting Certain Stochastic Processes to Martingales</a:t>
            </a:r>
            <a:endParaRPr lang="en-US" b="1" dirty="0">
              <a:solidFill>
                <a:schemeClr val="accent3">
                  <a:lumMod val="75000"/>
                </a:schemeClr>
              </a:solidFill>
            </a:endParaRPr>
          </a:p>
        </p:txBody>
      </p:sp>
      <p:sp>
        <p:nvSpPr>
          <p:cNvPr id="3" name="Content Placeholder 2"/>
          <p:cNvSpPr>
            <a:spLocks noGrp="1"/>
          </p:cNvSpPr>
          <p:nvPr>
            <p:ph sz="quarter" idx="1"/>
          </p:nvPr>
        </p:nvSpPr>
        <p:spPr>
          <a:xfrm>
            <a:off x="366710" y="1669552"/>
            <a:ext cx="11338560" cy="4572000"/>
          </a:xfrm>
        </p:spPr>
        <p:txBody>
          <a:bodyPr/>
          <a:lstStyle/>
          <a:p>
            <a:pPr marL="0" indent="0">
              <a:buNone/>
            </a:pPr>
            <a:r>
              <a:rPr lang="en-US" dirty="0"/>
              <a:t>Martingale processes and deterministic processes are normally much easier to analyze and manipulate than other stochastic processes containing both drift and random elements. One major reason for this is that working with martingales free us from having to calculate unknown risk-adjusted discount rates and risk premiums in the valuation process. </a:t>
            </a:r>
            <a:r>
              <a:rPr lang="en-US" dirty="0" smtClean="0"/>
              <a:t>One type </a:t>
            </a:r>
            <a:r>
              <a:rPr lang="en-US" dirty="0"/>
              <a:t>of </a:t>
            </a:r>
            <a:r>
              <a:rPr lang="en-US" dirty="0" smtClean="0"/>
              <a:t>procedure </a:t>
            </a:r>
            <a:r>
              <a:rPr lang="en-US" dirty="0"/>
              <a:t>to convert drift processes to martingales </a:t>
            </a:r>
            <a:r>
              <a:rPr lang="en-US" dirty="0" smtClean="0"/>
              <a:t>involves changing </a:t>
            </a:r>
            <a:r>
              <a:rPr lang="en-US" dirty="0"/>
              <a:t>the probability </a:t>
            </a:r>
            <a:r>
              <a:rPr lang="en-US" dirty="0" smtClean="0"/>
              <a:t>measure.</a:t>
            </a:r>
          </a:p>
        </p:txBody>
      </p:sp>
    </p:spTree>
    <p:extLst>
      <p:ext uri="{BB962C8B-B14F-4D97-AF65-F5344CB8AC3E}">
        <p14:creationId xmlns:p14="http://schemas.microsoft.com/office/powerpoint/2010/main" xmlns="" val="663143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a:t>
            </a:r>
            <a:r>
              <a:rPr lang="en-US" b="1" dirty="0"/>
              <a:t>Radon-</a:t>
            </a:r>
            <a:r>
              <a:rPr lang="en-US" b="1" dirty="0" err="1"/>
              <a:t>Nikodym</a:t>
            </a:r>
            <a:r>
              <a:rPr lang="en-US" b="1" dirty="0"/>
              <a:t> Derivative</a:t>
            </a:r>
            <a:endParaRPr lang="en-US" dirty="0"/>
          </a:p>
        </p:txBody>
      </p:sp>
      <p:sp>
        <p:nvSpPr>
          <p:cNvPr id="3" name="Content Placeholder 2"/>
          <p:cNvSpPr>
            <a:spLocks noGrp="1"/>
          </p:cNvSpPr>
          <p:nvPr>
            <p:ph sz="quarter" idx="1"/>
          </p:nvPr>
        </p:nvSpPr>
        <p:spPr/>
        <p:txBody>
          <a:bodyPr>
            <a:normAutofit/>
          </a:bodyPr>
          <a:lstStyle/>
          <a:p>
            <a:r>
              <a:rPr lang="en-US" dirty="0"/>
              <a:t>The Radon-</a:t>
            </a:r>
            <a:r>
              <a:rPr lang="en-US" dirty="0" err="1"/>
              <a:t>Nikodym</a:t>
            </a:r>
            <a:r>
              <a:rPr lang="en-US" dirty="0"/>
              <a:t> process is useful for converting physical probability measures to equivalent </a:t>
            </a:r>
            <a:r>
              <a:rPr lang="en-US" dirty="0" smtClean="0"/>
              <a:t>martingales. </a:t>
            </a:r>
            <a:r>
              <a:rPr lang="en-US" dirty="0"/>
              <a:t>I</a:t>
            </a:r>
            <a:r>
              <a:rPr lang="en-US" dirty="0" smtClean="0"/>
              <a:t>t </a:t>
            </a:r>
            <a:r>
              <a:rPr lang="en-US" dirty="0"/>
              <a:t>is often easier to price a security under a particular measure, such as an equivalent measure that produces a martingale than it is to price a security under a physical probability that is not a martingale</a:t>
            </a:r>
            <a:r>
              <a:rPr lang="en-US" dirty="0" smtClean="0"/>
              <a:t>. </a:t>
            </a:r>
            <a:r>
              <a:rPr lang="en-US" dirty="0"/>
              <a:t>This process is essentially converting from a pricing framework in which investors have risk preferences to risk-neutral pricing framework</a:t>
            </a:r>
            <a:r>
              <a:rPr lang="en-US" dirty="0" smtClean="0"/>
              <a:t>.</a:t>
            </a:r>
          </a:p>
          <a:p>
            <a:endParaRPr lang="en-US" dirty="0"/>
          </a:p>
          <a:p>
            <a:r>
              <a:rPr lang="en-US" dirty="0" smtClean="0"/>
              <a:t>The </a:t>
            </a:r>
            <a:r>
              <a:rPr lang="en-US" i="1" dirty="0"/>
              <a:t>Radon-</a:t>
            </a:r>
            <a:r>
              <a:rPr lang="en-US" i="1" dirty="0" err="1"/>
              <a:t>Nikodym</a:t>
            </a:r>
            <a:r>
              <a:rPr lang="en-US" i="1" dirty="0"/>
              <a:t> derivative</a:t>
            </a:r>
            <a:r>
              <a:rPr lang="en-US" dirty="0"/>
              <a:t> is a "bridge" that converts one probability measure to an equivalent measure.</a:t>
            </a:r>
          </a:p>
        </p:txBody>
      </p:sp>
    </p:spTree>
    <p:extLst>
      <p:ext uri="{BB962C8B-B14F-4D97-AF65-F5344CB8AC3E}">
        <p14:creationId xmlns:p14="http://schemas.microsoft.com/office/powerpoint/2010/main" xmlns="" val="2533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Radon-</a:t>
            </a:r>
            <a:r>
              <a:rPr lang="en-US" b="1" dirty="0" err="1"/>
              <a:t>Nikodym</a:t>
            </a:r>
            <a:r>
              <a:rPr lang="en-US" b="1" dirty="0"/>
              <a:t> Derivative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a:t>Let ℙ and ℚ be two probability measures on (</a:t>
                </a:r>
                <a:r>
                  <a:rPr lang="en-US" dirty="0">
                    <a:sym typeface="Symbol" panose="05050102010706020507" pitchFamily="18" charset="2"/>
                  </a:rPr>
                  <a:t></a:t>
                </a:r>
                <a:r>
                  <a:rPr lang="en-US" dirty="0"/>
                  <a:t>,</a:t>
                </a:r>
                <a14:m>
                  <m:oMath xmlns:m="http://schemas.openxmlformats.org/officeDocument/2006/math">
                    <m:r>
                      <a:rPr lang="en-US" i="1">
                        <a:latin typeface="Cambria Math" panose="02040503050406030204" pitchFamily="18" charset="0"/>
                      </a:rPr>
                      <m:t>ℱ</m:t>
                    </m:r>
                  </m:oMath>
                </a14:m>
                <a:r>
                  <a:rPr lang="en-US" dirty="0"/>
                  <a:t>) such that ℚ ~ ℙ (ℚ is equivalent to ℙ) on </a:t>
                </a:r>
                <a14:m>
                  <m:oMath xmlns:m="http://schemas.openxmlformats.org/officeDocument/2006/math">
                    <m:r>
                      <a:rPr lang="en-US" i="1">
                        <a:latin typeface="Cambria Math" panose="02040503050406030204" pitchFamily="18" charset="0"/>
                      </a:rPr>
                      <m:t>ℱ</m:t>
                    </m:r>
                  </m:oMath>
                </a14:m>
                <a:r>
                  <a:rPr lang="en-US" dirty="0"/>
                  <a:t>. Then there exists a random variable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known as the Radon-</a:t>
                </a:r>
                <a:r>
                  <a:rPr lang="en-US" dirty="0" err="1"/>
                  <a:t>Nikodym</a:t>
                </a:r>
                <a:r>
                  <a:rPr lang="en-US" dirty="0"/>
                  <a:t> derivative of ℚ with respect to ℙ on </a:t>
                </a:r>
                <a14:m>
                  <m:oMath xmlns:m="http://schemas.openxmlformats.org/officeDocument/2006/math">
                    <m:r>
                      <a:rPr lang="en-US" i="1">
                        <a:latin typeface="Cambria Math" panose="02040503050406030204" pitchFamily="18" charset="0"/>
                      </a:rPr>
                      <m:t>ℱ</m:t>
                    </m:r>
                  </m:oMath>
                </a14:m>
                <a:r>
                  <a:rPr lang="en-US" dirty="0"/>
                  <a:t> that is defined by the property: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ea typeface="Cambria Math" panose="02040503050406030204" pitchFamily="18" charset="0"/>
                            </a:rPr>
                            <m:t>𝜙</m:t>
                          </m:r>
                        </m:sub>
                        <m:sup>
                          <m:r>
                            <a:rPr lang="en-US" i="1">
                              <a:solidFill>
                                <a:schemeClr val="tx1"/>
                              </a:solidFill>
                              <a:latin typeface="Cambria Math" panose="02040503050406030204" pitchFamily="18" charset="0"/>
                            </a:rPr>
                            <m:t> </m:t>
                          </m:r>
                        </m:sup>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ℚ</m:t>
                              </m:r>
                            </m:num>
                            <m:den>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ℙ</m:t>
                              </m:r>
                            </m:den>
                          </m:f>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𝜔</m:t>
                              </m:r>
                            </m:e>
                          </m:d>
                          <m:r>
                            <a:rPr lang="en-US" i="1">
                              <a:solidFill>
                                <a:schemeClr val="tx1"/>
                              </a:solidFill>
                              <a:latin typeface="Cambria Math" panose="02040503050406030204" pitchFamily="18" charset="0"/>
                            </a:rPr>
                            <m:t>𝑑</m:t>
                          </m:r>
                        </m:e>
                      </m:nary>
                      <m:r>
                        <a:rPr lang="en-US" i="1">
                          <a:solidFill>
                            <a:schemeClr val="tx1"/>
                          </a:solidFill>
                          <a:latin typeface="Cambria Math" panose="02040503050406030204" pitchFamily="18" charset="0"/>
                        </a:rPr>
                        <m:t>ℙ</m:t>
                      </m:r>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ω</m:t>
                          </m:r>
                        </m:e>
                      </m:d>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ℚ</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sym typeface="Symbol" panose="05050102010706020507" pitchFamily="18" charset="2"/>
                        </a:rPr>
                        <m:t></m:t>
                      </m:r>
                      <m:r>
                        <a:rPr lang="en-US">
                          <a:latin typeface="Cambria Math" panose="02040503050406030204" pitchFamily="18" charset="0"/>
                        </a:rPr>
                        <m:t>)</m:t>
                      </m:r>
                    </m:oMath>
                  </m:oMathPara>
                </a14:m>
                <a:endParaRPr lang="en-US" dirty="0"/>
              </a:p>
              <a:p>
                <a:pPr marL="0" indent="0">
                  <a:buNone/>
                </a:pPr>
                <a:r>
                  <a:rPr lang="en-US" dirty="0"/>
                  <a:t>    </a:t>
                </a:r>
              </a:p>
              <a:p>
                <a:pPr marL="0" indent="0">
                  <a:buNone/>
                </a:pPr>
                <a:r>
                  <a:rPr lang="en-US" dirty="0"/>
                  <a:t>for every measurable set </a:t>
                </a:r>
                <a:r>
                  <a:rPr lang="en-US" i="1" dirty="0">
                    <a:sym typeface="Symbol" panose="05050102010706020507" pitchFamily="18" charset="2"/>
                  </a:rPr>
                  <a:t></a:t>
                </a:r>
                <a:r>
                  <a:rPr lang="en-US" i="1" dirty="0"/>
                  <a:t> </a:t>
                </a:r>
                <a:r>
                  <a:rPr lang="en-US" i="1" dirty="0">
                    <a:sym typeface="Symbol" panose="05050102010706020507" pitchFamily="18" charset="2"/>
                  </a:rPr>
                  <a:t></a:t>
                </a:r>
                <a:r>
                  <a:rPr lang="en-US" i="1" dirty="0"/>
                  <a:t> </a:t>
                </a:r>
                <a14:m>
                  <m:oMath xmlns:m="http://schemas.openxmlformats.org/officeDocument/2006/math">
                    <m:r>
                      <a:rPr lang="en-US" i="1">
                        <a:latin typeface="Cambria Math" panose="02040503050406030204" pitchFamily="18" charset="0"/>
                      </a:rPr>
                      <m:t>ℱ</m:t>
                    </m:r>
                    <m:r>
                      <a:rPr lang="en-US">
                        <a:latin typeface="Cambria Math" panose="02040503050406030204" pitchFamily="18" charset="0"/>
                      </a:rPr>
                      <m:t>. </m:t>
                    </m:r>
                    <m:r>
                      <a:rPr lang="en-US" i="1">
                        <a:latin typeface="Cambria Math" panose="02040503050406030204" pitchFamily="18" charset="0"/>
                      </a:rPr>
                      <m:t>ℚ</m:t>
                    </m:r>
                    <m:r>
                      <a:rPr lang="en-US">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a:latin typeface="Cambria Math" panose="02040503050406030204" pitchFamily="18" charset="0"/>
                      </a:rPr>
                      <m:t>)</m:t>
                    </m:r>
                  </m:oMath>
                </a14:m>
                <a:r>
                  <a:rPr lang="en-US" dirty="0"/>
                  <a:t> denotes the probability that the event </a:t>
                </a:r>
                <a:r>
                  <a:rPr lang="en-US" i="1" dirty="0">
                    <a:sym typeface="Symbol" panose="05050102010706020507" pitchFamily="18" charset="2"/>
                  </a:rPr>
                  <a:t></a:t>
                </a:r>
                <a:r>
                  <a:rPr lang="en-US" dirty="0"/>
                  <a:t> occurs with respect to the probability measure </a:t>
                </a:r>
                <a14:m>
                  <m:oMath xmlns:m="http://schemas.openxmlformats.org/officeDocument/2006/math">
                    <m:r>
                      <a:rPr lang="en-US" i="1">
                        <a:latin typeface="Cambria Math" panose="02040503050406030204" pitchFamily="18" charset="0"/>
                      </a:rPr>
                      <m:t>ℚ</m:t>
                    </m:r>
                    <m:r>
                      <a:rPr lang="en-US">
                        <a:latin typeface="Cambria Math" panose="02040503050406030204" pitchFamily="18" charset="0"/>
                      </a:rPr>
                      <m:t>.</m:t>
                    </m:r>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1405985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 of the Radon-</a:t>
            </a:r>
            <a:r>
              <a:rPr lang="en-US" b="1" dirty="0" err="1" smtClean="0"/>
              <a:t>Nikodym</a:t>
            </a:r>
            <a:r>
              <a:rPr lang="en-US" b="1" dirty="0" smtClean="0"/>
              <a:t> </a:t>
            </a:r>
            <a:r>
              <a:rPr lang="en-US" b="1" dirty="0"/>
              <a:t>Derivative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514350" lvl="0" indent="-514350">
                  <a:buFont typeface="+mj-lt"/>
                  <a:buAutoNum type="arabicPeriod"/>
                </a:pPr>
                <a:r>
                  <a:rPr lang="en-US" i="1" dirty="0"/>
                  <a:t>q</a:t>
                </a:r>
                <a:r>
                  <a:rPr lang="en-US" dirty="0"/>
                  <a:t>(</a:t>
                </a:r>
                <a:r>
                  <a:rPr lang="en-US" dirty="0">
                    <a:sym typeface="Symbol" panose="05050102010706020507" pitchFamily="18" charset="2"/>
                  </a:rPr>
                  <a:t></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a:t>
                </a:r>
                <a:r>
                  <a:rPr lang="en-US" i="1" dirty="0"/>
                  <a:t>p</a:t>
                </a:r>
                <a:r>
                  <a:rPr lang="en-US" dirty="0"/>
                  <a:t>(</a:t>
                </a:r>
                <a:r>
                  <a:rPr lang="en-US" dirty="0">
                    <a:sym typeface="Symbol" panose="05050102010706020507" pitchFamily="18" charset="2"/>
                  </a:rPr>
                  <a:t></a:t>
                </a:r>
                <a:r>
                  <a:rPr lang="en-US" dirty="0"/>
                  <a:t>) for any </a:t>
                </a:r>
                <a:r>
                  <a:rPr lang="en-US" dirty="0">
                    <a:sym typeface="Symbol" panose="05050102010706020507" pitchFamily="18" charset="2"/>
                  </a:rPr>
                  <a:t></a:t>
                </a:r>
                <a:r>
                  <a:rPr lang="en-US" dirty="0"/>
                  <a:t> as long as </a:t>
                </a:r>
                <a:r>
                  <a:rPr lang="en-US" i="1" dirty="0"/>
                  <a:t>p</a:t>
                </a:r>
                <a:r>
                  <a:rPr lang="en-US" dirty="0"/>
                  <a:t>(</a:t>
                </a:r>
                <a:r>
                  <a:rPr lang="en-US" dirty="0">
                    <a:sym typeface="Symbol" panose="05050102010706020507" pitchFamily="18" charset="2"/>
                  </a:rPr>
                  <a:t></a:t>
                </a:r>
                <a:r>
                  <a:rPr lang="en-US" dirty="0"/>
                  <a:t>) &gt; 0 </a:t>
                </a:r>
              </a:p>
              <a:p>
                <a:pPr marL="514350" lvl="0" indent="-514350">
                  <a:buFont typeface="+mj-lt"/>
                  <a:buAutoNum type="arabicPeriod"/>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panose="02040503050406030204" pitchFamily="18" charset="0"/>
                          </a:rPr>
                        </m:ctrlPr>
                      </m:dPr>
                      <m:e>
                        <m:r>
                          <a:rPr lang="en-US">
                            <a:latin typeface="Cambria Math" panose="02040503050406030204" pitchFamily="18" charset="0"/>
                            <a:sym typeface="Symbol" panose="05050102010706020507" pitchFamily="18" charset="2"/>
                          </a:rPr>
                          <m:t></m:t>
                        </m:r>
                      </m:e>
                    </m:d>
                    <m:r>
                      <a:rPr lang="en-US">
                        <a:latin typeface="Cambria Math" panose="02040503050406030204" pitchFamily="18" charset="0"/>
                      </a:rPr>
                      <m:t> </m:t>
                    </m:r>
                    <m:r>
                      <a:rPr lang="en-US">
                        <a:latin typeface="Cambria Math" panose="02040503050406030204" pitchFamily="18" charset="0"/>
                        <a:sym typeface="Symbol" panose="05050102010706020507" pitchFamily="18" charset="2"/>
                      </a:rPr>
                      <m:t></m:t>
                    </m:r>
                    <m:r>
                      <a:rPr lang="en-US" i="1">
                        <a:latin typeface="Cambria Math" panose="02040503050406030204" pitchFamily="18" charset="0"/>
                      </a:rPr>
                      <m:t> 0</m:t>
                    </m:r>
                  </m:oMath>
                </a14:m>
                <a:r>
                  <a:rPr lang="en-US" dirty="0"/>
                  <a:t> </a:t>
                </a:r>
                <a14:m>
                  <m:oMath xmlns:m="http://schemas.openxmlformats.org/officeDocument/2006/math">
                    <m:r>
                      <a:rPr lang="en-US" i="1">
                        <a:latin typeface="Cambria Math" panose="02040503050406030204" pitchFamily="18" charset="0"/>
                      </a:rPr>
                      <m:t>∀</m:t>
                    </m:r>
                  </m:oMath>
                </a14:m>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endParaRPr lang="en-US" dirty="0"/>
              </a:p>
              <a:p>
                <a:pPr marL="514350" lvl="0" indent="-514350">
                  <a:buFont typeface="+mj-lt"/>
                  <a:buAutoNum type="arabicPeriod"/>
                </a:pPr>
                <a14:m>
                  <m:oMath xmlns:m="http://schemas.openxmlformats.org/officeDocument/2006/math">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r>
                          <a:rPr lang="en-US" i="1">
                            <a:latin typeface="Cambria Math" panose="02040503050406030204" pitchFamily="18" charset="0"/>
                          </a:rPr>
                          <m:t>𝑝</m:t>
                        </m:r>
                        <m:d>
                          <m:dPr>
                            <m:ctrlPr>
                              <a:rPr lang="en-US" i="1">
                                <a:latin typeface="Cambria Math" panose="02040503050406030204" pitchFamily="18" charset="0"/>
                              </a:rPr>
                            </m:ctrlPr>
                          </m:dPr>
                          <m:e>
                            <m:r>
                              <m:rPr>
                                <m:sty m:val="p"/>
                              </m:rPr>
                              <a:rPr lang="en-US">
                                <a:latin typeface="Cambria Math" panose="02040503050406030204" pitchFamily="18" charset="0"/>
                              </a:rPr>
                              <m:t>ω</m:t>
                            </m:r>
                          </m:e>
                        </m:d>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e>
                    </m:nary>
                    <m:d>
                      <m:dPr>
                        <m:ctrlPr>
                          <a:rPr lang="en-US" i="1">
                            <a:latin typeface="Cambria Math" panose="02040503050406030204" pitchFamily="18" charset="0"/>
                          </a:rPr>
                        </m:ctrlPr>
                      </m:dPr>
                      <m:e>
                        <m:r>
                          <m:rPr>
                            <m:sty m:val="p"/>
                          </m:rPr>
                          <a:rPr lang="en-US">
                            <a:latin typeface="Cambria Math" panose="02040503050406030204" pitchFamily="18" charset="0"/>
                          </a:rPr>
                          <m:t>ω</m:t>
                        </m:r>
                      </m:e>
                    </m:d>
                    <m:r>
                      <a:rPr lang="en-US" i="1">
                        <a:latin typeface="Cambria Math" panose="02040503050406030204" pitchFamily="18" charset="0"/>
                      </a:rPr>
                      <m:t>=1</m:t>
                    </m:r>
                  </m:oMath>
                </a14:m>
                <a:endParaRPr lang="en-US" dirty="0"/>
              </a:p>
              <a:p>
                <a:pPr marL="514350" lvl="0" indent="-514350">
                  <a:buFont typeface="+mj-lt"/>
                  <a:buAutoNum type="arabicPeriod"/>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is a measurable function on the </a:t>
                </a:r>
                <a:r>
                  <a:rPr lang="en-US" i="1" dirty="0"/>
                  <a:t>σ</a:t>
                </a:r>
                <a:r>
                  <a:rPr lang="en-US" dirty="0"/>
                  <a:t>-algebra </a:t>
                </a:r>
                <a14:m>
                  <m:oMath xmlns:m="http://schemas.openxmlformats.org/officeDocument/2006/math">
                    <m:r>
                      <a:rPr lang="en-US" i="1">
                        <a:latin typeface="Cambria Math" panose="02040503050406030204" pitchFamily="18" charset="0"/>
                      </a:rPr>
                      <m:t>ℱ</m:t>
                    </m:r>
                  </m:oMath>
                </a14:m>
                <a:endParaRPr lang="en-US" dirty="0" smtClean="0"/>
              </a:p>
              <a:p>
                <a:pPr marL="514350" lvl="0" indent="-514350">
                  <a:buFont typeface="+mj-lt"/>
                  <a:buAutoNum type="arabicPeriod"/>
                </a:pPr>
                <a:endParaRPr lang="en-US" dirty="0" smtClean="0">
                  <a:solidFill>
                    <a:schemeClr val="accent1">
                      <a:lumMod val="75000"/>
                    </a:schemeClr>
                  </a:solidFill>
                </a:endParaRPr>
              </a:p>
              <a:p>
                <a:pPr marL="0" lvl="0" indent="0">
                  <a:buNone/>
                </a:pPr>
                <a:r>
                  <a:rPr lang="en-US" dirty="0" smtClean="0">
                    <a:solidFill>
                      <a:schemeClr val="tx1"/>
                    </a:solidFill>
                  </a:rPr>
                  <a:t>The notation </a:t>
                </a:r>
                <a:r>
                  <a:rPr lang="en-US" i="1" dirty="0">
                    <a:solidFill>
                      <a:schemeClr val="tx1"/>
                    </a:solidFill>
                  </a:rPr>
                  <a:t>p</a:t>
                </a:r>
                <a:r>
                  <a:rPr lang="en-US" dirty="0">
                    <a:solidFill>
                      <a:schemeClr val="tx1"/>
                    </a:solidFill>
                  </a:rPr>
                  <a:t>(</a:t>
                </a:r>
                <a:r>
                  <a:rPr lang="en-US" dirty="0">
                    <a:solidFill>
                      <a:schemeClr val="tx1"/>
                    </a:solidFill>
                    <a:sym typeface="Symbol" panose="05050102010706020507" pitchFamily="18" charset="2"/>
                  </a:rPr>
                  <a:t></a:t>
                </a:r>
                <a:r>
                  <a:rPr lang="en-US" dirty="0">
                    <a:solidFill>
                      <a:schemeClr val="tx1"/>
                    </a:solidFill>
                  </a:rPr>
                  <a:t>) refers to the </a:t>
                </a:r>
                <a14:m>
                  <m:oMath xmlns:m="http://schemas.openxmlformats.org/officeDocument/2006/math">
                    <m:r>
                      <a:rPr lang="en-US" i="1">
                        <a:solidFill>
                          <a:schemeClr val="tx1"/>
                        </a:solidFill>
                        <a:latin typeface="Cambria Math" panose="02040503050406030204" pitchFamily="18" charset="0"/>
                      </a:rPr>
                      <m:t>ℙ</m:t>
                    </m:r>
                  </m:oMath>
                </a14:m>
                <a:r>
                  <a:rPr lang="en-US" dirty="0">
                    <a:solidFill>
                      <a:schemeClr val="tx1"/>
                    </a:solidFill>
                  </a:rPr>
                  <a:t> probability that the outcome </a:t>
                </a:r>
                <a:r>
                  <a:rPr lang="en-US" i="1" dirty="0">
                    <a:solidFill>
                      <a:schemeClr val="tx1"/>
                    </a:solidFill>
                    <a:sym typeface="Symbol" panose="05050102010706020507" pitchFamily="18" charset="2"/>
                  </a:rPr>
                  <a:t></a:t>
                </a:r>
                <a:r>
                  <a:rPr lang="en-US" dirty="0">
                    <a:solidFill>
                      <a:schemeClr val="tx1"/>
                    </a:solidFill>
                  </a:rPr>
                  <a:t> occurs, and an analogous interpretation of </a:t>
                </a:r>
                <a:r>
                  <a:rPr lang="en-US" i="1" dirty="0">
                    <a:solidFill>
                      <a:schemeClr val="tx1"/>
                    </a:solidFill>
                  </a:rPr>
                  <a:t>q</a:t>
                </a:r>
                <a:r>
                  <a:rPr lang="en-US" dirty="0">
                    <a:solidFill>
                      <a:schemeClr val="tx1"/>
                    </a:solidFill>
                  </a:rPr>
                  <a:t>(</a:t>
                </a:r>
                <a:r>
                  <a:rPr lang="en-US" i="1" dirty="0">
                    <a:solidFill>
                      <a:schemeClr val="tx1"/>
                    </a:solidFill>
                    <a:sym typeface="Symbol" panose="05050102010706020507" pitchFamily="18" charset="2"/>
                  </a:rPr>
                  <a:t></a:t>
                </a:r>
                <a:r>
                  <a:rPr lang="en-US" dirty="0">
                    <a:solidFill>
                      <a:schemeClr val="tx1"/>
                    </a:solidFill>
                  </a:rPr>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a:stretch>
              </a:blipFill>
            </p:spPr>
            <p:txBody>
              <a:bodyPr/>
              <a:lstStyle/>
              <a:p>
                <a:r>
                  <a:rPr lang="en-US">
                    <a:noFill/>
                  </a:rPr>
                  <a:t> </a:t>
                </a:r>
              </a:p>
            </p:txBody>
          </p:sp>
        </mc:Fallback>
      </mc:AlternateContent>
    </p:spTree>
    <p:extLst>
      <p:ext uri="{BB962C8B-B14F-4D97-AF65-F5344CB8AC3E}">
        <p14:creationId xmlns:p14="http://schemas.microsoft.com/office/powerpoint/2010/main" xmlns="" val="19924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Properties of Radon-</a:t>
            </a:r>
            <a:r>
              <a:rPr lang="en-US" b="1" dirty="0" err="1"/>
              <a:t>Nikodym</a:t>
            </a:r>
            <a:r>
              <a:rPr lang="en-US" b="1" dirty="0"/>
              <a:t> </a:t>
            </a:r>
            <a:r>
              <a:rPr lang="en-US" b="1" dirty="0" smtClean="0"/>
              <a:t>Derivative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a:t>If the probability measures are continuous, then the sum in property 3 is replaced with an integral and </a:t>
                </a:r>
                <a:r>
                  <a:rPr lang="en-US" i="1" dirty="0"/>
                  <a:t>p</a:t>
                </a:r>
                <a:r>
                  <a:rPr lang="en-US" dirty="0"/>
                  <a:t>(</a:t>
                </a:r>
                <a:r>
                  <a:rPr lang="en-US" dirty="0">
                    <a:sym typeface="Symbol" panose="05050102010706020507" pitchFamily="18" charset="2"/>
                  </a:rPr>
                  <a:t></a:t>
                </a:r>
                <a:r>
                  <a:rPr lang="en-US" dirty="0"/>
                  <a:t>) is replaced with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a:latin typeface="Cambria Math" panose="02040503050406030204" pitchFamily="18" charset="0"/>
                      </a:rPr>
                      <m:t> </m:t>
                    </m:r>
                  </m:oMath>
                </a14:m>
                <a:r>
                  <a:rPr lang="en-US" dirty="0"/>
                  <a:t>where </a:t>
                </a:r>
                <a:r>
                  <a:rPr lang="en-US" i="1" dirty="0"/>
                  <a:t>p</a:t>
                </a:r>
                <a:r>
                  <a:rPr lang="en-US" dirty="0"/>
                  <a:t>(</a:t>
                </a:r>
                <a:r>
                  <a:rPr lang="en-US" i="1" dirty="0"/>
                  <a:t>x</a:t>
                </a:r>
                <a:r>
                  <a:rPr lang="en-US" dirty="0"/>
                  <a:t>) is the density function for the probability space </a:t>
                </a:r>
                <a14:m>
                  <m:oMath xmlns:m="http://schemas.openxmlformats.org/officeDocument/2006/math">
                    <m:r>
                      <a:rPr lang="en-US" i="1">
                        <a:latin typeface="Cambria Math" panose="02040503050406030204" pitchFamily="18" charset="0"/>
                      </a:rPr>
                      <m:t>ℙ</m:t>
                    </m:r>
                    <m:r>
                      <a:rPr lang="en-US">
                        <a:latin typeface="Cambria Math" panose="02040503050406030204" pitchFamily="18" charset="0"/>
                      </a:rPr>
                      <m:t>.</m:t>
                    </m:r>
                  </m:oMath>
                </a14:m>
                <a:r>
                  <a:rPr lang="en-US" dirty="0"/>
                  <a:t> </a:t>
                </a:r>
                <a:endParaRPr lang="en-US" dirty="0" smtClean="0"/>
              </a:p>
              <a:p>
                <a:pPr marL="514350" indent="-514350">
                  <a:buFont typeface="+mj-lt"/>
                  <a:buAutoNum type="arabicPeriod"/>
                </a:pPr>
                <a:r>
                  <a:rPr lang="en-US" dirty="0" smtClean="0"/>
                  <a:t>If </a:t>
                </a:r>
                <a:r>
                  <a:rPr lang="en-US" dirty="0"/>
                  <a:t>the sample space </a:t>
                </a:r>
                <a:r>
                  <a:rPr lang="en-US" i="1" dirty="0">
                    <a:sym typeface="Symbol" panose="05050102010706020507" pitchFamily="18" charset="2"/>
                  </a:rPr>
                  <a:t></a:t>
                </a:r>
                <a:r>
                  <a:rPr lang="en-US" dirty="0"/>
                  <a:t> has at most a countable number of elements and </a:t>
                </a:r>
                <a:r>
                  <a:rPr lang="en-US" i="1" dirty="0"/>
                  <a:t>p</a:t>
                </a:r>
                <a:r>
                  <a:rPr lang="en-US" dirty="0"/>
                  <a:t>(ω) &gt; 0 for every </a:t>
                </a:r>
                <a:r>
                  <a:rPr lang="en-US" i="1" dirty="0"/>
                  <a:t>ω</a:t>
                </a:r>
                <a:r>
                  <a:rPr lang="en-US" dirty="0"/>
                  <a:t> </a:t>
                </a:r>
                <a:r>
                  <a:rPr lang="en-US" dirty="0">
                    <a:sym typeface="Symbol" panose="05050102010706020507" pitchFamily="18" charset="2"/>
                  </a:rPr>
                  <a:t></a:t>
                </a:r>
                <a:r>
                  <a:rPr lang="en-US" dirty="0"/>
                  <a:t> </a:t>
                </a:r>
                <a:r>
                  <a:rPr lang="en-US" i="1" dirty="0"/>
                  <a:t>Ω</a:t>
                </a:r>
                <a:r>
                  <a:rPr lang="en-US" dirty="0"/>
                  <a:t>, then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den>
                    </m:f>
                  </m:oMath>
                </a14:m>
                <a:r>
                  <a:rPr lang="en-US" dirty="0"/>
                  <a:t>  for every </a:t>
                </a:r>
                <a:r>
                  <a:rPr lang="en-US" i="1" dirty="0">
                    <a:sym typeface="Symbol" panose="05050102010706020507" pitchFamily="18" charset="2"/>
                  </a:rPr>
                  <a:t></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dirty="0"/>
                  <a:t>. </a:t>
                </a:r>
              </a:p>
              <a:p>
                <a:pPr marL="514350" indent="-514350">
                  <a:buFont typeface="+mj-lt"/>
                  <a:buAutoNum type="arabicPeriod"/>
                </a:pPr>
                <a:r>
                  <a:rPr lang="en-US" dirty="0" smtClean="0"/>
                  <a:t>If </a:t>
                </a:r>
                <a:r>
                  <a:rPr lang="en-US" dirty="0"/>
                  <a:t>the probability measures </a:t>
                </a:r>
                <a14:m>
                  <m:oMath xmlns:m="http://schemas.openxmlformats.org/officeDocument/2006/math">
                    <m:r>
                      <a:rPr lang="en-US" i="1">
                        <a:latin typeface="Cambria Math" panose="02040503050406030204" pitchFamily="18" charset="0"/>
                      </a:rPr>
                      <m:t>ℙ</m:t>
                    </m:r>
                  </m:oMath>
                </a14:m>
                <a:r>
                  <a:rPr lang="en-US" dirty="0"/>
                  <a:t> and </a:t>
                </a:r>
                <a14:m>
                  <m:oMath xmlns:m="http://schemas.openxmlformats.org/officeDocument/2006/math">
                    <m:r>
                      <a:rPr lang="en-US" i="1">
                        <a:latin typeface="Cambria Math" panose="02040503050406030204" pitchFamily="18" charset="0"/>
                      </a:rPr>
                      <m:t>ℚ</m:t>
                    </m:r>
                  </m:oMath>
                </a14:m>
                <a:r>
                  <a:rPr lang="en-US" dirty="0"/>
                  <a:t> are continuous with continuous density functions, say </a:t>
                </a:r>
                <a:r>
                  <a:rPr lang="en-US" i="1" dirty="0"/>
                  <a:t>p</a:t>
                </a:r>
                <a:r>
                  <a:rPr lang="en-US" dirty="0"/>
                  <a:t>(</a:t>
                </a:r>
                <a:r>
                  <a:rPr lang="en-US" i="1" dirty="0"/>
                  <a:t>x</a:t>
                </a:r>
                <a:r>
                  <a:rPr lang="en-US" dirty="0"/>
                  <a:t>) and </a:t>
                </a:r>
                <a:r>
                  <a:rPr lang="en-US" i="1" dirty="0"/>
                  <a:t>q</a:t>
                </a:r>
                <a:r>
                  <a:rPr lang="en-US" dirty="0"/>
                  <a:t>(</a:t>
                </a:r>
                <a:r>
                  <a:rPr lang="en-US" i="1" dirty="0"/>
                  <a:t>x</a:t>
                </a:r>
                <a:r>
                  <a:rPr lang="en-US" dirty="0"/>
                  <a:t>) &gt; 0, then the Radon-</a:t>
                </a:r>
                <a:r>
                  <a:rPr lang="en-US" dirty="0" err="1"/>
                  <a:t>Nikodym</a:t>
                </a:r>
                <a:r>
                  <a:rPr lang="en-US" dirty="0"/>
                  <a:t> derivative is simply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den>
                    </m:f>
                    <m:r>
                      <a:rPr lang="en-US" i="1">
                        <a:latin typeface="Cambria Math" panose="02040503050406030204" pitchFamily="18" charset="0"/>
                      </a:rPr>
                      <m:t>.</m:t>
                    </m:r>
                  </m:oMath>
                </a14:m>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99" t="-1333" r="-1720"/>
                </a:stretch>
              </a:blipFill>
            </p:spPr>
            <p:txBody>
              <a:bodyPr/>
              <a:lstStyle/>
              <a:p>
                <a:r>
                  <a:rPr lang="en-US">
                    <a:noFill/>
                  </a:rPr>
                  <a:t> </a:t>
                </a:r>
              </a:p>
            </p:txBody>
          </p:sp>
        </mc:Fallback>
      </mc:AlternateContent>
    </p:spTree>
    <p:extLst>
      <p:ext uri="{BB962C8B-B14F-4D97-AF65-F5344CB8AC3E}">
        <p14:creationId xmlns:p14="http://schemas.microsoft.com/office/powerpoint/2010/main" xmlns="" val="27983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Differentials </a:t>
            </a:r>
            <a:r>
              <a:rPr lang="en-US" b="1" dirty="0" smtClean="0"/>
              <a:t>Of </a:t>
            </a:r>
            <a:r>
              <a:rPr lang="en-US" b="1" dirty="0"/>
              <a:t>Stochastic Processes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In many respects, differentials of stochastic processes mirror differentials of real-valued functions from ordinary calculus, sharing many of their properties. However, there are also important differences. In ordinary calculus, if </a:t>
                </a:r>
                <a:r>
                  <a:rPr lang="en-US" i="1" dirty="0" err="1"/>
                  <a:t>X</a:t>
                </a:r>
                <a:r>
                  <a:rPr lang="en-US" i="1" baseline="-25000" dirty="0" err="1"/>
                  <a:t>t</a:t>
                </a:r>
                <a:r>
                  <a:rPr lang="en-US" dirty="0"/>
                  <a:t> is a real-valued function of the real variable </a:t>
                </a:r>
                <a:r>
                  <a:rPr lang="en-US" i="1" dirty="0"/>
                  <a:t>t,</a:t>
                </a:r>
                <a:r>
                  <a:rPr lang="en-US" dirty="0"/>
                  <a:t> then the derivative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 </m:t>
                    </m:r>
                  </m:oMath>
                </a14:m>
                <a:r>
                  <a:rPr lang="en-US" dirty="0"/>
                  <a:t>exists for a large class of functions. If </a:t>
                </a:r>
                <a:r>
                  <a:rPr lang="en-US" i="1" dirty="0" err="1"/>
                  <a:t>X</a:t>
                </a:r>
                <a:r>
                  <a:rPr lang="en-US" i="1" baseline="-25000" dirty="0" err="1"/>
                  <a:t>t</a:t>
                </a:r>
                <a:r>
                  <a:rPr lang="en-US" dirty="0"/>
                  <a:t> is a stochastic process, then it is usually not possible to well-define the derivative of </a:t>
                </a:r>
                <a:r>
                  <a:rPr lang="en-US" i="1" dirty="0" err="1"/>
                  <a:t>X</a:t>
                </a:r>
                <a:r>
                  <a:rPr lang="en-US" i="1" baseline="-25000" dirty="0" err="1"/>
                  <a:t>t</a:t>
                </a:r>
                <a:r>
                  <a:rPr lang="en-US" dirty="0"/>
                  <a:t> with respect to </a:t>
                </a:r>
                <a:r>
                  <a:rPr lang="en-US" i="1" dirty="0"/>
                  <a:t>t</a:t>
                </a:r>
                <a:r>
                  <a:rPr lang="en-US" dirty="0"/>
                  <a:t>, at least for the class of stochastic processes that are relevant in finance. This is because normally </a:t>
                </a:r>
                <a:r>
                  <a:rPr lang="en-US" i="1" dirty="0" err="1"/>
                  <a:t>X</a:t>
                </a:r>
                <a:r>
                  <a:rPr lang="en-US" i="1" baseline="-25000" dirty="0" err="1"/>
                  <a:t>t</a:t>
                </a:r>
                <a:r>
                  <a:rPr lang="en-US" dirty="0"/>
                  <a:t> involves Brownian motion, and Brownian motion is not differentiable.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75"/>
                </a:stretch>
              </a:blipFill>
            </p:spPr>
            <p:txBody>
              <a:bodyPr/>
              <a:lstStyle/>
              <a:p>
                <a:r>
                  <a:rPr lang="en-US">
                    <a:noFill/>
                  </a:rPr>
                  <a:t> </a:t>
                </a:r>
              </a:p>
            </p:txBody>
          </p:sp>
        </mc:Fallback>
      </mc:AlternateContent>
    </p:spTree>
    <p:extLst>
      <p:ext uri="{BB962C8B-B14F-4D97-AF65-F5344CB8AC3E}">
        <p14:creationId xmlns:p14="http://schemas.microsoft.com/office/powerpoint/2010/main" xmlns="" val="2864903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Radon-</a:t>
            </a:r>
            <a:r>
              <a:rPr lang="en-US" b="1" dirty="0" err="1"/>
              <a:t>Nikodym</a:t>
            </a:r>
            <a:r>
              <a:rPr lang="en-US" b="1" dirty="0"/>
              <a:t> </a:t>
            </a:r>
            <a:r>
              <a:rPr lang="en-US" b="1" dirty="0" smtClean="0"/>
              <a:t>Derivative </a:t>
            </a:r>
            <a:r>
              <a:rPr lang="en-US" b="1" i="1" dirty="0">
                <a:sym typeface="Symbol" panose="05050102010706020507" pitchFamily="18" charset="2"/>
              </a:rPr>
              <a:t></a:t>
            </a:r>
            <a:r>
              <a:rPr lang="en-US" b="1" baseline="-25000" dirty="0"/>
              <a:t>t</a:t>
            </a:r>
            <a:r>
              <a:rPr lang="en-US" b="1" dirty="0"/>
              <a:t>(</a:t>
            </a:r>
            <a:r>
              <a:rPr lang="en-US" b="1" i="1" dirty="0">
                <a:sym typeface="Symbol" panose="05050102010706020507" pitchFamily="18" charset="2"/>
              </a:rPr>
              <a:t></a:t>
            </a:r>
            <a:r>
              <a:rPr lang="en-US" b="1" dirty="0"/>
              <a:t>)</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smtClean="0"/>
                  <a:t>The Radon-</a:t>
                </a:r>
                <a:r>
                  <a:rPr lang="en-US" dirty="0" err="1"/>
                  <a:t>Nikodym</a:t>
                </a:r>
                <a:r>
                  <a:rPr lang="en-US" dirty="0"/>
                  <a:t> derivative </a:t>
                </a:r>
                <a:r>
                  <a:rPr lang="en-US" i="1" dirty="0">
                    <a:sym typeface="Symbol" panose="05050102010706020507" pitchFamily="18" charset="2"/>
                  </a:rPr>
                  <a:t></a:t>
                </a:r>
                <a:r>
                  <a:rPr lang="en-US" baseline="-25000" dirty="0"/>
                  <a:t>t</a:t>
                </a:r>
                <a:r>
                  <a:rPr lang="en-US" dirty="0"/>
                  <a:t>(</a:t>
                </a:r>
                <a:r>
                  <a:rPr lang="en-US" i="1" dirty="0">
                    <a:sym typeface="Symbol" panose="05050102010706020507" pitchFamily="18" charset="2"/>
                  </a:rPr>
                  <a:t></a:t>
                </a:r>
                <a:r>
                  <a:rPr lang="en-US" dirty="0"/>
                  <a:t>) of ℚ with respect to ℙ on a filtration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𝑡</m:t>
                        </m:r>
                      </m:sub>
                    </m:sSub>
                  </m:oMath>
                </a14:m>
                <a:r>
                  <a:rPr lang="en-US" dirty="0"/>
                  <a:t>} at time </a:t>
                </a:r>
                <a:r>
                  <a:rPr lang="en-US" i="1" dirty="0"/>
                  <a:t>t</a:t>
                </a:r>
                <a:r>
                  <a:rPr lang="en-US" dirty="0"/>
                  <a:t> is defined as</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ea typeface="Cambria Math" panose="02040503050406030204" pitchFamily="18" charset="0"/>
                            </a:rPr>
                            <m:t>𝜙</m:t>
                          </m:r>
                        </m:sub>
                        <m:sup>
                          <m:r>
                            <a:rPr lang="en-US" i="1">
                              <a:solidFill>
                                <a:schemeClr val="tx1"/>
                              </a:solidFill>
                              <a:latin typeface="Cambria Math" panose="02040503050406030204" pitchFamily="18" charset="0"/>
                            </a:rPr>
                            <m:t> </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𝜉</m:t>
                              </m:r>
                            </m:e>
                            <m:sub>
                              <m:r>
                                <a:rPr lang="en-US" i="1">
                                  <a:solidFill>
                                    <a:schemeClr val="tx1"/>
                                  </a:solidFill>
                                  <a:latin typeface="Cambria Math" panose="02040503050406030204" pitchFamily="18" charset="0"/>
                                </a:rPr>
                                <m:t>𝑡</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𝜔</m:t>
                              </m:r>
                            </m:e>
                          </m:d>
                          <m:r>
                            <a:rPr lang="en-US" i="1">
                              <a:solidFill>
                                <a:schemeClr val="tx1"/>
                              </a:solidFill>
                              <a:latin typeface="Cambria Math" panose="02040503050406030204" pitchFamily="18" charset="0"/>
                            </a:rPr>
                            <m:t>𝑑</m:t>
                          </m:r>
                        </m:e>
                      </m:nary>
                      <m:r>
                        <a:rPr lang="en-US" i="1">
                          <a:solidFill>
                            <a:schemeClr val="tx1"/>
                          </a:solidFill>
                          <a:latin typeface="Cambria Math" panose="02040503050406030204" pitchFamily="18" charset="0"/>
                        </a:rPr>
                        <m:t>ℙ</m:t>
                      </m:r>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ω</m:t>
                          </m:r>
                        </m:e>
                      </m:d>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ℚ</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sym typeface="Symbol" panose="05050102010706020507" pitchFamily="18" charset="2"/>
                            </a:rPr>
                            <m:t></m:t>
                          </m:r>
                        </m:e>
                      </m:d>
                      <m:r>
                        <m:rPr>
                          <m:nor/>
                        </m:rPr>
                        <a:rPr lang="en-US" b="0" i="0" smtClean="0">
                          <a:sym typeface="Symbol" panose="05050102010706020507" pitchFamily="18" charset="2"/>
                        </a:rPr>
                        <m:t>                </m:t>
                      </m:r>
                      <m:r>
                        <m:rPr>
                          <m:nor/>
                        </m:rPr>
                        <a:rPr lang="en-US" dirty="0"/>
                        <m:t>for</m:t>
                      </m:r>
                      <m:r>
                        <m:rPr>
                          <m:nor/>
                        </m:rPr>
                        <a:rPr lang="en-US" dirty="0"/>
                        <m:t> </m:t>
                      </m:r>
                      <m:r>
                        <m:rPr>
                          <m:nor/>
                        </m:rPr>
                        <a:rPr lang="en-US" dirty="0"/>
                        <m:t>every</m:t>
                      </m:r>
                      <m:r>
                        <m:rPr>
                          <m:nor/>
                        </m:rPr>
                        <a:rPr lang="en-US" dirty="0"/>
                        <m:t> </m:t>
                      </m:r>
                      <m:r>
                        <m:rPr>
                          <m:nor/>
                        </m:rPr>
                        <a:rPr lang="en-US" dirty="0"/>
                        <m:t>measurable</m:t>
                      </m:r>
                      <m:r>
                        <m:rPr>
                          <m:nor/>
                        </m:rPr>
                        <a:rPr lang="en-US" dirty="0"/>
                        <m:t> </m:t>
                      </m:r>
                      <m:r>
                        <m:rPr>
                          <m:nor/>
                        </m:rPr>
                        <a:rPr lang="en-US" dirty="0"/>
                        <m:t>set</m:t>
                      </m:r>
                      <m:r>
                        <m:rPr>
                          <m:nor/>
                        </m:rPr>
                        <a:rPr lang="en-US" dirty="0"/>
                        <m:t> </m:t>
                      </m:r>
                      <m:r>
                        <m:rPr>
                          <m:nor/>
                        </m:rPr>
                        <a:rPr lang="en-US" i="1" dirty="0">
                          <a:sym typeface="Symbol" panose="05050102010706020507" pitchFamily="18" charset="2"/>
                        </a:rPr>
                        <m:t></m:t>
                      </m:r>
                      <m:r>
                        <m:rPr>
                          <m:nor/>
                        </m:rPr>
                        <a:rPr lang="en-US" i="1" dirty="0"/>
                        <m:t> </m:t>
                      </m:r>
                      <m:r>
                        <m:rPr>
                          <m:nor/>
                        </m:rPr>
                        <a:rPr lang="en-US" dirty="0">
                          <a:sym typeface="Symbol" panose="05050102010706020507" pitchFamily="18" charset="2"/>
                        </a:rPr>
                        <m:t></m:t>
                      </m:r>
                      <m:r>
                        <m:rPr>
                          <m:nor/>
                        </m:rPr>
                        <a:rPr lang="en-US" i="1" dirty="0"/>
                        <m:t> </m:t>
                      </m:r>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𝑡</m:t>
                          </m:r>
                        </m:sub>
                      </m:sSub>
                    </m:oMath>
                  </m:oMathPara>
                </a14:m>
                <a:endParaRPr lang="en-US" dirty="0" smtClean="0">
                  <a:sym typeface="Symbol" panose="05050102010706020507" pitchFamily="18" charset="2"/>
                </a:endParaRPr>
              </a:p>
              <a:p>
                <a:pPr marL="0" indent="0">
                  <a:buNone/>
                </a:pPr>
                <a:r>
                  <a:rPr lang="en-US" dirty="0" smtClean="0"/>
                  <a:t>							</a:t>
                </a:r>
              </a:p>
              <a:p>
                <a:r>
                  <a:rPr lang="en-US" dirty="0" smtClean="0"/>
                  <a:t>In </a:t>
                </a:r>
                <a:r>
                  <a:rPr lang="en-US" dirty="0"/>
                  <a:t>the case that the sample space Ω is finite, it is sufficient to define the Radon-</a:t>
                </a:r>
                <a:r>
                  <a:rPr lang="en-US" dirty="0" err="1"/>
                  <a:t>Nikodym</a:t>
                </a:r>
                <a:r>
                  <a:rPr lang="en-US" dirty="0"/>
                  <a:t> derivative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𝑡</m:t>
                        </m:r>
                      </m:sub>
                    </m:sSub>
                  </m:oMath>
                </a14:m>
                <a:r>
                  <a:rPr lang="en-US" dirty="0"/>
                  <a:t> for any outcome ω ϵ Ω</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oMath>
                  </m:oMathPara>
                </a14:m>
                <a:endParaRPr lang="en-US" dirty="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376"/>
                </a:stretch>
              </a:blipFill>
            </p:spPr>
            <p:txBody>
              <a:bodyPr/>
              <a:lstStyle/>
              <a:p>
                <a:r>
                  <a:rPr lang="en-US">
                    <a:noFill/>
                  </a:rPr>
                  <a:t> </a:t>
                </a:r>
              </a:p>
            </p:txBody>
          </p:sp>
        </mc:Fallback>
      </mc:AlternateContent>
    </p:spTree>
    <p:extLst>
      <p:ext uri="{BB962C8B-B14F-4D97-AF65-F5344CB8AC3E}">
        <p14:creationId xmlns:p14="http://schemas.microsoft.com/office/powerpoint/2010/main" xmlns="" val="980418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Radon-</a:t>
            </a:r>
            <a:r>
              <a:rPr lang="en-US" b="1" dirty="0" err="1"/>
              <a:t>Nikodym</a:t>
            </a:r>
            <a:r>
              <a:rPr lang="en-US" b="1" dirty="0"/>
              <a:t> Derivative </a:t>
            </a:r>
            <a:r>
              <a:rPr lang="en-US" b="1" i="1" dirty="0">
                <a:sym typeface="Symbol" panose="05050102010706020507" pitchFamily="18" charset="2"/>
              </a:rPr>
              <a:t></a:t>
            </a:r>
            <a:r>
              <a:rPr lang="en-US" b="1" i="1" baseline="-25000" dirty="0"/>
              <a:t>t</a:t>
            </a:r>
            <a:r>
              <a:rPr lang="en-US" b="1" dirty="0"/>
              <a:t>(</a:t>
            </a:r>
            <a:r>
              <a:rPr lang="en-US" b="1" i="1" dirty="0">
                <a:sym typeface="Symbol" panose="05050102010706020507" pitchFamily="18" charset="2"/>
              </a:rPr>
              <a:t></a:t>
            </a:r>
            <a:r>
              <a:rPr lang="en-US" b="1" dirty="0" smtClean="0"/>
              <a:t>) </a:t>
            </a:r>
            <a:r>
              <a:rPr lang="en-US" sz="2500" b="1" dirty="0" smtClean="0"/>
              <a:t>(Continued)</a:t>
            </a:r>
            <a:endParaRPr lang="en-US" sz="25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r>
                  <a:rPr lang="en-US" dirty="0"/>
                  <a:t>For a given stochastic process </a:t>
                </a:r>
                <a:r>
                  <a:rPr lang="en-US" i="1" dirty="0" err="1"/>
                  <a:t>X</a:t>
                </a:r>
                <a:r>
                  <a:rPr lang="en-US" i="1" baseline="-25000" dirty="0" err="1"/>
                  <a:t>t</a:t>
                </a:r>
                <a:r>
                  <a:rPr lang="en-US" dirty="0"/>
                  <a:t> that is a price of a security, we will choose ℙ as the physical probability measure and ℚ is the risk-neutral probability measure. Intuitively, the </a:t>
                </a:r>
                <a:r>
                  <a:rPr lang="en-US" i="1" dirty="0"/>
                  <a:t>Radon-</a:t>
                </a:r>
                <a:r>
                  <a:rPr lang="en-US" i="1" dirty="0" err="1"/>
                  <a:t>Nikodym</a:t>
                </a:r>
                <a:r>
                  <a:rPr lang="en-US" dirty="0"/>
                  <a:t> derivative </a:t>
                </a:r>
                <a:r>
                  <a:rPr lang="en-US" i="1" dirty="0">
                    <a:sym typeface="Symbol" panose="05050102010706020507" pitchFamily="18" charset="2"/>
                  </a:rPr>
                  <a:t></a:t>
                </a:r>
                <a:r>
                  <a:rPr lang="en-US" i="1" baseline="-25000" dirty="0"/>
                  <a:t>t</a:t>
                </a:r>
                <a:r>
                  <a:rPr lang="en-US" dirty="0"/>
                  <a:t>(</a:t>
                </a:r>
                <a:r>
                  <a:rPr lang="en-US" i="1" dirty="0">
                    <a:sym typeface="Symbol" panose="05050102010706020507" pitchFamily="18" charset="2"/>
                  </a:rPr>
                  <a:t></a:t>
                </a:r>
                <a:r>
                  <a:rPr lang="en-US" dirty="0"/>
                  <a:t>) is the ratio of the risk-neutral probability (or density) to the physical probability (or density) associated with the filtration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𝑡</m:t>
                        </m:r>
                      </m:sub>
                    </m:sSub>
                  </m:oMath>
                </a14:m>
                <a:r>
                  <a:rPr lang="en-US" dirty="0"/>
                  <a:t> at time </a:t>
                </a:r>
                <a:r>
                  <a:rPr lang="en-US" i="1" dirty="0"/>
                  <a:t>t</a:t>
                </a:r>
                <a:r>
                  <a:rPr lang="en-US" dirty="0"/>
                  <a:t>. </a:t>
                </a:r>
                <a:endParaRPr lang="en-US" dirty="0" smtClean="0"/>
              </a:p>
              <a:p>
                <a:pPr marL="0" indent="0">
                  <a:buNone/>
                </a:pPr>
                <a:endParaRPr lang="en-US" dirty="0"/>
              </a:p>
              <a:p>
                <a:r>
                  <a:rPr lang="en-US" dirty="0" smtClean="0"/>
                  <a:t>The </a:t>
                </a:r>
                <a:r>
                  <a:rPr lang="en-US" dirty="0"/>
                  <a:t>Radon-</a:t>
                </a:r>
                <a:r>
                  <a:rPr lang="en-US" dirty="0" err="1"/>
                  <a:t>Nikodym</a:t>
                </a:r>
                <a:r>
                  <a:rPr lang="en-US" dirty="0"/>
                  <a:t> derivative for each fixed time </a:t>
                </a:r>
                <a:r>
                  <a:rPr lang="en-US" i="1" dirty="0"/>
                  <a:t>t</a:t>
                </a:r>
                <a:r>
                  <a:rPr lang="en-US" dirty="0"/>
                  <a:t> is a random variable itself because it is a measurable function on the probability space ℙ. It tells us how we transform ℙ to obtain an equivalent probability measure ℚ. Furthermore,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𝑡</m:t>
                        </m:r>
                      </m:sub>
                    </m:sSub>
                  </m:oMath>
                </a14:m>
                <a:r>
                  <a:rPr lang="en-US" dirty="0"/>
                  <a:t> is a stochastic process since it is also a function of </a:t>
                </a:r>
                <a:r>
                  <a:rPr lang="en-US" i="1" dirty="0"/>
                  <a:t>t.</a:t>
                </a:r>
                <a:r>
                  <a:rPr lang="en-US" dirty="0"/>
                  <a:t> If </a:t>
                </a:r>
                <a:r>
                  <a:rPr lang="en-US" i="1" dirty="0" err="1"/>
                  <a:t>X</a:t>
                </a:r>
                <a:r>
                  <a:rPr lang="en-US" i="1" baseline="-25000" dirty="0" err="1"/>
                  <a:t>t</a:t>
                </a:r>
                <a:r>
                  <a:rPr lang="en-US" dirty="0"/>
                  <a:t> is a martingale with respect to ℚ, we call ℚ either the </a:t>
                </a:r>
                <a:r>
                  <a:rPr lang="en-US" i="1" dirty="0"/>
                  <a:t>risk neutral probability measure</a:t>
                </a:r>
                <a:r>
                  <a:rPr lang="en-US" dirty="0"/>
                  <a:t> or the </a:t>
                </a:r>
                <a:r>
                  <a:rPr lang="en-US" i="1" dirty="0"/>
                  <a:t>equivalent martingale measure</a:t>
                </a:r>
                <a:r>
                  <a:rPr lang="en-US"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2000" r="-1022"/>
                </a:stretch>
              </a:blipFill>
            </p:spPr>
            <p:txBody>
              <a:bodyPr/>
              <a:lstStyle/>
              <a:p>
                <a:r>
                  <a:rPr lang="en-US">
                    <a:noFill/>
                  </a:rPr>
                  <a:t> </a:t>
                </a:r>
              </a:p>
            </p:txBody>
          </p:sp>
        </mc:Fallback>
      </mc:AlternateContent>
    </p:spTree>
    <p:extLst>
      <p:ext uri="{BB962C8B-B14F-4D97-AF65-F5344CB8AC3E}">
        <p14:creationId xmlns:p14="http://schemas.microsoft.com/office/powerpoint/2010/main" xmlns="" val="179142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61103"/>
          </a:xfrm>
        </p:spPr>
        <p:txBody>
          <a:bodyPr>
            <a:normAutofit fontScale="90000"/>
          </a:bodyPr>
          <a:lstStyle/>
          <a:p>
            <a:r>
              <a:rPr lang="en-US" b="1" dirty="0"/>
              <a:t>Illustration 1: </a:t>
            </a:r>
            <a:r>
              <a:rPr lang="en-US" i="1" dirty="0"/>
              <a:t>The Radon-</a:t>
            </a:r>
            <a:r>
              <a:rPr lang="en-US" i="1" dirty="0" err="1"/>
              <a:t>Nikodym</a:t>
            </a:r>
            <a:r>
              <a:rPr lang="en-US" i="1" dirty="0"/>
              <a:t> Derivative and 2 Coin </a:t>
            </a:r>
            <a:r>
              <a:rPr lang="en-US" i="1" dirty="0" smtClean="0"/>
              <a:t>Tosses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Suppose that at time 0 we pay 2.2 to toss a coin twice, with time 1 payoffs given as follows: </a:t>
                </a:r>
                <a:r>
                  <a:rPr lang="en-US" i="1" dirty="0"/>
                  <a:t>S</a:t>
                </a:r>
                <a:r>
                  <a:rPr lang="en-US" baseline="-25000" dirty="0"/>
                  <a:t>HH</a:t>
                </a:r>
                <a:r>
                  <a:rPr lang="en-US" dirty="0"/>
                  <a:t> = 4, </a:t>
                </a:r>
                <a:r>
                  <a:rPr lang="en-US" i="1" dirty="0"/>
                  <a:t>S</a:t>
                </a:r>
                <a:r>
                  <a:rPr lang="en-US" baseline="-25000" dirty="0"/>
                  <a:t>HT</a:t>
                </a:r>
                <a:r>
                  <a:rPr lang="en-US" dirty="0"/>
                  <a:t> = 3, </a:t>
                </a:r>
                <a:r>
                  <a:rPr lang="en-US" i="1" dirty="0"/>
                  <a:t>S</a:t>
                </a:r>
                <a:r>
                  <a:rPr lang="en-US" baseline="-25000" dirty="0"/>
                  <a:t>TH</a:t>
                </a:r>
                <a:r>
                  <a:rPr lang="en-US" dirty="0"/>
                  <a:t> = 2 and </a:t>
                </a:r>
                <a:r>
                  <a:rPr lang="en-US" i="1" dirty="0"/>
                  <a:t>S</a:t>
                </a:r>
                <a:r>
                  <a:rPr lang="en-US" baseline="-25000" dirty="0"/>
                  <a:t>TT</a:t>
                </a:r>
                <a:r>
                  <a:rPr lang="en-US" dirty="0"/>
                  <a:t> = 1, with probabilities given by the following physical probability measure ℙ and risk-neutral probability measure ℚ:</a:t>
                </a:r>
              </a:p>
              <a:p>
                <a:pPr marL="0" indent="0">
                  <a:buNone/>
                </a:pPr>
                <a:r>
                  <a:rPr lang="en-US" dirty="0"/>
                  <a:t> </a:t>
                </a:r>
              </a:p>
              <a:p>
                <a:pPr marL="0" indent="0">
                  <a:buNone/>
                </a:pPr>
                <a:r>
                  <a:rPr lang="en-US" dirty="0"/>
                  <a:t>		</a:t>
                </a:r>
                <a:r>
                  <a:rPr lang="en-US" i="1" dirty="0"/>
                  <a:t>p(HH) = .25; p(HT) = .25; p(TH) = .25; p(TT) = .25</a:t>
                </a:r>
                <a:endParaRPr lang="en-US" dirty="0"/>
              </a:p>
              <a:p>
                <a:pPr marL="0" indent="0">
                  <a:buNone/>
                </a:pPr>
                <a:r>
                  <a:rPr lang="en-US" i="1" dirty="0"/>
                  <a:t> </a:t>
                </a:r>
                <a:endParaRPr lang="en-US" dirty="0"/>
              </a:p>
              <a:p>
                <a:pPr marL="0" indent="0">
                  <a:buNone/>
                </a:pPr>
                <a:r>
                  <a:rPr lang="en-US" i="1" dirty="0"/>
                  <a:t>		q(HH) = .16; q(HT) = .24; q(TH) = .24; </a:t>
                </a:r>
                <a:r>
                  <a:rPr lang="en-US" i="1" dirty="0" smtClean="0"/>
                  <a:t>q(TT</a:t>
                </a:r>
                <a:r>
                  <a:rPr lang="en-US" i="1" dirty="0"/>
                  <a:t>) = .36.</a:t>
                </a:r>
                <a:endParaRPr lang="en-US" dirty="0"/>
              </a:p>
              <a:p>
                <a:pPr marL="0" indent="0">
                  <a:buNone/>
                </a:pPr>
                <a:r>
                  <a:rPr lang="en-US" dirty="0"/>
                  <a:t> </a:t>
                </a:r>
              </a:p>
              <a:p>
                <a:pPr marL="0" indent="0">
                  <a:buNone/>
                </a:pPr>
                <a:r>
                  <a:rPr lang="en-US" dirty="0"/>
                  <a:t>Time 1 values for the Radon-</a:t>
                </a:r>
                <a:r>
                  <a:rPr lang="en-US" dirty="0" err="1"/>
                  <a:t>Nikodym</a:t>
                </a:r>
                <a:r>
                  <a:rPr lang="en-US" dirty="0"/>
                  <a:t> derivative are calculated as follows:</a:t>
                </a:r>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𝐻𝐻</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𝐻𝐻</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𝐻𝐻</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.16</m:t>
                        </m:r>
                      </m:num>
                      <m:den>
                        <m:r>
                          <a:rPr lang="en-US" i="1">
                            <a:latin typeface="Cambria Math" panose="02040503050406030204" pitchFamily="18" charset="0"/>
                          </a:rPr>
                          <m:t>.25</m:t>
                        </m:r>
                      </m:den>
                    </m:f>
                    <m:r>
                      <a:rPr lang="en-US" i="1">
                        <a:latin typeface="Cambria Math" panose="02040503050406030204" pitchFamily="18" charset="0"/>
                      </a:rPr>
                      <m:t>= .64 </m:t>
                    </m:r>
                  </m:oMath>
                </a14:m>
                <a:r>
                  <a:rPr lang="en-US" dirty="0"/>
                  <a:t>	</a:t>
                </a:r>
                <a:r>
                  <a:rPr lang="en-US" dirty="0" smtClean="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𝐻𝑇</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𝐻𝑇</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𝐻𝑇</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.24</m:t>
                        </m:r>
                      </m:num>
                      <m:den>
                        <m:r>
                          <a:rPr lang="en-US" i="1">
                            <a:latin typeface="Cambria Math" panose="02040503050406030204" pitchFamily="18" charset="0"/>
                          </a:rPr>
                          <m:t>.25</m:t>
                        </m:r>
                      </m:den>
                    </m:f>
                    <m:r>
                      <a:rPr lang="en-US" i="1">
                        <a:latin typeface="Cambria Math" panose="02040503050406030204" pitchFamily="18" charset="0"/>
                      </a:rPr>
                      <m:t>= .96</m:t>
                    </m:r>
                  </m:oMath>
                </a14:m>
                <a:endParaRPr lang="en-US" dirty="0"/>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𝑇𝐻</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𝑇𝐻</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𝑇𝐻</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.24</m:t>
                        </m:r>
                      </m:num>
                      <m:den>
                        <m:r>
                          <a:rPr lang="en-US" i="1">
                            <a:latin typeface="Cambria Math" panose="02040503050406030204" pitchFamily="18" charset="0"/>
                          </a:rPr>
                          <m:t>.25</m:t>
                        </m:r>
                      </m:den>
                    </m:f>
                    <m:r>
                      <a:rPr lang="en-US" i="1">
                        <a:latin typeface="Cambria Math" panose="02040503050406030204" pitchFamily="18" charset="0"/>
                      </a:rPr>
                      <m:t>= .96 </m:t>
                    </m:r>
                  </m:oMath>
                </a14:m>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𝑇𝑇</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𝑇𝑇</m:t>
                        </m:r>
                        <m:r>
                          <a:rPr lang="en-US" i="1">
                            <a:latin typeface="Cambria Math" panose="02040503050406030204" pitchFamily="18" charset="0"/>
                          </a:rPr>
                          <m:t>) </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𝑇𝑇</m:t>
                        </m:r>
                        <m:r>
                          <a:rPr lang="en-US" i="1">
                            <a:latin typeface="Cambria Math" panose="02040503050406030204" pitchFamily="18" charset="0"/>
                          </a:rPr>
                          <m:t>)</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.36</m:t>
                        </m:r>
                      </m:num>
                      <m:den>
                        <m:r>
                          <a:rPr lang="en-US" i="1">
                            <a:latin typeface="Cambria Math" panose="02040503050406030204" pitchFamily="18" charset="0"/>
                          </a:rPr>
                          <m:t>.25</m:t>
                        </m:r>
                      </m:den>
                    </m:f>
                    <m:r>
                      <a:rPr lang="en-US" i="1">
                        <a:latin typeface="Cambria Math" panose="02040503050406030204" pitchFamily="18" charset="0"/>
                      </a:rPr>
                      <m:t>= 1.44.</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267"/>
                </a:stretch>
              </a:blipFill>
            </p:spPr>
            <p:txBody>
              <a:bodyPr/>
              <a:lstStyle/>
              <a:p>
                <a:r>
                  <a:rPr lang="en-US">
                    <a:noFill/>
                  </a:rPr>
                  <a:t> </a:t>
                </a:r>
              </a:p>
            </p:txBody>
          </p:sp>
        </mc:Fallback>
      </mc:AlternateContent>
    </p:spTree>
    <p:extLst>
      <p:ext uri="{BB962C8B-B14F-4D97-AF65-F5344CB8AC3E}">
        <p14:creationId xmlns:p14="http://schemas.microsoft.com/office/powerpoint/2010/main" xmlns="" val="287650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1 </a:t>
            </a:r>
            <a:r>
              <a:rPr lang="en-US" sz="2500" b="1" i="1" dirty="0" smtClean="0"/>
              <a:t>(Continued) </a:t>
            </a:r>
            <a:endParaRPr lang="en-US" sz="25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Expected values for time 1 payoffs under probability measures ℙ and ℚ are calculated as follows:</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e>
                    </m:nary>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=2.5</m:t>
                    </m:r>
                  </m:oMath>
                </a14:m>
                <a:endParaRPr lang="en-US" i="1" dirty="0" smtClean="0"/>
              </a:p>
              <a:p>
                <a:pPr marL="0" indent="0">
                  <a:buNone/>
                </a:pPr>
                <a:endParaRPr lang="en-US" i="1" dirty="0" smtClean="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𝑖</m:t>
                                  </m:r>
                                </m:sub>
                              </m:sSub>
                              <m:r>
                                <a:rPr lang="en-US" i="1">
                                  <a:latin typeface="Cambria Math" panose="02040503050406030204" pitchFamily="18" charset="0"/>
                                </a:rPr>
                                <m:t>𝑝</m:t>
                              </m:r>
                            </m:e>
                            <m:sub>
                              <m:r>
                                <a:rPr lang="en-US" i="1">
                                  <a:latin typeface="Cambria Math" panose="02040503050406030204" pitchFamily="18" charset="0"/>
                                </a:rPr>
                                <m:t>𝑖</m:t>
                              </m:r>
                            </m:sub>
                          </m:sSub>
                        </m:e>
                      </m:nary>
                    </m:oMath>
                  </m:oMathPara>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 </m:t>
                    </m:r>
                    <m:d>
                      <m:dPr>
                        <m:ctrlPr>
                          <a:rPr lang="en-US" i="1">
                            <a:latin typeface="Cambria Math" panose="02040503050406030204" pitchFamily="18" charset="0"/>
                          </a:rPr>
                        </m:ctrlPr>
                      </m:dPr>
                      <m:e>
                        <m:r>
                          <a:rPr lang="en-US" i="1">
                            <a:latin typeface="Cambria Math" panose="02040503050406030204" pitchFamily="18" charset="0"/>
                          </a:rPr>
                          <m:t>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.64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.96</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.96</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1.44</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e>
                    </m:d>
                    <m:r>
                      <a:rPr lang="en-US" i="1">
                        <a:latin typeface="Cambria Math" panose="02040503050406030204" pitchFamily="18" charset="0"/>
                      </a:rPr>
                      <m:t> = 2.2</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
        <p:nvSpPr>
          <p:cNvPr id="4" name="Rectangle 3"/>
          <p:cNvSpPr/>
          <p:nvPr/>
        </p:nvSpPr>
        <p:spPr>
          <a:xfrm>
            <a:off x="539987" y="5397909"/>
            <a:ext cx="11003084" cy="835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Note that the process </a:t>
            </a:r>
            <a:r>
              <a:rPr lang="en-US" sz="2000" i="1" dirty="0">
                <a:solidFill>
                  <a:schemeClr val="tx1"/>
                </a:solidFill>
              </a:rPr>
              <a:t>S</a:t>
            </a:r>
            <a:r>
              <a:rPr lang="en-US" sz="2000" dirty="0">
                <a:solidFill>
                  <a:schemeClr val="tx1"/>
                </a:solidFill>
              </a:rPr>
              <a:t> is a martingale to risk-neutral measure ℚ; that is, we pay at time zero for the toss exactly its expected time 1 payoff in this one time period scenario.</a:t>
            </a:r>
          </a:p>
        </p:txBody>
      </p:sp>
    </p:spTree>
    <p:extLst>
      <p:ext uri="{BB962C8B-B14F-4D97-AF65-F5344CB8AC3E}">
        <p14:creationId xmlns:p14="http://schemas.microsoft.com/office/powerpoint/2010/main" xmlns="" val="1350331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1 </a:t>
            </a:r>
            <a:r>
              <a:rPr lang="en-US" sz="2500" b="1" i="1" dirty="0"/>
              <a:t>(Continued) </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a:bodyPr>
              <a:lstStyle/>
              <a:p>
                <a:pPr marL="0" indent="0">
                  <a:buNone/>
                </a:pPr>
                <a:r>
                  <a:rPr lang="en-US" dirty="0"/>
                  <a:t>In this illustration, we changed our probability measure while changing both its expected value and variance.  The variances of the two distributions are: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sub>
                                      <m:r>
                                        <a:rPr lang="en-US" i="1">
                                          <a:latin typeface="Cambria Math" panose="02040503050406030204" pitchFamily="18" charset="0"/>
                                        </a:rPr>
                                        <m:t> </m:t>
                                      </m:r>
                                    </m:sub>
                                  </m:sSub>
                                </m:e>
                              </m:d>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e>
                      </m:nary>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4−2.5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3−2.5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1−2.5</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.25=1.25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4−2.2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.16+</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3−2.2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.24+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1−2.2</m:t>
                              </m:r>
                            </m:e>
                          </m:d>
                        </m:e>
                        <m:sup>
                          <m:r>
                            <a:rPr lang="en-US" i="1">
                              <a:latin typeface="Cambria Math" panose="02040503050406030204" pitchFamily="18" charset="0"/>
                            </a:rPr>
                            <m:t>2</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.36 = 1.2.</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1183"/>
                </a:stretch>
              </a:blipFill>
            </p:spPr>
            <p:txBody>
              <a:bodyPr/>
              <a:lstStyle/>
              <a:p>
                <a:r>
                  <a:rPr lang="en-US">
                    <a:noFill/>
                  </a:rPr>
                  <a:t> </a:t>
                </a:r>
              </a:p>
            </p:txBody>
          </p:sp>
        </mc:Fallback>
      </mc:AlternateContent>
    </p:spTree>
    <p:extLst>
      <p:ext uri="{BB962C8B-B14F-4D97-AF65-F5344CB8AC3E}">
        <p14:creationId xmlns:p14="http://schemas.microsoft.com/office/powerpoint/2010/main" xmlns="" val="197387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51271"/>
          </a:xfrm>
        </p:spPr>
        <p:txBody>
          <a:bodyPr>
            <a:normAutofit fontScale="90000"/>
          </a:bodyPr>
          <a:lstStyle/>
          <a:p>
            <a:r>
              <a:rPr lang="en-US" b="1" dirty="0"/>
              <a:t>Illustration 2: </a:t>
            </a:r>
            <a:r>
              <a:rPr lang="en-US" i="1" dirty="0"/>
              <a:t>Calculating Risk-Neutral Probabilities and the Radon-</a:t>
            </a:r>
            <a:r>
              <a:rPr lang="en-US" i="1" dirty="0" err="1"/>
              <a:t>Nikodym</a:t>
            </a:r>
            <a:r>
              <a:rPr lang="en-US" i="1" dirty="0"/>
              <a:t> </a:t>
            </a:r>
            <a:r>
              <a:rPr lang="en-US" i="1" dirty="0" smtClean="0"/>
              <a:t>Derivative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Suppose that we pay </a:t>
                </a:r>
                <a:r>
                  <a:rPr lang="en-US" i="1" dirty="0"/>
                  <a:t>S</a:t>
                </a:r>
                <a:r>
                  <a:rPr lang="en-US" baseline="-25000" dirty="0"/>
                  <a:t>0</a:t>
                </a:r>
                <a:r>
                  <a:rPr lang="en-US" dirty="0"/>
                  <a:t> = 6 to participate in a gamble, with potential payoffs given as follows: </a:t>
                </a:r>
                <a:r>
                  <a:rPr lang="en-US" i="1" dirty="0"/>
                  <a:t>S</a:t>
                </a:r>
                <a:r>
                  <a:rPr lang="en-US" baseline="-25000" dirty="0"/>
                  <a:t>1</a:t>
                </a:r>
                <a:r>
                  <a:rPr lang="en-US" dirty="0"/>
                  <a:t> = 3, </a:t>
                </a:r>
                <a:r>
                  <a:rPr lang="en-US" i="1" dirty="0"/>
                  <a:t>S</a:t>
                </a:r>
                <a:r>
                  <a:rPr lang="en-US" baseline="-25000" dirty="0"/>
                  <a:t>2</a:t>
                </a:r>
                <a:r>
                  <a:rPr lang="en-US" dirty="0"/>
                  <a:t> = 7 and </a:t>
                </a:r>
                <a:r>
                  <a:rPr lang="en-US" i="1" dirty="0"/>
                  <a:t>S</a:t>
                </a:r>
                <a:r>
                  <a:rPr lang="en-US" baseline="-25000" dirty="0"/>
                  <a:t>3</a:t>
                </a:r>
                <a:r>
                  <a:rPr lang="en-US" dirty="0"/>
                  <a:t> = 11, with probabilities given by the following physical probability measure ℙ:</a:t>
                </a:r>
              </a:p>
              <a:p>
                <a:pPr marL="0" indent="0">
                  <a:buNone/>
                </a:pPr>
                <a:r>
                  <a:rPr lang="en-US" dirty="0"/>
                  <a:t> </a:t>
                </a:r>
              </a:p>
              <a:p>
                <a:pPr marL="0" indent="0">
                  <a:buNone/>
                </a:pPr>
                <a:r>
                  <a:rPr lang="en-US" dirty="0"/>
                  <a:t>					</a:t>
                </a:r>
                <a:r>
                  <a:rPr lang="en-US" i="1" dirty="0"/>
                  <a:t>p</a:t>
                </a:r>
                <a:r>
                  <a:rPr lang="en-US" baseline="-25000" dirty="0"/>
                  <a:t>1</a:t>
                </a:r>
                <a:r>
                  <a:rPr lang="en-US" i="1" dirty="0"/>
                  <a:t> = </a:t>
                </a:r>
                <a14:m>
                  <m:oMath xmlns:m="http://schemas.openxmlformats.org/officeDocument/2006/math">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oMath>
                </a14:m>
                <a:r>
                  <a:rPr lang="en-US" i="1" dirty="0"/>
                  <a:t>;  p</a:t>
                </a:r>
                <a:r>
                  <a:rPr lang="en-US" baseline="-25000" dirty="0"/>
                  <a:t>2</a:t>
                </a:r>
                <a:r>
                  <a:rPr lang="en-US" i="1" dirty="0"/>
                  <a:t> = </a:t>
                </a:r>
                <a14:m>
                  <m:oMath xmlns:m="http://schemas.openxmlformats.org/officeDocument/2006/math">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oMath>
                </a14:m>
                <a:r>
                  <a:rPr lang="en-US" i="1" dirty="0"/>
                  <a:t>;  p</a:t>
                </a:r>
                <a:r>
                  <a:rPr lang="en-US" baseline="-25000" dirty="0"/>
                  <a:t>3</a:t>
                </a:r>
                <a:r>
                  <a:rPr lang="en-US" i="1" dirty="0"/>
                  <a:t> = </a:t>
                </a:r>
                <a14:m>
                  <m:oMath xmlns:m="http://schemas.openxmlformats.org/officeDocument/2006/math">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m:t>
                    </m:r>
                  </m:oMath>
                </a14:m>
                <a:endParaRPr lang="en-US" dirty="0"/>
              </a:p>
              <a:p>
                <a:pPr marL="0" indent="0">
                  <a:buNone/>
                </a:pPr>
                <a:r>
                  <a:rPr lang="en-US" dirty="0"/>
                  <a:t> </a:t>
                </a:r>
              </a:p>
              <a:p>
                <a:pPr marL="0" indent="0">
                  <a:buNone/>
                </a:pPr>
                <a:r>
                  <a:rPr lang="en-US" dirty="0"/>
                  <a:t>Obviously,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 7</m:t>
                    </m:r>
                  </m:oMath>
                </a14:m>
                <a:r>
                  <a:rPr lang="en-US" dirty="0"/>
                  <a:t>; the variance equals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𝐸</m:t>
                        </m:r>
                      </m:e>
                      <m:sub>
                        <m:r>
                          <a:rPr lang="en-US" b="0" i="1">
                            <a:solidFill>
                              <a:schemeClr val="tx1"/>
                            </a:solidFill>
                            <a:latin typeface="Cambria Math" panose="02040503050406030204" pitchFamily="18" charset="0"/>
                          </a:rPr>
                          <m:t>ℙ</m:t>
                        </m:r>
                      </m:sub>
                    </m:sSub>
                    <m:r>
                      <a:rPr lang="en-US" b="0" i="1" smtClean="0">
                        <a:solidFill>
                          <a:schemeClr val="tx1"/>
                        </a:solidFill>
                        <a:latin typeface="Cambria Math"/>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a:rPr>
                              <m:t>𝑆</m:t>
                            </m:r>
                            <m:r>
                              <a:rPr lang="en-US" i="1">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𝐸</m:t>
                                </m:r>
                              </m:e>
                              <m:sub>
                                <m:r>
                                  <a:rPr lang="en-US" i="1">
                                    <a:solidFill>
                                      <a:schemeClr val="tx1"/>
                                    </a:solidFill>
                                    <a:latin typeface="Cambria Math" panose="02040503050406030204" pitchFamily="18" charset="0"/>
                                  </a:rPr>
                                  <m:t>ℙ</m:t>
                                </m:r>
                              </m:sub>
                            </m:sSub>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a:rPr>
                                  <m:t>𝑆</m:t>
                                </m:r>
                              </m:e>
                            </m:d>
                          </m:e>
                        </m:d>
                      </m:e>
                      <m:sup>
                        <m:r>
                          <a:rPr lang="en-US" i="1">
                            <a:solidFill>
                              <a:schemeClr val="tx1"/>
                            </a:solidFill>
                            <a:latin typeface="Cambria Math"/>
                          </a:rPr>
                          <m:t>2</m:t>
                        </m:r>
                      </m:sup>
                    </m:sSup>
                    <m:r>
                      <a:rPr lang="en-US" b="0" i="1" smtClean="0">
                        <a:solidFill>
                          <a:schemeClr val="tx1"/>
                        </a:solidFill>
                        <a:latin typeface="Cambria Math"/>
                      </a:rPr>
                      <m:t>]</m:t>
                    </m:r>
                    <m:r>
                      <a:rPr lang="en-US" i="1">
                        <a:solidFill>
                          <a:schemeClr val="tx1"/>
                        </a:solidFill>
                        <a:latin typeface="Cambria Math" panose="02040503050406030204" pitchFamily="18" charset="0"/>
                      </a:rPr>
                      <m:t>=</m:t>
                    </m:r>
                  </m:oMath>
                </a14:m>
                <a:r>
                  <a:rPr lang="en-US" dirty="0"/>
                  <a:t>10</a:t>
                </a:r>
                <a14:m>
                  <m:oMath xmlns:m="http://schemas.openxmlformats.org/officeDocument/2006/math">
                    <m:f>
                      <m:fPr>
                        <m:type m:val="skw"/>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oMath>
                </a14:m>
                <a:r>
                  <a:rPr lang="en-US" dirty="0"/>
                  <a:t>. How would we obtain the risk-neutral probability measure ℚ from physical probability measure ℙ without knowing the risk-neutral probabilities in advance?</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452" b="-2667"/>
                </a:stretch>
              </a:blipFill>
            </p:spPr>
            <p:txBody>
              <a:bodyPr/>
              <a:lstStyle/>
              <a:p>
                <a:r>
                  <a:rPr lang="en-US">
                    <a:noFill/>
                  </a:rPr>
                  <a:t> </a:t>
                </a:r>
              </a:p>
            </p:txBody>
          </p:sp>
        </mc:Fallback>
      </mc:AlternateContent>
    </p:spTree>
    <p:extLst>
      <p:ext uri="{BB962C8B-B14F-4D97-AF65-F5344CB8AC3E}">
        <p14:creationId xmlns:p14="http://schemas.microsoft.com/office/powerpoint/2010/main" xmlns="" val="1213635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2</a:t>
            </a:r>
            <a:r>
              <a:rPr lang="en-US" b="1" dirty="0"/>
              <a:t>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216311" y="1527048"/>
                <a:ext cx="11700386" cy="4706604"/>
              </a:xfrm>
            </p:spPr>
            <p:txBody>
              <a:bodyPr>
                <a:normAutofit fontScale="85000" lnSpcReduction="20000"/>
              </a:bodyPr>
              <a:lstStyle/>
              <a:p>
                <a:pPr marL="0" indent="0">
                  <a:buNone/>
                </a:pPr>
                <a:r>
                  <a:rPr lang="en-US" sz="3200" dirty="0"/>
                  <a:t>Consider the following three statements, which state that the risk-neutral probabilities must sum to one, the expected value of the ℚ distribution must equal </a:t>
                </a:r>
                <a:r>
                  <a:rPr lang="en-US" sz="3200" i="1" dirty="0"/>
                  <a:t>S</a:t>
                </a:r>
                <a:r>
                  <a:rPr lang="en-US" sz="3200" baseline="-25000" dirty="0"/>
                  <a:t>0</a:t>
                </a:r>
                <a:r>
                  <a:rPr lang="en-US" sz="3200" dirty="0"/>
                  <a:t> = 6  (it is an equivalent martingale to ℙ) and the variance of both distributions will equal 10</a:t>
                </a:r>
                <a14:m>
                  <m:oMath xmlns:m="http://schemas.openxmlformats.org/officeDocument/2006/math">
                    <m:f>
                      <m:fPr>
                        <m:type m:val="skw"/>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3</m:t>
                        </m:r>
                      </m:den>
                    </m:f>
                  </m:oMath>
                </a14:m>
                <a:r>
                  <a:rPr lang="en-US" sz="3200" dirty="0"/>
                  <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 1</m:t>
                      </m:r>
                    </m:oMath>
                  </m:oMathPara>
                </a14:m>
                <a:endParaRPr lang="en-US" dirty="0"/>
              </a:p>
              <a:p>
                <a:pPr marL="0" indent="0">
                  <a:buNone/>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3</m:t>
                          </m:r>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7</m:t>
                          </m:r>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11</m:t>
                          </m:r>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 6</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d>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r>
                        <a:rPr lang="en-US" i="1">
                          <a:latin typeface="Cambria Math" panose="02040503050406030204" pitchFamily="18" charset="0"/>
                        </a:rPr>
                        <m:t>  =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3−6</m:t>
                              </m:r>
                            </m:e>
                          </m:d>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7−6</m:t>
                              </m:r>
                            </m:e>
                          </m:d>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11−6</m:t>
                              </m:r>
                            </m:e>
                          </m:d>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 = </m:t>
                      </m:r>
                      <m:r>
                        <a:rPr lang="en-US">
                          <a:latin typeface="Cambria Math" panose="02040503050406030204" pitchFamily="18" charset="0"/>
                        </a:rPr>
                        <m:t>10</m:t>
                      </m:r>
                      <m:f>
                        <m:fPr>
                          <m:type m:val="skw"/>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oMath>
                  </m:oMathPara>
                </a14:m>
                <a:endParaRPr lang="en-US" dirty="0"/>
              </a:p>
              <a:p>
                <a:pPr marL="0" indent="0">
                  <a:buNone/>
                </a:pPr>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216311" y="1527048"/>
                <a:ext cx="11700386" cy="4706604"/>
              </a:xfrm>
              <a:blipFill rotWithShape="0">
                <a:blip r:embed="rId2" cstate="print"/>
                <a:stretch>
                  <a:fillRect l="-990" t="-2979" r="-1354"/>
                </a:stretch>
              </a:blipFill>
            </p:spPr>
            <p:txBody>
              <a:bodyPr/>
              <a:lstStyle/>
              <a:p>
                <a:r>
                  <a:rPr lang="en-US">
                    <a:noFill/>
                  </a:rPr>
                  <a:t> </a:t>
                </a:r>
              </a:p>
            </p:txBody>
          </p:sp>
        </mc:Fallback>
      </mc:AlternateContent>
    </p:spTree>
    <p:extLst>
      <p:ext uri="{BB962C8B-B14F-4D97-AF65-F5344CB8AC3E}">
        <p14:creationId xmlns:p14="http://schemas.microsoft.com/office/powerpoint/2010/main" xmlns="" val="1488475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2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484864" cy="4814758"/>
              </a:xfrm>
            </p:spPr>
            <p:txBody>
              <a:bodyPr>
                <a:normAutofit fontScale="77500" lnSpcReduction="20000"/>
              </a:bodyPr>
              <a:lstStyle/>
              <a:p>
                <a:pPr marL="0" indent="0">
                  <a:buNone/>
                </a:pPr>
                <a:r>
                  <a:rPr lang="en-US" dirty="0"/>
                  <a:t>We solve </a:t>
                </a:r>
                <a:r>
                  <a:rPr lang="en-US" dirty="0" smtClean="0"/>
                  <a:t>the </a:t>
                </a:r>
                <a:r>
                  <a:rPr lang="en-US" dirty="0"/>
                  <a:t>system simultaneously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3</m:t>
                                </m:r>
                              </m:e>
                              <m:e>
                                <m:r>
                                  <a:rPr lang="en-US" i="1">
                                    <a:latin typeface="Cambria Math" panose="02040503050406030204" pitchFamily="18" charset="0"/>
                                  </a:rPr>
                                  <m:t>7</m:t>
                                </m:r>
                              </m:e>
                              <m:e>
                                <m:r>
                                  <a:rPr lang="en-US" i="1">
                                    <a:latin typeface="Cambria Math" panose="02040503050406030204" pitchFamily="18" charset="0"/>
                                  </a:rPr>
                                  <m:t>11</m:t>
                                </m:r>
                              </m:e>
                            </m:mr>
                            <m:mr>
                              <m:e>
                                <m:r>
                                  <a:rPr lang="en-US" i="1">
                                    <a:latin typeface="Cambria Math" panose="02040503050406030204" pitchFamily="18" charset="0"/>
                                  </a:rPr>
                                  <m:t>9</m:t>
                                </m:r>
                              </m:e>
                              <m:e>
                                <m:r>
                                  <a:rPr lang="en-US" i="1">
                                    <a:latin typeface="Cambria Math" panose="02040503050406030204" pitchFamily="18" charset="0"/>
                                  </a:rPr>
                                  <m:t>1</m:t>
                                </m:r>
                              </m:e>
                              <m:e>
                                <m:r>
                                  <a:rPr lang="en-US" i="1">
                                    <a:latin typeface="Cambria Math" panose="02040503050406030204" pitchFamily="18" charset="0"/>
                                  </a:rPr>
                                  <m:t>25</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m:t>
                                </m:r>
                              </m:e>
                            </m:mr>
                            <m:mr>
                              <m:e>
                                <m:r>
                                  <a:rPr lang="en-US" i="1">
                                    <a:latin typeface="Cambria Math" panose="02040503050406030204" pitchFamily="18" charset="0"/>
                                  </a:rPr>
                                  <m:t>6</m:t>
                                </m:r>
                              </m:e>
                            </m:mr>
                            <m:mr>
                              <m:e>
                                <m:r>
                                  <a:rPr lang="en-US" i="1">
                                    <a:latin typeface="Cambria Math" panose="02040503050406030204" pitchFamily="18" charset="0"/>
                                  </a:rPr>
                                  <m:t>10</m:t>
                                </m:r>
                                <m:f>
                                  <m:fPr>
                                    <m:type m:val="skw"/>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e>
                            </m:mr>
                          </m:m>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1.28125</m:t>
                                </m:r>
                              </m:e>
                              <m:e>
                                <m:r>
                                  <a:rPr lang="en-US" i="1">
                                    <a:latin typeface="Cambria Math" panose="02040503050406030204" pitchFamily="18" charset="0"/>
                                  </a:rPr>
                                  <m:t>−.1875</m:t>
                                </m:r>
                              </m:e>
                              <m:e>
                                <m:r>
                                  <a:rPr lang="en-US" i="1">
                                    <a:latin typeface="Cambria Math" panose="02040503050406030204" pitchFamily="18" charset="0"/>
                                  </a:rPr>
                                  <m:t>.03125</m:t>
                                </m:r>
                              </m:e>
                            </m:mr>
                            <m:mr>
                              <m:e>
                                <m:r>
                                  <a:rPr lang="en-US" i="1">
                                    <a:latin typeface="Cambria Math" panose="02040503050406030204" pitchFamily="18" charset="0"/>
                                  </a:rPr>
                                  <m:t>.1875</m:t>
                                </m:r>
                              </m:e>
                              <m:e>
                                <m:r>
                                  <a:rPr lang="en-US" i="1">
                                    <a:latin typeface="Cambria Math" panose="02040503050406030204" pitchFamily="18" charset="0"/>
                                  </a:rPr>
                                  <m:t>.125</m:t>
                                </m:r>
                              </m:e>
                              <m:e>
                                <m:r>
                                  <a:rPr lang="en-US" i="1">
                                    <a:latin typeface="Cambria Math" panose="02040503050406030204" pitchFamily="18" charset="0"/>
                                  </a:rPr>
                                  <m:t>−.0625</m:t>
                                </m:r>
                              </m:e>
                            </m:mr>
                            <m:mr>
                              <m:e>
                                <m:r>
                                  <a:rPr lang="en-US" i="1">
                                    <a:latin typeface="Cambria Math" panose="02040503050406030204" pitchFamily="18" charset="0"/>
                                  </a:rPr>
                                  <m:t>−.46875</m:t>
                                </m:r>
                              </m:e>
                              <m:e>
                                <m:r>
                                  <a:rPr lang="en-US" i="1">
                                    <a:latin typeface="Cambria Math" panose="02040503050406030204" pitchFamily="18" charset="0"/>
                                  </a:rPr>
                                  <m:t>.0625</m:t>
                                </m:r>
                              </m:e>
                              <m:e>
                                <m:r>
                                  <a:rPr lang="en-US" i="1">
                                    <a:latin typeface="Cambria Math" panose="02040503050406030204" pitchFamily="18" charset="0"/>
                                  </a:rPr>
                                  <m:t>.03125</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m:t>
                                </m:r>
                              </m:e>
                            </m:mr>
                            <m:mr>
                              <m:e>
                                <m:r>
                                  <a:rPr lang="en-US" i="1">
                                    <a:latin typeface="Cambria Math" panose="02040503050406030204" pitchFamily="18" charset="0"/>
                                  </a:rPr>
                                  <m:t>6</m:t>
                                </m:r>
                              </m:e>
                            </m:mr>
                            <m:mr>
                              <m:e>
                                <m:r>
                                  <a:rPr lang="en-US" i="1">
                                    <a:latin typeface="Cambria Math" panose="02040503050406030204" pitchFamily="18" charset="0"/>
                                  </a:rPr>
                                  <m:t>10</m:t>
                                </m:r>
                                <m:f>
                                  <m:fPr>
                                    <m:type m:val="skw"/>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.48958333</m:t>
                                </m:r>
                              </m:e>
                            </m:mr>
                            <m:mr>
                              <m:e>
                                <m:r>
                                  <a:rPr lang="en-US" i="1">
                                    <a:latin typeface="Cambria Math" panose="02040503050406030204" pitchFamily="18" charset="0"/>
                                  </a:rPr>
                                  <m:t>.27083333</m:t>
                                </m:r>
                              </m:e>
                            </m:mr>
                            <m:mr>
                              <m:e>
                                <m:r>
                                  <a:rPr lang="en-US" i="1">
                                    <a:latin typeface="Cambria Math" panose="02040503050406030204" pitchFamily="18" charset="0"/>
                                  </a:rPr>
                                  <m:t>.23958333</m:t>
                                </m:r>
                              </m:e>
                            </m:mr>
                          </m:m>
                        </m:e>
                      </m:d>
                    </m:oMath>
                  </m:oMathPara>
                </a14:m>
                <a:endParaRPr lang="en-US" dirty="0"/>
              </a:p>
              <a:p>
                <a:pPr marL="0" indent="0">
                  <a:buNone/>
                </a:pPr>
                <a:r>
                  <a:rPr lang="en-US" dirty="0"/>
                  <a:t> </a:t>
                </a:r>
              </a:p>
              <a:p>
                <a:pPr marL="0" indent="0">
                  <a:buNone/>
                </a:pPr>
                <a:r>
                  <a:rPr lang="en-US" dirty="0"/>
                  <a:t>Thus, values of the Radon-</a:t>
                </a:r>
                <a:r>
                  <a:rPr lang="en-US" dirty="0" err="1"/>
                  <a:t>Nikodym</a:t>
                </a:r>
                <a:r>
                  <a:rPr lang="en-US" dirty="0"/>
                  <a:t> derivative are </a:t>
                </a:r>
                <a:r>
                  <a:rPr lang="en-US" dirty="0">
                    <a:sym typeface="Symbol" panose="05050102010706020507" pitchFamily="18" charset="2"/>
                  </a:rPr>
                  <a:t></a:t>
                </a:r>
                <a:r>
                  <a:rPr lang="en-US" baseline="-25000" dirty="0"/>
                  <a:t>1</a:t>
                </a:r>
                <a:r>
                  <a:rPr lang="en-US" dirty="0"/>
                  <a:t>, </a:t>
                </a:r>
                <a:r>
                  <a:rPr lang="en-US" dirty="0">
                    <a:sym typeface="Symbol" panose="05050102010706020507" pitchFamily="18" charset="2"/>
                  </a:rPr>
                  <a:t></a:t>
                </a:r>
                <a:r>
                  <a:rPr lang="en-US" baseline="-25000" dirty="0"/>
                  <a:t>2</a:t>
                </a:r>
                <a:r>
                  <a:rPr lang="en-US" dirty="0"/>
                  <a:t> and </a:t>
                </a:r>
                <a:r>
                  <a:rPr lang="en-US" dirty="0">
                    <a:sym typeface="Symbol" panose="05050102010706020507" pitchFamily="18" charset="2"/>
                  </a:rPr>
                  <a:t></a:t>
                </a:r>
                <a:r>
                  <a:rPr lang="en-US" baseline="-25000" dirty="0"/>
                  <a:t>3</a:t>
                </a:r>
                <a:r>
                  <a:rPr lang="en-US" dirty="0"/>
                  <a:t> are: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1</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 </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.489583</m:t>
                          </m:r>
                        </m:num>
                        <m:den>
                          <m:r>
                            <a:rPr lang="en-US" i="1">
                              <a:latin typeface="Cambria Math" panose="02040503050406030204" pitchFamily="18" charset="0"/>
                            </a:rPr>
                            <m:t>.333333</m:t>
                          </m:r>
                        </m:den>
                      </m:f>
                      <m:r>
                        <a:rPr lang="en-US" i="1">
                          <a:latin typeface="Cambria Math" panose="02040503050406030204" pitchFamily="18" charset="0"/>
                        </a:rPr>
                        <m:t>= 1.46875  </m:t>
                      </m:r>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2</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 </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.270833</m:t>
                          </m:r>
                        </m:num>
                        <m:den>
                          <m:r>
                            <a:rPr lang="en-US" i="1">
                              <a:latin typeface="Cambria Math" panose="02040503050406030204" pitchFamily="18" charset="0"/>
                            </a:rPr>
                            <m:t>.333333</m:t>
                          </m:r>
                        </m:den>
                      </m:f>
                      <m:r>
                        <a:rPr lang="en-US" i="1">
                          <a:latin typeface="Cambria Math" panose="02040503050406030204" pitchFamily="18" charset="0"/>
                        </a:rPr>
                        <m:t>= .8125  </m:t>
                      </m:r>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3</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r>
                            <a:rPr lang="en-US" i="1">
                              <a:latin typeface="Cambria Math" panose="02040503050406030204" pitchFamily="18" charset="0"/>
                            </a:rPr>
                            <m:t> </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.239583</m:t>
                          </m:r>
                        </m:num>
                        <m:den>
                          <m:r>
                            <a:rPr lang="en-US" i="1">
                              <a:latin typeface="Cambria Math" panose="02040503050406030204" pitchFamily="18" charset="0"/>
                            </a:rPr>
                            <m:t>.333333</m:t>
                          </m:r>
                        </m:den>
                      </m:f>
                      <m:r>
                        <a:rPr lang="en-US" i="1">
                          <a:latin typeface="Cambria Math" panose="02040503050406030204" pitchFamily="18" charset="0"/>
                        </a:rPr>
                        <m:t>= .71875</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484864" cy="4814758"/>
              </a:xfrm>
              <a:blipFill rotWithShape="0">
                <a:blip r:embed="rId2" cstate="print"/>
                <a:stretch>
                  <a:fillRect l="-637" t="-2155"/>
                </a:stretch>
              </a:blipFill>
            </p:spPr>
            <p:txBody>
              <a:bodyPr/>
              <a:lstStyle/>
              <a:p>
                <a:r>
                  <a:rPr lang="en-US">
                    <a:noFill/>
                  </a:rPr>
                  <a:t> </a:t>
                </a:r>
              </a:p>
            </p:txBody>
          </p:sp>
        </mc:Fallback>
      </mc:AlternateContent>
    </p:spTree>
    <p:extLst>
      <p:ext uri="{BB962C8B-B14F-4D97-AF65-F5344CB8AC3E}">
        <p14:creationId xmlns:p14="http://schemas.microsoft.com/office/powerpoint/2010/main" xmlns="" val="236353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Radon-</a:t>
            </a:r>
            <a:r>
              <a:rPr lang="en-US" b="1" dirty="0" err="1"/>
              <a:t>Nikodym</a:t>
            </a:r>
            <a:r>
              <a:rPr lang="en-US" b="1" dirty="0"/>
              <a:t> Derivative </a:t>
            </a:r>
            <a:r>
              <a:rPr lang="en-US" b="1" dirty="0" smtClean="0"/>
              <a:t>And </a:t>
            </a:r>
            <a:r>
              <a:rPr lang="en-US" b="1" dirty="0"/>
              <a:t>Binomial Pricing</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24591"/>
              </a:xfrm>
            </p:spPr>
            <p:txBody>
              <a:bodyPr>
                <a:normAutofit fontScale="77500" lnSpcReduction="20000"/>
              </a:bodyPr>
              <a:lstStyle/>
              <a:p>
                <a:pPr marL="0" indent="0">
                  <a:buNone/>
                </a:pPr>
                <a:r>
                  <a:rPr lang="en-US" sz="3000" dirty="0" smtClean="0"/>
                  <a:t>Consider a binomial model over one time period with the price of a security potentially increasing from price </a:t>
                </a:r>
                <a:r>
                  <a:rPr lang="en-US" sz="3000" i="1" dirty="0"/>
                  <a:t>S</a:t>
                </a:r>
                <a:r>
                  <a:rPr lang="en-US" sz="3000" baseline="-25000" dirty="0"/>
                  <a:t>0</a:t>
                </a:r>
                <a:r>
                  <a:rPr lang="en-US" sz="3000" dirty="0"/>
                  <a:t> to </a:t>
                </a:r>
                <a:r>
                  <a:rPr lang="en-US" sz="3000" i="1" dirty="0"/>
                  <a:t>uS</a:t>
                </a:r>
                <a:r>
                  <a:rPr lang="en-US" sz="3000" baseline="-25000" dirty="0"/>
                  <a:t>0</a:t>
                </a:r>
                <a:r>
                  <a:rPr lang="en-US" sz="3000" dirty="0"/>
                  <a:t> with probability </a:t>
                </a:r>
                <a:r>
                  <a:rPr lang="en-US" sz="3000" i="1" dirty="0" err="1"/>
                  <a:t>p</a:t>
                </a:r>
                <a:r>
                  <a:rPr lang="en-US" sz="3000" baseline="-25000" dirty="0" err="1"/>
                  <a:t>u</a:t>
                </a:r>
                <a:r>
                  <a:rPr lang="en-US" sz="3000" dirty="0"/>
                  <a:t> and decreasing to price </a:t>
                </a:r>
                <a:r>
                  <a:rPr lang="en-US" sz="3000" i="1" dirty="0"/>
                  <a:t>dS</a:t>
                </a:r>
                <a:r>
                  <a:rPr lang="en-US" sz="3000" baseline="-25000" dirty="0"/>
                  <a:t>0</a:t>
                </a:r>
                <a:r>
                  <a:rPr lang="en-US" sz="3000" dirty="0"/>
                  <a:t> with probability </a:t>
                </a:r>
                <a:r>
                  <a:rPr lang="en-US" sz="3000" i="1" dirty="0" err="1"/>
                  <a:t>p</a:t>
                </a:r>
                <a:r>
                  <a:rPr lang="en-US" sz="3000" baseline="-25000" dirty="0" err="1"/>
                  <a:t>d</a:t>
                </a:r>
                <a:r>
                  <a:rPr lang="en-US" sz="3000" dirty="0"/>
                  <a:t> = 1 – </a:t>
                </a:r>
                <a:r>
                  <a:rPr lang="en-US" sz="3000" i="1" dirty="0" err="1"/>
                  <a:t>p</a:t>
                </a:r>
                <a:r>
                  <a:rPr lang="en-US" sz="3000" baseline="-25000" dirty="0" err="1"/>
                  <a:t>u</a:t>
                </a:r>
                <a:r>
                  <a:rPr lang="en-US" sz="3000" dirty="0"/>
                  <a:t>. The expected value of the price of the stock at time 1 is simply: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𝑢𝑆</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𝑑</m:t>
                          </m:r>
                        </m:sub>
                      </m:sSub>
                    </m:oMath>
                  </m:oMathPara>
                </a14:m>
                <a:endParaRPr lang="en-US" dirty="0"/>
              </a:p>
              <a:p>
                <a:pPr marL="0" indent="0">
                  <a:buNone/>
                </a:pPr>
                <a:r>
                  <a:rPr lang="en-US" dirty="0"/>
                  <a:t> </a:t>
                </a:r>
              </a:p>
              <a:p>
                <a:pPr marL="0" indent="0">
                  <a:buNone/>
                </a:pPr>
                <a:r>
                  <a:rPr lang="en-US" sz="3000" dirty="0"/>
                  <a:t>However, it might well be that </a:t>
                </a:r>
                <a:r>
                  <a:rPr lang="en-US" sz="3000" i="1" dirty="0"/>
                  <a:t>E</a:t>
                </a:r>
                <a:r>
                  <a:rPr lang="en-US" sz="3000" baseline="-25000" dirty="0"/>
                  <a:t>ℙ</a:t>
                </a:r>
                <a:r>
                  <a:rPr lang="en-US" sz="3000" dirty="0"/>
                  <a:t> [</a:t>
                </a:r>
                <a:r>
                  <a:rPr lang="en-US" sz="3000" i="1" dirty="0"/>
                  <a:t>S</a:t>
                </a:r>
                <a:r>
                  <a:rPr lang="en-US" sz="3000" baseline="-25000" dirty="0"/>
                  <a:t>1</a:t>
                </a:r>
                <a:r>
                  <a:rPr lang="en-US" sz="3000" dirty="0"/>
                  <a:t>] ≠ </a:t>
                </a:r>
                <a:r>
                  <a:rPr lang="en-US" sz="3000" i="1" dirty="0"/>
                  <a:t>S</a:t>
                </a:r>
                <a:r>
                  <a:rPr lang="en-US" sz="3000" baseline="-25000" dirty="0"/>
                  <a:t>0</a:t>
                </a:r>
                <a:r>
                  <a:rPr lang="en-US" sz="3000" dirty="0"/>
                  <a:t>, which means that the security price is not a martingale. However, </a:t>
                </a:r>
                <a:r>
                  <a:rPr lang="en-US" sz="3000" dirty="0" smtClean="0"/>
                  <a:t>we </a:t>
                </a:r>
                <a:r>
                  <a:rPr lang="en-US" sz="3000" dirty="0"/>
                  <a:t>can use the equivalent probabilities for pricing: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a:rPr>
                            <m:t>1</m:t>
                          </m:r>
                          <m:r>
                            <a:rPr lang="en-US" i="1">
                              <a:solidFill>
                                <a:schemeClr val="tx1"/>
                              </a:solidFill>
                              <a:latin typeface="Cambria Math" panose="02040503050406030204" pitchFamily="18" charset="0"/>
                            </a:rPr>
                            <m:t>−</m:t>
                          </m:r>
                          <m:r>
                            <a:rPr lang="en-US" b="0" i="1" smtClean="0">
                              <a:solidFill>
                                <a:schemeClr val="tx1"/>
                              </a:solidFill>
                              <a:latin typeface="Cambria Math"/>
                            </a:rPr>
                            <m:t>𝑑</m:t>
                          </m:r>
                        </m:num>
                        <m:den>
                          <m:r>
                            <a:rPr lang="en-US" b="0" i="1" smtClean="0">
                              <a:solidFill>
                                <a:schemeClr val="tx1"/>
                              </a:solidFill>
                              <a:latin typeface="Cambria Math"/>
                            </a:rPr>
                            <m:t>𝑢</m:t>
                          </m:r>
                          <m:r>
                            <a:rPr lang="en-US" i="1">
                              <a:solidFill>
                                <a:schemeClr val="tx1"/>
                              </a:solidFill>
                              <a:latin typeface="Cambria Math" panose="02040503050406030204" pitchFamily="18" charset="0"/>
                            </a:rPr>
                            <m:t>−</m:t>
                          </m:r>
                          <m:r>
                            <a:rPr lang="en-US" b="0" i="1" smtClean="0">
                              <a:solidFill>
                                <a:schemeClr val="tx1"/>
                              </a:solidFill>
                              <a:latin typeface="Cambria Math"/>
                            </a:rPr>
                            <m:t>𝑑</m:t>
                          </m:r>
                        </m:den>
                      </m:f>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r>
                        <a:rPr lang="en-US" b="0" i="0" smtClean="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=1−</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𝑢</m:t>
                          </m:r>
                        </m:sub>
                      </m:sSub>
                    </m:oMath>
                  </m:oMathPara>
                </a14:m>
                <a:endParaRPr lang="en-US" dirty="0">
                  <a:solidFill>
                    <a:schemeClr val="tx1"/>
                  </a:solidFill>
                </a:endParaRPr>
              </a:p>
              <a:p>
                <a:pPr marL="0" indent="0">
                  <a:buNone/>
                </a:pPr>
                <a:r>
                  <a:rPr lang="en-US" dirty="0">
                    <a:solidFill>
                      <a:schemeClr val="tx1"/>
                    </a:solidFill>
                  </a:rPr>
                  <a:t> </a:t>
                </a:r>
                <a:r>
                  <a:rPr lang="en-US" dirty="0" smtClean="0">
                    <a:solidFill>
                      <a:schemeClr val="tx1"/>
                    </a:solidFill>
                  </a:rPr>
                  <a:t>such </a:t>
                </a:r>
                <a:r>
                  <a:rPr lang="en-US" dirty="0">
                    <a:solidFill>
                      <a:schemeClr val="tx1"/>
                    </a:solidFill>
                  </a:rPr>
                  <a:t>that </a:t>
                </a:r>
              </a:p>
              <a:p>
                <a:pPr marL="0" indent="0" algn="ctr">
                  <a:buNone/>
                </a:pPr>
                <a:r>
                  <a:rPr lang="en-US" sz="3200" i="1" dirty="0" smtClean="0">
                    <a:solidFill>
                      <a:schemeClr val="tx1"/>
                    </a:solidFill>
                  </a:rPr>
                  <a:t>E</a:t>
                </a:r>
                <a:r>
                  <a:rPr lang="en-US" sz="3200" baseline="-25000" dirty="0" smtClean="0">
                    <a:solidFill>
                      <a:schemeClr val="tx1"/>
                    </a:solidFill>
                  </a:rPr>
                  <a:t>ℚ</a:t>
                </a:r>
                <a:r>
                  <a:rPr lang="en-US" sz="3200" dirty="0" smtClean="0">
                    <a:solidFill>
                      <a:schemeClr val="tx1"/>
                    </a:solidFill>
                  </a:rPr>
                  <a:t>[</a:t>
                </a:r>
                <a:r>
                  <a:rPr lang="en-US" sz="3200" i="1" dirty="0" smtClean="0">
                    <a:solidFill>
                      <a:schemeClr val="tx1"/>
                    </a:solidFill>
                  </a:rPr>
                  <a:t>S</a:t>
                </a:r>
                <a:r>
                  <a:rPr lang="en-US" sz="3200" baseline="-25000" dirty="0" smtClean="0">
                    <a:solidFill>
                      <a:schemeClr val="tx1"/>
                    </a:solidFill>
                  </a:rPr>
                  <a:t>1</a:t>
                </a:r>
                <a:r>
                  <a:rPr lang="en-US" sz="3200" dirty="0">
                    <a:solidFill>
                      <a:schemeClr val="tx1"/>
                    </a:solidFill>
                  </a:rPr>
                  <a:t>] </a:t>
                </a:r>
                <a:r>
                  <a:rPr lang="en-US" sz="3200" dirty="0" smtClean="0">
                    <a:solidFill>
                      <a:schemeClr val="tx1"/>
                    </a:solidFill>
                  </a:rPr>
                  <a:t>= </a:t>
                </a:r>
                <a:r>
                  <a:rPr lang="en-US" sz="3200" i="1" dirty="0">
                    <a:solidFill>
                      <a:schemeClr val="tx1"/>
                    </a:solidFill>
                  </a:rPr>
                  <a:t>S</a:t>
                </a:r>
                <a:r>
                  <a:rPr lang="en-US" sz="3200" baseline="-25000" dirty="0">
                    <a:solidFill>
                      <a:schemeClr val="tx1"/>
                    </a:solidFill>
                  </a:rPr>
                  <a:t>0</a:t>
                </a:r>
                <a:r>
                  <a:rPr lang="en-US" sz="3200" dirty="0" smtClean="0">
                    <a:solidFill>
                      <a:schemeClr val="tx1"/>
                    </a:solidFill>
                  </a:rPr>
                  <a:t> = </a:t>
                </a:r>
                <a:r>
                  <a:rPr lang="en-US" sz="3200" i="1" dirty="0" smtClean="0">
                    <a:solidFill>
                      <a:schemeClr val="tx1"/>
                    </a:solidFill>
                  </a:rPr>
                  <a:t>uS</a:t>
                </a:r>
                <a:r>
                  <a:rPr lang="en-US" sz="3200" baseline="-25000" dirty="0" smtClean="0">
                    <a:solidFill>
                      <a:schemeClr val="tx1"/>
                    </a:solidFill>
                  </a:rPr>
                  <a:t>0</a:t>
                </a:r>
                <a:r>
                  <a:rPr lang="en-US" sz="3200" i="1" dirty="0" smtClean="0">
                    <a:solidFill>
                      <a:schemeClr val="tx1"/>
                    </a:solidFill>
                  </a:rPr>
                  <a:t>q</a:t>
                </a:r>
                <a:r>
                  <a:rPr lang="en-US" sz="3200" baseline="-25000" dirty="0" smtClean="0">
                    <a:solidFill>
                      <a:schemeClr val="tx1"/>
                    </a:solidFill>
                  </a:rPr>
                  <a:t>u  </a:t>
                </a:r>
                <a:r>
                  <a:rPr lang="en-US" sz="3200" i="1" dirty="0" smtClean="0">
                    <a:solidFill>
                      <a:schemeClr val="tx1"/>
                    </a:solidFill>
                  </a:rPr>
                  <a:t>+ dS</a:t>
                </a:r>
                <a:r>
                  <a:rPr lang="en-US" sz="3200" baseline="-25000" dirty="0" smtClean="0">
                    <a:solidFill>
                      <a:schemeClr val="tx1"/>
                    </a:solidFill>
                  </a:rPr>
                  <a:t>0</a:t>
                </a:r>
                <a:r>
                  <a:rPr lang="en-US" sz="3200" i="1" dirty="0" smtClean="0">
                    <a:solidFill>
                      <a:schemeClr val="tx1"/>
                    </a:solidFill>
                  </a:rPr>
                  <a:t>q</a:t>
                </a:r>
                <a:r>
                  <a:rPr lang="en-US" sz="3200" baseline="-25000" dirty="0" smtClean="0">
                    <a:solidFill>
                      <a:schemeClr val="tx1"/>
                    </a:solidFill>
                  </a:rPr>
                  <a:t>d</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cstate="print"/>
                <a:stretch>
                  <a:fillRect l="-753" t="-2273" r="-13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471948" y="5820696"/>
                <a:ext cx="10746657"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After a change in the </a:t>
                </a:r>
                <a:r>
                  <a:rPr lang="en-US" dirty="0" err="1">
                    <a:solidFill>
                      <a:schemeClr val="tx1"/>
                    </a:solidFill>
                  </a:rPr>
                  <a:t>numeraire</a:t>
                </a:r>
                <a:r>
                  <a:rPr lang="en-US" dirty="0">
                    <a:solidFill>
                      <a:schemeClr val="tx1"/>
                    </a:solidFill>
                  </a:rPr>
                  <a:t>, these arbitrage-free probabilities will ensure consistent pricing in which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ℚ</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0</m:t>
                        </m:r>
                      </m:sub>
                    </m:sSub>
                  </m:oMath>
                </a14:m>
                <a:r>
                  <a:rPr lang="en-US" dirty="0">
                    <a:solidFill>
                      <a:schemeClr val="tx1"/>
                    </a:solidFill>
                  </a:rPr>
                  <a:t> in terms of the riskless bond. </a:t>
                </a:r>
              </a:p>
            </p:txBody>
          </p:sp>
        </mc:Choice>
        <mc:Fallback>
          <p:sp>
            <p:nvSpPr>
              <p:cNvPr id="5" name="Rectangle 4"/>
              <p:cNvSpPr>
                <a:spLocks noRot="1" noChangeAspect="1" noMove="1" noResize="1" noEditPoints="1" noAdjustHandles="1" noChangeArrowheads="1" noChangeShapeType="1" noTextEdit="1"/>
              </p:cNvSpPr>
              <p:nvPr/>
            </p:nvSpPr>
            <p:spPr>
              <a:xfrm>
                <a:off x="471948" y="5820696"/>
                <a:ext cx="10746657" cy="530942"/>
              </a:xfrm>
              <a:prstGeom prst="rect">
                <a:avLst/>
              </a:prstGeom>
              <a:blipFill rotWithShape="0">
                <a:blip r:embed="rId3" cstate="print"/>
                <a:stretch>
                  <a:fillRect l="-454" t="-18391" b="-2643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xmlns="" val="91615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33285"/>
          </a:xfrm>
        </p:spPr>
        <p:txBody>
          <a:bodyPr>
            <a:normAutofit fontScale="90000"/>
          </a:bodyPr>
          <a:lstStyle/>
          <a:p>
            <a:r>
              <a:rPr lang="en-US" b="1" dirty="0"/>
              <a:t>The Radon-</a:t>
            </a:r>
            <a:r>
              <a:rPr lang="en-US" b="1" dirty="0" err="1"/>
              <a:t>Nikodym</a:t>
            </a:r>
            <a:r>
              <a:rPr lang="en-US" b="1" dirty="0"/>
              <a:t> Derivative </a:t>
            </a:r>
            <a:r>
              <a:rPr lang="en-US" b="1" dirty="0" smtClean="0"/>
              <a:t>And </a:t>
            </a:r>
            <a:r>
              <a:rPr lang="en-US" b="1" dirty="0"/>
              <a:t>Binomial </a:t>
            </a:r>
            <a:r>
              <a:rPr lang="en-US" b="1" dirty="0" smtClean="0"/>
              <a:t>Pricing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7"/>
                <a:ext cx="11671677" cy="4893417"/>
              </a:xfrm>
            </p:spPr>
            <p:txBody>
              <a:bodyPr>
                <a:normAutofit fontScale="85000" lnSpcReduction="10000"/>
              </a:bodyPr>
              <a:lstStyle/>
              <a:p>
                <a:pPr marL="0" indent="0">
                  <a:buNone/>
                </a:pPr>
                <a:r>
                  <a:rPr lang="en-US" dirty="0" smtClean="0"/>
                  <a:t>It can </a:t>
                </a:r>
                <a:r>
                  <a:rPr lang="en-US" dirty="0"/>
                  <a:t>be very useful to represent the change from the physical probabilities ℙ</a:t>
                </a:r>
                <a:r>
                  <a:rPr lang="en-US" i="1" dirty="0"/>
                  <a:t> </a:t>
                </a:r>
                <a:r>
                  <a:rPr lang="en-US" dirty="0"/>
                  <a:t>= {</a:t>
                </a:r>
                <a:r>
                  <a:rPr lang="en-US" i="1" dirty="0"/>
                  <a:t>p</a:t>
                </a:r>
                <a:r>
                  <a:rPr lang="en-US" baseline="-25000" dirty="0"/>
                  <a:t>1</a:t>
                </a:r>
                <a:r>
                  <a:rPr lang="en-US" dirty="0"/>
                  <a:t>, </a:t>
                </a:r>
                <a:r>
                  <a:rPr lang="en-US" i="1" dirty="0"/>
                  <a:t>p</a:t>
                </a:r>
                <a:r>
                  <a:rPr lang="en-US" baseline="-25000" dirty="0"/>
                  <a:t>2</a:t>
                </a:r>
                <a:r>
                  <a:rPr lang="en-US" dirty="0"/>
                  <a:t>} to the equivalent probabilities ℚ = {</a:t>
                </a:r>
                <a:r>
                  <a:rPr lang="en-US" i="1" dirty="0"/>
                  <a:t>q</a:t>
                </a:r>
                <a:r>
                  <a:rPr lang="en-US" baseline="-25000" dirty="0"/>
                  <a:t>1</a:t>
                </a:r>
                <a:r>
                  <a:rPr lang="en-US" dirty="0"/>
                  <a:t>, </a:t>
                </a:r>
                <a:r>
                  <a:rPr lang="en-US" i="1" dirty="0"/>
                  <a:t>q</a:t>
                </a:r>
                <a:r>
                  <a:rPr lang="en-US" baseline="-25000" dirty="0"/>
                  <a:t>2</a:t>
                </a:r>
                <a:r>
                  <a:rPr lang="en-US" dirty="0"/>
                  <a:t>} by means of the Radon-</a:t>
                </a:r>
                <a:r>
                  <a:rPr lang="en-US" dirty="0" err="1"/>
                  <a:t>Nikodym</a:t>
                </a:r>
                <a:r>
                  <a:rPr lang="en-US" dirty="0"/>
                  <a:t> derivative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oMath>
                </a14:m>
                <a:r>
                  <a:rPr lang="en-US" dirty="0"/>
                  <a:t>, and use these derivatives to represent the expected value of the security </a:t>
                </a:r>
                <a:r>
                  <a:rPr lang="en-US" i="1" dirty="0"/>
                  <a:t>S</a:t>
                </a:r>
                <a:r>
                  <a:rPr lang="en-US" baseline="-25000" dirty="0"/>
                  <a:t>1</a:t>
                </a:r>
                <a:r>
                  <a:rPr lang="en-US" dirty="0"/>
                  <a:t> with respect to the probabilities from space ℚ in terms of the appropriate expectation with respect to the probabilities from space ℙ. In our illustration above, we would have:</a:t>
                </a:r>
              </a:p>
              <a:p>
                <a:pPr marL="0" indent="0" algn="ctr">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𝑢</m:t>
                                    </m:r>
                                  </m:sub>
                                </m:sSub>
                              </m:den>
                            </m:f>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𝑢𝑆</m:t>
                                </m:r>
                              </m:e>
                              <m:sub>
                                <m:r>
                                  <a:rPr lang="en-US" i="1">
                                    <a:latin typeface="Cambria Math" panose="02040503050406030204" pitchFamily="18" charset="0"/>
                                  </a:rPr>
                                  <m:t>0</m:t>
                                </m:r>
                              </m:sub>
                            </m:sSub>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𝑑</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𝑑</m:t>
                                    </m:r>
                                  </m:sub>
                                </m:sSub>
                              </m:den>
                            </m:f>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0.</m:t>
                                </m:r>
                              </m:sub>
                            </m:sSub>
                          </m:e>
                        </m:eqArr>
                      </m:e>
                    </m:d>
                  </m:oMath>
                </a14:m>
                <a:endParaRPr lang="en-US" dirty="0"/>
              </a:p>
              <a:p>
                <a:pPr marL="0" indent="0">
                  <a:buNone/>
                </a:pPr>
                <a:r>
                  <a:rPr lang="en-US" dirty="0"/>
                  <a:t> </a:t>
                </a:r>
              </a:p>
              <a:p>
                <a:pPr marL="0" indent="0">
                  <a:buNone/>
                </a:pPr>
                <a:r>
                  <a:rPr lang="en-US" dirty="0"/>
                  <a:t>Observe </a:t>
                </a:r>
                <a:r>
                  <a:rPr lang="en-US" dirty="0" smtClean="0"/>
                  <a:t>that</a:t>
                </a: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𝑢</m:t>
                              </m:r>
                            </m:sub>
                          </m:sSub>
                        </m:den>
                      </m:f>
                      <m:sSub>
                        <m:sSubPr>
                          <m:ctrlPr>
                            <a:rPr lang="en-US" i="1">
                              <a:latin typeface="Cambria Math" panose="02040503050406030204" pitchFamily="18" charset="0"/>
                            </a:rPr>
                          </m:ctrlPr>
                        </m:sSubPr>
                        <m:e>
                          <m:r>
                            <a:rPr lang="en-US" i="1">
                              <a:latin typeface="Cambria Math" panose="02040503050406030204" pitchFamily="18" charset="0"/>
                            </a:rPr>
                            <m:t>𝑢𝑆</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𝑢</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𝑑</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𝑑</m:t>
                              </m:r>
                            </m:sub>
                          </m:sSub>
                        </m:den>
                      </m:f>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𝑢</m:t>
                          </m:r>
                        </m:sub>
                      </m:sSub>
                      <m:sSub>
                        <m:sSubPr>
                          <m:ctrlPr>
                            <a:rPr lang="en-US" i="1">
                              <a:latin typeface="Cambria Math" panose="02040503050406030204" pitchFamily="18" charset="0"/>
                            </a:rPr>
                          </m:ctrlPr>
                        </m:sSubPr>
                        <m:e>
                          <m:r>
                            <a:rPr lang="en-US" i="1">
                              <a:latin typeface="Cambria Math" panose="02040503050406030204" pitchFamily="18" charset="0"/>
                            </a:rPr>
                            <m:t>𝑢𝑆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𝑑</m:t>
                          </m:r>
                        </m:sub>
                      </m:sSub>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671677" cy="4893417"/>
              </a:xfrm>
              <a:blipFill rotWithShape="0">
                <a:blip r:embed="rId2" cstate="print"/>
                <a:stretch>
                  <a:fillRect l="-731" t="-1619"/>
                </a:stretch>
              </a:blipFill>
            </p:spPr>
            <p:txBody>
              <a:bodyPr/>
              <a:lstStyle/>
              <a:p>
                <a:r>
                  <a:rPr lang="en-US">
                    <a:noFill/>
                  </a:rPr>
                  <a:t> </a:t>
                </a:r>
              </a:p>
            </p:txBody>
          </p:sp>
        </mc:Fallback>
      </mc:AlternateContent>
    </p:spTree>
    <p:extLst>
      <p:ext uri="{BB962C8B-B14F-4D97-AF65-F5344CB8AC3E}">
        <p14:creationId xmlns:p14="http://schemas.microsoft.com/office/powerpoint/2010/main" xmlns="" val="10389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Differentials </a:t>
            </a:r>
            <a:r>
              <a:rPr lang="en-US" b="1" dirty="0" smtClean="0"/>
              <a:t>Of </a:t>
            </a:r>
            <a:r>
              <a:rPr lang="en-US" b="1" dirty="0"/>
              <a:t>Stochastic </a:t>
            </a:r>
            <a:r>
              <a:rPr lang="en-US" b="1" dirty="0" smtClean="0"/>
              <a:t>Processes </a:t>
            </a:r>
            <a:r>
              <a:rPr lang="en-US" sz="2500" b="1" dirty="0" smtClean="0"/>
              <a:t>(Continued)</a:t>
            </a:r>
            <a:endParaRPr lang="en-US" sz="25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a:t>
                </a:r>
                <a:r>
                  <a:rPr lang="en-US" dirty="0" smtClean="0"/>
                  <a:t>he </a:t>
                </a:r>
                <a:r>
                  <a:rPr lang="en-US" dirty="0"/>
                  <a:t>differential of a stochastic </a:t>
                </a:r>
                <a:r>
                  <a:rPr lang="en-US" dirty="0" smtClean="0"/>
                  <a:t>process is </a:t>
                </a:r>
                <a:r>
                  <a:rPr lang="en-US" dirty="0"/>
                  <a:t>the change of a stochastic process </a:t>
                </a:r>
                <a:r>
                  <a:rPr lang="en-US" i="1" dirty="0" err="1"/>
                  <a:t>X</a:t>
                </a:r>
                <a:r>
                  <a:rPr lang="en-US" i="1" baseline="-25000" dirty="0" err="1"/>
                  <a:t>t</a:t>
                </a:r>
                <a:r>
                  <a:rPr lang="en-US" dirty="0"/>
                  <a:t> resulting from a small change in </a:t>
                </a:r>
                <a:r>
                  <a:rPr lang="en-US" i="1" dirty="0"/>
                  <a:t>t. </a:t>
                </a:r>
                <a:r>
                  <a:rPr lang="en-US" dirty="0"/>
                  <a:t>Define the differential </a:t>
                </a:r>
                <a:r>
                  <a:rPr lang="en-US" i="1" dirty="0" err="1"/>
                  <a:t>dX</a:t>
                </a:r>
                <a:r>
                  <a:rPr lang="en-US" i="1" baseline="-25000" dirty="0" err="1"/>
                  <a:t>t</a:t>
                </a:r>
                <a:r>
                  <a:rPr lang="en-US" dirty="0"/>
                  <a:t> of a stochastic process </a:t>
                </a:r>
                <a:r>
                  <a:rPr lang="en-US" i="1" dirty="0" err="1"/>
                  <a:t>X</a:t>
                </a:r>
                <a:r>
                  <a:rPr lang="en-US" i="1" baseline="-25000" dirty="0" err="1"/>
                  <a:t>t</a:t>
                </a:r>
                <a:r>
                  <a:rPr lang="en-US" dirty="0"/>
                  <a:t> to be a quantity that satisfies the property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𝑑𝑡</m:t>
                              </m:r>
                              <m:r>
                                <a:rPr lang="en-US" i="1">
                                  <a:latin typeface="Cambria Math" panose="02040503050406030204" pitchFamily="18" charset="0"/>
                                </a:rPr>
                                <m:t>→0</m:t>
                              </m:r>
                            </m:lim>
                          </m:limLow>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num>
                            <m:den>
                              <m:r>
                                <a:rPr lang="en-US" i="1">
                                  <a:latin typeface="Cambria Math" panose="02040503050406030204" pitchFamily="18" charset="0"/>
                                </a:rPr>
                                <m:t>𝑑𝑡</m:t>
                              </m:r>
                            </m:den>
                          </m:f>
                        </m:e>
                      </m:func>
                      <m:r>
                        <a:rPr lang="en-US" i="1">
                          <a:latin typeface="Cambria Math" panose="02040503050406030204" pitchFamily="18" charset="0"/>
                        </a:rPr>
                        <m:t>=0.</m:t>
                      </m:r>
                    </m:oMath>
                  </m:oMathPara>
                </a14:m>
                <a:endParaRPr lang="en-US" dirty="0"/>
              </a:p>
              <a:p>
                <a:pPr marL="0" indent="0">
                  <a:buNone/>
                </a:pPr>
                <a:r>
                  <a:rPr lang="en-US" dirty="0"/>
                  <a:t> </a:t>
                </a:r>
              </a:p>
              <a:p>
                <a:pPr marL="0" indent="0">
                  <a:buNone/>
                </a:pPr>
                <a:r>
                  <a:rPr lang="en-US" dirty="0"/>
                  <a:t>The differential </a:t>
                </a:r>
                <a:r>
                  <a:rPr lang="en-US" i="1" dirty="0" err="1"/>
                  <a:t>dX</a:t>
                </a:r>
                <a:r>
                  <a:rPr lang="en-US" i="1" baseline="-25000" dirty="0" err="1"/>
                  <a:t>t</a:t>
                </a:r>
                <a:r>
                  <a:rPr lang="en-US" dirty="0"/>
                  <a:t> is used to approximate </a:t>
                </a:r>
                <a:r>
                  <a:rPr lang="en-US" i="1" dirty="0" err="1"/>
                  <a:t>X</a:t>
                </a:r>
                <a:r>
                  <a:rPr lang="en-US" i="1" baseline="-25000" dirty="0" err="1"/>
                  <a:t>t+dt</a:t>
                </a:r>
                <a:r>
                  <a:rPr lang="en-US" i="1" dirty="0"/>
                  <a:t> –</a:t>
                </a:r>
                <a:r>
                  <a:rPr lang="en-US" i="1" dirty="0" err="1"/>
                  <a:t>X</a:t>
                </a:r>
                <a:r>
                  <a:rPr lang="en-US" i="1" baseline="-25000" dirty="0" err="1"/>
                  <a:t>t</a:t>
                </a:r>
                <a:r>
                  <a:rPr lang="en-US" dirty="0"/>
                  <a:t>, and any terms that approach zero after dividing by </a:t>
                </a:r>
                <a:r>
                  <a:rPr lang="en-US" i="1" dirty="0" err="1"/>
                  <a:t>dt</a:t>
                </a:r>
                <a:r>
                  <a:rPr lang="en-US" i="1" dirty="0"/>
                  <a:t> </a:t>
                </a:r>
                <a:r>
                  <a:rPr lang="en-US" dirty="0"/>
                  <a:t>as </a:t>
                </a:r>
                <a:r>
                  <a:rPr lang="en-US" i="1" dirty="0"/>
                  <a:t>dt→0</a:t>
                </a:r>
                <a:r>
                  <a:rPr lang="en-US" dirty="0"/>
                  <a:t> can be ignored.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565650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a:t>
            </a:r>
            <a:r>
              <a:rPr lang="en-US" b="1" dirty="0" smtClean="0"/>
              <a:t>Environment</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34423"/>
              </a:xfrm>
            </p:spPr>
            <p:txBody>
              <a:bodyPr>
                <a:noAutofit/>
              </a:bodyPr>
              <a:lstStyle/>
              <a:p>
                <a:pPr marL="0" indent="0">
                  <a:buNone/>
                </a:pPr>
                <a:r>
                  <a:rPr lang="en-US" dirty="0" smtClean="0"/>
                  <a:t>Recall from Chapter </a:t>
                </a:r>
                <a:r>
                  <a:rPr lang="en-US" dirty="0" smtClean="0">
                    <a:solidFill>
                      <a:schemeClr val="tx1">
                        <a:lumMod val="95000"/>
                        <a:lumOff val="5000"/>
                      </a:schemeClr>
                    </a:solidFill>
                  </a:rPr>
                  <a:t>5 our 2-time period binomial model illustration where we converted from 1-period physical probabilities (all </a:t>
                </a:r>
                <a:r>
                  <a:rPr lang="en-US" dirty="0" err="1">
                    <a:solidFill>
                      <a:schemeClr val="tx1">
                        <a:lumMod val="95000"/>
                        <a:lumOff val="5000"/>
                      </a:schemeClr>
                    </a:solidFill>
                  </a:rPr>
                  <a:t>upjumps</a:t>
                </a:r>
                <a:r>
                  <a:rPr lang="en-US" dirty="0">
                    <a:solidFill>
                      <a:schemeClr val="tx1">
                        <a:lumMod val="95000"/>
                        <a:lumOff val="5000"/>
                      </a:schemeClr>
                    </a:solidFill>
                  </a:rPr>
                  <a:t> had physical probabilities of .6) to 1-period risk-neutral probabilities (all up-jumps had risk neutral probabilities of .75). This 2-time period model had the sample space Ω = {</a:t>
                </a:r>
                <a:r>
                  <a:rPr lang="en-US" i="1" dirty="0" err="1">
                    <a:solidFill>
                      <a:schemeClr val="tx1">
                        <a:lumMod val="95000"/>
                        <a:lumOff val="5000"/>
                      </a:schemeClr>
                    </a:solidFill>
                  </a:rPr>
                  <a:t>uu,ud,du,dd</a:t>
                </a:r>
                <a:r>
                  <a:rPr lang="en-US" dirty="0">
                    <a:solidFill>
                      <a:schemeClr val="tx1">
                        <a:lumMod val="95000"/>
                        <a:lumOff val="5000"/>
                      </a:schemeClr>
                    </a:solidFill>
                  </a:rPr>
                  <a:t>}. </a:t>
                </a:r>
                <a:endParaRPr lang="en-US" dirty="0" smtClean="0">
                  <a:solidFill>
                    <a:schemeClr val="tx1">
                      <a:lumMod val="95000"/>
                      <a:lumOff val="5000"/>
                    </a:schemeClr>
                  </a:solidFill>
                </a:endParaRPr>
              </a:p>
              <a:p>
                <a:pPr marL="0" indent="0">
                  <a:buNone/>
                </a:pPr>
                <a:endParaRPr lang="en-US" dirty="0">
                  <a:solidFill>
                    <a:schemeClr val="tx1">
                      <a:lumMod val="95000"/>
                      <a:lumOff val="5000"/>
                    </a:schemeClr>
                  </a:solidFill>
                </a:endParaRPr>
              </a:p>
              <a:p>
                <a:pPr marL="0" indent="0">
                  <a:buNone/>
                </a:pPr>
                <a:r>
                  <a:rPr lang="en-US" dirty="0" smtClean="0">
                    <a:solidFill>
                      <a:schemeClr val="tx1">
                        <a:lumMod val="95000"/>
                        <a:lumOff val="5000"/>
                      </a:schemeClr>
                    </a:solidFill>
                  </a:rPr>
                  <a:t>The </a:t>
                </a:r>
                <a:r>
                  <a:rPr lang="en-US" dirty="0">
                    <a:solidFill>
                      <a:schemeClr val="tx1">
                        <a:lumMod val="95000"/>
                        <a:lumOff val="5000"/>
                      </a:schemeClr>
                    </a:solidFill>
                  </a:rPr>
                  <a:t>time 2 physical probability measure </a:t>
                </a:r>
                <a14:m>
                  <m:oMath xmlns:m="http://schemas.openxmlformats.org/officeDocument/2006/math">
                    <m:r>
                      <a:rPr lang="en-US" i="1">
                        <a:solidFill>
                          <a:schemeClr val="tx1">
                            <a:lumMod val="95000"/>
                            <a:lumOff val="5000"/>
                          </a:schemeClr>
                        </a:solidFill>
                        <a:latin typeface="Cambria Math" panose="02040503050406030204" pitchFamily="18" charset="0"/>
                      </a:rPr>
                      <m:t>ℙ</m:t>
                    </m:r>
                  </m:oMath>
                </a14:m>
                <a:r>
                  <a:rPr lang="en-US" dirty="0">
                    <a:solidFill>
                      <a:schemeClr val="tx1">
                        <a:lumMod val="95000"/>
                        <a:lumOff val="5000"/>
                      </a:schemeClr>
                    </a:solidFill>
                  </a:rPr>
                  <a:t> was defined as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err="1">
                    <a:solidFill>
                      <a:schemeClr val="tx1">
                        <a:lumMod val="95000"/>
                        <a:lumOff val="5000"/>
                      </a:schemeClr>
                    </a:solidFill>
                  </a:rPr>
                  <a:t>uu</a:t>
                </a:r>
                <a:r>
                  <a:rPr lang="en-US" dirty="0">
                    <a:solidFill>
                      <a:schemeClr val="tx1">
                        <a:lumMod val="95000"/>
                        <a:lumOff val="5000"/>
                      </a:schemeClr>
                    </a:solidFill>
                  </a:rPr>
                  <a:t>)= (.6)</a:t>
                </a:r>
                <a:r>
                  <a:rPr lang="en-US" baseline="30000" dirty="0">
                    <a:solidFill>
                      <a:schemeClr val="tx1">
                        <a:lumMod val="95000"/>
                        <a:lumOff val="5000"/>
                      </a:schemeClr>
                    </a:solidFill>
                  </a:rPr>
                  <a:t>2</a:t>
                </a:r>
                <a:r>
                  <a:rPr lang="en-US" dirty="0">
                    <a:solidFill>
                      <a:schemeClr val="tx1">
                        <a:lumMod val="95000"/>
                        <a:lumOff val="5000"/>
                      </a:schemeClr>
                    </a:solidFill>
                  </a:rPr>
                  <a:t> = .36,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err="1">
                    <a:solidFill>
                      <a:schemeClr val="tx1">
                        <a:lumMod val="95000"/>
                        <a:lumOff val="5000"/>
                      </a:schemeClr>
                    </a:solidFill>
                  </a:rPr>
                  <a:t>ud</a:t>
                </a:r>
                <a:r>
                  <a:rPr lang="en-US" dirty="0">
                    <a:solidFill>
                      <a:schemeClr val="tx1">
                        <a:lumMod val="95000"/>
                        <a:lumOff val="5000"/>
                      </a:schemeClr>
                    </a:solidFill>
                  </a:rPr>
                  <a:t>) = (.6)(.4) = .24,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a:solidFill>
                      <a:schemeClr val="tx1">
                        <a:lumMod val="95000"/>
                        <a:lumOff val="5000"/>
                      </a:schemeClr>
                    </a:solidFill>
                  </a:rPr>
                  <a:t>du</a:t>
                </a:r>
                <a:r>
                  <a:rPr lang="en-US" dirty="0">
                    <a:solidFill>
                      <a:schemeClr val="tx1">
                        <a:lumMod val="95000"/>
                        <a:lumOff val="5000"/>
                      </a:schemeClr>
                    </a:solidFill>
                  </a:rPr>
                  <a:t>)= (.4)(.6) = .24, and </a:t>
                </a:r>
                <a:r>
                  <a:rPr lang="en-US" i="1" dirty="0">
                    <a:solidFill>
                      <a:schemeClr val="tx1">
                        <a:lumMod val="95000"/>
                        <a:lumOff val="5000"/>
                      </a:schemeClr>
                    </a:solidFill>
                  </a:rPr>
                  <a:t>p</a:t>
                </a:r>
                <a:r>
                  <a:rPr lang="en-US" dirty="0">
                    <a:solidFill>
                      <a:schemeClr val="tx1">
                        <a:lumMod val="95000"/>
                        <a:lumOff val="5000"/>
                      </a:schemeClr>
                    </a:solidFill>
                  </a:rPr>
                  <a:t>(</a:t>
                </a:r>
                <a:r>
                  <a:rPr lang="en-US" i="1" dirty="0" err="1">
                    <a:solidFill>
                      <a:schemeClr val="tx1">
                        <a:lumMod val="95000"/>
                        <a:lumOff val="5000"/>
                      </a:schemeClr>
                    </a:solidFill>
                  </a:rPr>
                  <a:t>dd</a:t>
                </a:r>
                <a:r>
                  <a:rPr lang="en-US" dirty="0">
                    <a:solidFill>
                      <a:schemeClr val="tx1">
                        <a:lumMod val="95000"/>
                        <a:lumOff val="5000"/>
                      </a:schemeClr>
                    </a:solidFill>
                  </a:rPr>
                  <a:t>)= (.4)</a:t>
                </a:r>
                <a:r>
                  <a:rPr lang="en-US" baseline="30000" dirty="0">
                    <a:solidFill>
                      <a:schemeClr val="tx1">
                        <a:lumMod val="95000"/>
                        <a:lumOff val="5000"/>
                      </a:schemeClr>
                    </a:solidFill>
                  </a:rPr>
                  <a:t>2</a:t>
                </a:r>
                <a:r>
                  <a:rPr lang="en-US" dirty="0">
                    <a:solidFill>
                      <a:schemeClr val="tx1">
                        <a:lumMod val="95000"/>
                        <a:lumOff val="5000"/>
                      </a:schemeClr>
                    </a:solidFill>
                  </a:rPr>
                  <a:t> = .16. The risk neutral probability measure </a:t>
                </a:r>
                <a14:m>
                  <m:oMath xmlns:m="http://schemas.openxmlformats.org/officeDocument/2006/math">
                    <m:r>
                      <a:rPr lang="en-US" i="1">
                        <a:solidFill>
                          <a:schemeClr val="tx1">
                            <a:lumMod val="95000"/>
                            <a:lumOff val="5000"/>
                          </a:schemeClr>
                        </a:solidFill>
                        <a:latin typeface="Cambria Math" panose="02040503050406030204" pitchFamily="18" charset="0"/>
                      </a:rPr>
                      <m:t>ℚ</m:t>
                    </m:r>
                  </m:oMath>
                </a14:m>
                <a:r>
                  <a:rPr lang="en-US" dirty="0">
                    <a:solidFill>
                      <a:schemeClr val="tx1">
                        <a:lumMod val="95000"/>
                        <a:lumOff val="5000"/>
                      </a:schemeClr>
                    </a:solidFill>
                  </a:rPr>
                  <a:t> was defined as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err="1">
                    <a:solidFill>
                      <a:schemeClr val="tx1">
                        <a:lumMod val="95000"/>
                        <a:lumOff val="5000"/>
                      </a:schemeClr>
                    </a:solidFill>
                  </a:rPr>
                  <a:t>uu</a:t>
                </a:r>
                <a:r>
                  <a:rPr lang="en-US" dirty="0">
                    <a:solidFill>
                      <a:schemeClr val="tx1">
                        <a:lumMod val="95000"/>
                        <a:lumOff val="5000"/>
                      </a:schemeClr>
                    </a:solidFill>
                  </a:rPr>
                  <a:t>)= (.75)</a:t>
                </a:r>
                <a:r>
                  <a:rPr lang="en-US" baseline="30000" dirty="0">
                    <a:solidFill>
                      <a:schemeClr val="tx1">
                        <a:lumMod val="95000"/>
                        <a:lumOff val="5000"/>
                      </a:schemeClr>
                    </a:solidFill>
                  </a:rPr>
                  <a:t>2</a:t>
                </a:r>
                <a:r>
                  <a:rPr lang="en-US" dirty="0">
                    <a:solidFill>
                      <a:schemeClr val="tx1">
                        <a:lumMod val="95000"/>
                        <a:lumOff val="5000"/>
                      </a:schemeClr>
                    </a:solidFill>
                  </a:rPr>
                  <a:t> = .5625,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err="1">
                    <a:solidFill>
                      <a:schemeClr val="tx1">
                        <a:lumMod val="95000"/>
                        <a:lumOff val="5000"/>
                      </a:schemeClr>
                    </a:solidFill>
                  </a:rPr>
                  <a:t>ud</a:t>
                </a:r>
                <a:r>
                  <a:rPr lang="en-US" dirty="0">
                    <a:solidFill>
                      <a:schemeClr val="tx1">
                        <a:lumMod val="95000"/>
                        <a:lumOff val="5000"/>
                      </a:schemeClr>
                    </a:solidFill>
                  </a:rPr>
                  <a:t>) = (.75)(.25) = .1875,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a:solidFill>
                      <a:schemeClr val="tx1">
                        <a:lumMod val="95000"/>
                        <a:lumOff val="5000"/>
                      </a:schemeClr>
                    </a:solidFill>
                  </a:rPr>
                  <a:t>du</a:t>
                </a:r>
                <a:r>
                  <a:rPr lang="en-US" dirty="0">
                    <a:solidFill>
                      <a:schemeClr val="tx1">
                        <a:lumMod val="95000"/>
                        <a:lumOff val="5000"/>
                      </a:schemeClr>
                    </a:solidFill>
                  </a:rPr>
                  <a:t>) = (.25)(.75) = .1875, and </a:t>
                </a:r>
                <a:r>
                  <a:rPr lang="en-US" i="1" dirty="0">
                    <a:solidFill>
                      <a:schemeClr val="tx1">
                        <a:lumMod val="95000"/>
                        <a:lumOff val="5000"/>
                      </a:schemeClr>
                    </a:solidFill>
                  </a:rPr>
                  <a:t>q</a:t>
                </a:r>
                <a:r>
                  <a:rPr lang="en-US" dirty="0">
                    <a:solidFill>
                      <a:schemeClr val="tx1">
                        <a:lumMod val="95000"/>
                        <a:lumOff val="5000"/>
                      </a:schemeClr>
                    </a:solidFill>
                  </a:rPr>
                  <a:t>(</a:t>
                </a:r>
                <a:r>
                  <a:rPr lang="en-US" i="1" dirty="0" err="1">
                    <a:solidFill>
                      <a:schemeClr val="tx1">
                        <a:lumMod val="95000"/>
                        <a:lumOff val="5000"/>
                      </a:schemeClr>
                    </a:solidFill>
                  </a:rPr>
                  <a:t>dd</a:t>
                </a:r>
                <a:r>
                  <a:rPr lang="en-US" dirty="0">
                    <a:solidFill>
                      <a:schemeClr val="tx1">
                        <a:lumMod val="95000"/>
                        <a:lumOff val="5000"/>
                      </a:schemeClr>
                    </a:solidFill>
                  </a:rPr>
                  <a:t>) = (.25)</a:t>
                </a:r>
                <a:r>
                  <a:rPr lang="en-US" baseline="30000" dirty="0">
                    <a:solidFill>
                      <a:schemeClr val="tx1">
                        <a:lumMod val="95000"/>
                        <a:lumOff val="5000"/>
                      </a:schemeClr>
                    </a:solidFill>
                  </a:rPr>
                  <a:t>2</a:t>
                </a:r>
                <a:r>
                  <a:rPr lang="en-US" dirty="0">
                    <a:solidFill>
                      <a:schemeClr val="tx1">
                        <a:lumMod val="95000"/>
                        <a:lumOff val="5000"/>
                      </a:schemeClr>
                    </a:solidFill>
                  </a:rPr>
                  <a:t> = .0625</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3"/>
              </a:xfrm>
              <a:blipFill rotWithShape="0">
                <a:blip r:embed="rId2" cstate="print"/>
                <a:stretch>
                  <a:fillRect l="-1022" t="-1134" r="-1452" b="-2141"/>
                </a:stretch>
              </a:blipFill>
            </p:spPr>
            <p:txBody>
              <a:bodyPr/>
              <a:lstStyle/>
              <a:p>
                <a:r>
                  <a:rPr lang="en-US">
                    <a:noFill/>
                  </a:rPr>
                  <a:t> </a:t>
                </a:r>
              </a:p>
            </p:txBody>
          </p:sp>
        </mc:Fallback>
      </mc:AlternateContent>
    </p:spTree>
    <p:extLst>
      <p:ext uri="{BB962C8B-B14F-4D97-AF65-F5344CB8AC3E}">
        <p14:creationId xmlns:p14="http://schemas.microsoft.com/office/powerpoint/2010/main" xmlns="" val="417861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a:t>
            </a:r>
            <a:r>
              <a:rPr lang="en-US" b="1" dirty="0" smtClean="0"/>
              <a:t>Environment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At time 2, we have complete knowledge of the possible outcomes in the sample space </a:t>
                </a:r>
                <a:r>
                  <a:rPr lang="en-US" i="1" dirty="0"/>
                  <a:t>Ω</a:t>
                </a:r>
                <a:r>
                  <a:rPr lang="en-US" dirty="0"/>
                  <a:t>, so that </a:t>
                </a:r>
                <a:r>
                  <a:rPr lang="en-US" i="1" dirty="0"/>
                  <a:t>p</a:t>
                </a:r>
                <a:r>
                  <a:rPr lang="en-US" i="1" baseline="-25000" dirty="0"/>
                  <a:t>2</a:t>
                </a:r>
                <a:r>
                  <a:rPr lang="en-US" dirty="0"/>
                  <a:t>(</a:t>
                </a:r>
                <a:r>
                  <a:rPr lang="en-US" dirty="0">
                    <a:sym typeface="Symbol" panose="05050102010706020507" pitchFamily="18" charset="2"/>
                  </a:rPr>
                  <a:t></a:t>
                </a:r>
                <a:r>
                  <a:rPr lang="en-US" dirty="0"/>
                  <a:t>) =</a:t>
                </a:r>
                <a:r>
                  <a:rPr lang="en-US" i="1" dirty="0"/>
                  <a:t>p</a:t>
                </a:r>
                <a:r>
                  <a:rPr lang="en-US" dirty="0"/>
                  <a:t>(</a:t>
                </a:r>
                <a:r>
                  <a:rPr lang="en-US" dirty="0">
                    <a:sym typeface="Symbol" panose="05050102010706020507" pitchFamily="18" charset="2"/>
                  </a:rPr>
                  <a:t></a:t>
                </a:r>
                <a:r>
                  <a:rPr lang="en-US" dirty="0"/>
                  <a:t>) and </a:t>
                </a:r>
                <a:r>
                  <a:rPr lang="en-US" i="1" dirty="0"/>
                  <a:t>q</a:t>
                </a:r>
                <a:r>
                  <a:rPr lang="en-US" i="1" baseline="-25000" dirty="0"/>
                  <a:t>2</a:t>
                </a:r>
                <a:r>
                  <a:rPr lang="en-US" dirty="0"/>
                  <a:t>(</a:t>
                </a:r>
                <a:r>
                  <a:rPr lang="en-US" dirty="0">
                    <a:sym typeface="Symbol" panose="05050102010706020507" pitchFamily="18" charset="2"/>
                  </a:rPr>
                  <a:t></a:t>
                </a:r>
                <a:r>
                  <a:rPr lang="en-US" dirty="0"/>
                  <a:t>) = </a:t>
                </a:r>
                <a:r>
                  <a:rPr lang="en-US" i="1" dirty="0"/>
                  <a:t>q</a:t>
                </a:r>
                <a:r>
                  <a:rPr lang="en-US" dirty="0"/>
                  <a:t>(</a:t>
                </a:r>
                <a:r>
                  <a:rPr lang="en-US" dirty="0">
                    <a:sym typeface="Symbol" panose="05050102010706020507" pitchFamily="18" charset="2"/>
                  </a:rPr>
                  <a:t></a:t>
                </a:r>
                <a:r>
                  <a:rPr lang="en-US" dirty="0"/>
                  <a:t>) for every </a:t>
                </a:r>
                <a:r>
                  <a:rPr lang="en-US" dirty="0">
                    <a:sym typeface="Symbol" panose="05050102010706020507" pitchFamily="18" charset="2"/>
                  </a:rPr>
                  <a:t></a:t>
                </a:r>
                <a:r>
                  <a:rPr lang="en-US" dirty="0"/>
                  <a:t> </a:t>
                </a:r>
                <a:r>
                  <a:rPr lang="en-US" dirty="0">
                    <a:sym typeface="Symbol" panose="05050102010706020507" pitchFamily="18" charset="2"/>
                  </a:rPr>
                  <a:t></a:t>
                </a:r>
                <a:r>
                  <a:rPr lang="en-US" dirty="0"/>
                  <a:t>. The Radon-</a:t>
                </a:r>
                <a:r>
                  <a:rPr lang="en-US" dirty="0" err="1"/>
                  <a:t>Nikodym</a:t>
                </a:r>
                <a:r>
                  <a:rPr lang="en-US" dirty="0"/>
                  <a:t> derivative ξ</a:t>
                </a:r>
                <a:r>
                  <a:rPr lang="en-US" baseline="-25000" dirty="0"/>
                  <a:t>2</a:t>
                </a:r>
                <a:r>
                  <a:rPr lang="en-US" dirty="0"/>
                  <a:t> with respect to the </a:t>
                </a:r>
                <a:r>
                  <a:rPr lang="en-US" i="1" dirty="0"/>
                  <a:t>σ</a:t>
                </a:r>
                <a:r>
                  <a:rPr lang="en-US" dirty="0"/>
                  <a:t>-algebra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2</m:t>
                        </m:r>
                      </m:sub>
                    </m:sSub>
                  </m:oMath>
                </a14:m>
                <a:r>
                  <a:rPr lang="en-US" dirty="0"/>
                  <a:t>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𝑢𝑢</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𝑢𝑢</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𝑢𝑢</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.5625</m:t>
                          </m:r>
                        </m:num>
                        <m:den>
                          <m:r>
                            <a:rPr lang="en-US" i="1">
                              <a:latin typeface="Cambria Math" panose="02040503050406030204" pitchFamily="18" charset="0"/>
                            </a:rPr>
                            <m:t>.36</m:t>
                          </m:r>
                        </m:den>
                      </m:f>
                      <m:r>
                        <a:rPr lang="en-US" i="1">
                          <a:latin typeface="Cambria Math" panose="02040503050406030204" pitchFamily="18" charset="0"/>
                        </a:rPr>
                        <m:t>=1.5625,</m:t>
                      </m:r>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𝑢𝑑</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𝑢𝑑</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𝑢𝑑</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.1875</m:t>
                          </m:r>
                        </m:num>
                        <m:den>
                          <m:r>
                            <a:rPr lang="en-US" i="1">
                              <a:latin typeface="Cambria Math" panose="02040503050406030204" pitchFamily="18" charset="0"/>
                            </a:rPr>
                            <m:t>.24</m:t>
                          </m:r>
                        </m:den>
                      </m:f>
                      <m:r>
                        <a:rPr lang="en-US" i="1">
                          <a:latin typeface="Cambria Math" panose="02040503050406030204" pitchFamily="18" charset="0"/>
                        </a:rPr>
                        <m:t>=.78125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𝑑𝑢</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𝑑𝑢</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𝑑𝑢</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.1876</m:t>
                          </m:r>
                        </m:num>
                        <m:den>
                          <m:r>
                            <a:rPr lang="en-US" i="1">
                              <a:latin typeface="Cambria Math" panose="02040503050406030204" pitchFamily="18" charset="0"/>
                            </a:rPr>
                            <m:t>.24</m:t>
                          </m:r>
                        </m:den>
                      </m:f>
                      <m:r>
                        <a:rPr lang="en-US" i="1">
                          <a:latin typeface="Cambria Math" panose="02040503050406030204" pitchFamily="18" charset="0"/>
                        </a:rPr>
                        <m:t>=.78125,</m:t>
                      </m:r>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𝑑𝑑</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𝑑𝑑</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𝑑𝑑</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,0625</m:t>
                          </m:r>
                        </m:num>
                        <m:den>
                          <m:r>
                            <a:rPr lang="en-US" i="1">
                              <a:latin typeface="Cambria Math" panose="02040503050406030204" pitchFamily="18" charset="0"/>
                            </a:rPr>
                            <m:t>.16</m:t>
                          </m:r>
                        </m:den>
                      </m:f>
                      <m:r>
                        <a:rPr lang="en-US" i="1">
                          <a:latin typeface="Cambria Math" panose="02040503050406030204" pitchFamily="18" charset="0"/>
                        </a:rPr>
                        <m:t>=.390625.</m:t>
                      </m:r>
                    </m:oMath>
                  </m:oMathPara>
                </a14:m>
                <a:endParaRPr lang="en-US" dirty="0"/>
              </a:p>
              <a:p>
                <a:pPr marL="0" indent="0">
                  <a:buNone/>
                </a:pP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05"/>
                </a:stretch>
              </a:blipFill>
            </p:spPr>
            <p:txBody>
              <a:bodyPr/>
              <a:lstStyle/>
              <a:p>
                <a:r>
                  <a:rPr lang="en-US">
                    <a:noFill/>
                  </a:rPr>
                  <a:t> </a:t>
                </a:r>
              </a:p>
            </p:txBody>
          </p:sp>
        </mc:Fallback>
      </mc:AlternateContent>
    </p:spTree>
    <p:extLst>
      <p:ext uri="{BB962C8B-B14F-4D97-AF65-F5344CB8AC3E}">
        <p14:creationId xmlns:p14="http://schemas.microsoft.com/office/powerpoint/2010/main" xmlns="" val="3591700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One </a:t>
                </a:r>
                <a:r>
                  <a:rPr lang="en-US" dirty="0"/>
                  <a:t>can use the values of </a:t>
                </a:r>
                <a:r>
                  <a:rPr lang="en-US" dirty="0">
                    <a:sym typeface="Symbol" panose="05050102010706020507" pitchFamily="18" charset="2"/>
                  </a:rPr>
                  <a:t></a:t>
                </a:r>
                <a:r>
                  <a:rPr lang="en-US" baseline="-25000" dirty="0"/>
                  <a:t>2</a:t>
                </a:r>
                <a:r>
                  <a:rPr lang="en-US" dirty="0"/>
                  <a:t>(</a:t>
                </a:r>
                <a:r>
                  <a:rPr lang="en-US" i="1" dirty="0"/>
                  <a:t>ω</a:t>
                </a:r>
                <a:r>
                  <a:rPr lang="en-US" dirty="0"/>
                  <a:t>) to compute the probability of any event </a:t>
                </a:r>
                <a:r>
                  <a:rPr lang="en-US" i="1" dirty="0">
                    <a:sym typeface="Symbol" panose="05050102010706020507" pitchFamily="18" charset="2"/>
                  </a:rPr>
                  <a:t></a:t>
                </a:r>
                <a:r>
                  <a:rPr lang="en-US" i="1" dirty="0"/>
                  <a:t> </a:t>
                </a:r>
                <a:r>
                  <a:rPr lang="en-US" i="1" dirty="0">
                    <a:sym typeface="Symbol" panose="05050102010706020507" pitchFamily="18" charset="2"/>
                  </a:rPr>
                  <a:t></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2</m:t>
                        </m:r>
                      </m:sub>
                    </m:sSub>
                  </m:oMath>
                </a14:m>
                <a:r>
                  <a:rPr lang="en-US" dirty="0"/>
                  <a:t> with respect to probability measure </a:t>
                </a:r>
                <a14:m>
                  <m:oMath xmlns:m="http://schemas.openxmlformats.org/officeDocument/2006/math">
                    <m:r>
                      <a:rPr lang="en-US" i="1">
                        <a:latin typeface="Cambria Math" panose="02040503050406030204" pitchFamily="18" charset="0"/>
                      </a:rPr>
                      <m:t>ℚ</m:t>
                    </m:r>
                  </m:oMath>
                </a14:m>
                <a:r>
                  <a:rPr lang="en-US" dirty="0"/>
                  <a:t> in terms of the probability measure </a:t>
                </a:r>
                <a14:m>
                  <m:oMath xmlns:m="http://schemas.openxmlformats.org/officeDocument/2006/math">
                    <m:r>
                      <a:rPr lang="en-US" i="1">
                        <a:latin typeface="Cambria Math" panose="02040503050406030204" pitchFamily="18" charset="0"/>
                      </a:rPr>
                      <m:t>ℙ</m:t>
                    </m:r>
                    <m:r>
                      <a:rPr lang="en-US">
                        <a:latin typeface="Cambria Math" panose="02040503050406030204" pitchFamily="18" charset="0"/>
                      </a:rPr>
                      <m:t>.</m:t>
                    </m:r>
                  </m:oMath>
                </a14:m>
                <a:r>
                  <a:rPr lang="en-US" dirty="0"/>
                  <a:t> For example, suppose that a given event </a:t>
                </a:r>
                <a:r>
                  <a:rPr lang="en-US" i="1" dirty="0">
                    <a:sym typeface="Symbol" panose="05050102010706020507" pitchFamily="18" charset="2"/>
                  </a:rPr>
                  <a:t></a:t>
                </a:r>
                <a:r>
                  <a:rPr lang="en-US" i="1" dirty="0"/>
                  <a:t> =</a:t>
                </a:r>
                <a:r>
                  <a:rPr lang="en-US" dirty="0"/>
                  <a:t>{</a:t>
                </a:r>
                <a:r>
                  <a:rPr lang="en-US" i="1" dirty="0" err="1"/>
                  <a:t>uu,ud,dd</a:t>
                </a:r>
                <a:r>
                  <a:rPr lang="en-US" dirty="0"/>
                  <a:t>}. Then, </a:t>
                </a:r>
                <a14:m>
                  <m:oMath xmlns:m="http://schemas.openxmlformats.org/officeDocument/2006/math">
                    <m:r>
                      <a:rPr lang="en-US" i="1">
                        <a:latin typeface="Cambria Math" panose="02040503050406030204" pitchFamily="18" charset="0"/>
                      </a:rPr>
                      <m:t>ℚ</m:t>
                    </m:r>
                    <m:r>
                      <a:rPr lang="en-US">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a:latin typeface="Cambria Math" panose="02040503050406030204" pitchFamily="18" charset="0"/>
                      </a:rPr>
                      <m:t>)</m:t>
                    </m:r>
                  </m:oMath>
                </a14:m>
                <a:r>
                  <a:rPr lang="en-US" dirty="0"/>
                  <a:t> for </a:t>
                </a:r>
                <a:r>
                  <a:rPr lang="en-US" i="1" dirty="0">
                    <a:sym typeface="Symbol" panose="05050102010706020507" pitchFamily="18" charset="2"/>
                  </a:rPr>
                  <a:t></a:t>
                </a:r>
                <a:r>
                  <a:rPr lang="en-US" i="1" dirty="0"/>
                  <a:t> =</a:t>
                </a:r>
                <a:r>
                  <a:rPr lang="en-US" dirty="0"/>
                  <a:t>{</a:t>
                </a:r>
                <a:r>
                  <a:rPr lang="en-US" i="1" dirty="0" err="1"/>
                  <a:t>uu,ud,dd</a:t>
                </a:r>
                <a:r>
                  <a:rPr lang="en-US" dirty="0" smtClean="0"/>
                  <a:t>} is</a:t>
                </a:r>
                <a:r>
                  <a:rPr lang="en-US" dirty="0"/>
                  <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ℚ</m:t>
                      </m:r>
                      <m:d>
                        <m:dPr>
                          <m:ctrlPr>
                            <a:rPr lang="en-US" i="1">
                              <a:latin typeface="Cambria Math" panose="02040503050406030204" pitchFamily="18" charset="0"/>
                            </a:rPr>
                          </m:ctrlPr>
                        </m:dPr>
                        <m:e>
                          <m:r>
                            <a:rPr lang="en-US" i="1">
                              <a:latin typeface="Cambria Math" panose="02040503050406030204" pitchFamily="18" charset="0"/>
                              <a:sym typeface="Symbol" panose="05050102010706020507" pitchFamily="18" charset="2"/>
                            </a:rPr>
                            <m:t></m:t>
                          </m:r>
                        </m:e>
                      </m:d>
                      <m:r>
                        <a:rPr lang="en-US">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𝜔𝜖</m:t>
                          </m:r>
                        </m:sub>
                        <m:sup>
                          <m:r>
                            <a:rPr lang="en-US" i="1">
                              <a:latin typeface="Cambria Math" panose="02040503050406030204" pitchFamily="18" charset="0"/>
                              <a:sym typeface="Symbol" panose="05050102010706020507" pitchFamily="18" charset="2"/>
                            </a:rPr>
                            <m:t></m:t>
                          </m:r>
                        </m:sup>
                        <m:e>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2</m:t>
                              </m:r>
                            </m:sub>
                          </m:sSub>
                        </m:e>
                      </m:nary>
                      <m:d>
                        <m:dPr>
                          <m:ctrlPr>
                            <a:rPr lang="en-US" i="1">
                              <a:latin typeface="Cambria Math" panose="02040503050406030204" pitchFamily="18" charset="0"/>
                            </a:rPr>
                          </m:ctrlPr>
                        </m:dPr>
                        <m:e>
                          <m:r>
                            <a:rPr lang="en-US" i="1">
                              <a:latin typeface="Cambria Math" panose="02040503050406030204" pitchFamily="18" charset="0"/>
                            </a:rPr>
                            <m:t>𝜔</m:t>
                          </m:r>
                        </m:e>
                      </m:d>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=1.5625</m:t>
                      </m:r>
                      <m:d>
                        <m:dPr>
                          <m:ctrlPr>
                            <a:rPr lang="en-US" i="1">
                              <a:latin typeface="Cambria Math" panose="02040503050406030204" pitchFamily="18" charset="0"/>
                            </a:rPr>
                          </m:ctrlPr>
                        </m:dPr>
                        <m:e>
                          <m:r>
                            <a:rPr lang="en-US" i="1">
                              <a:latin typeface="Cambria Math" panose="02040503050406030204" pitchFamily="18" charset="0"/>
                            </a:rPr>
                            <m:t>.36</m:t>
                          </m:r>
                        </m:e>
                      </m:d>
                      <m:r>
                        <a:rPr lang="en-US" i="1">
                          <a:latin typeface="Cambria Math" panose="02040503050406030204" pitchFamily="18" charset="0"/>
                        </a:rPr>
                        <m:t>+.78125</m:t>
                      </m:r>
                      <m:d>
                        <m:dPr>
                          <m:ctrlPr>
                            <a:rPr lang="en-US" i="1">
                              <a:latin typeface="Cambria Math" panose="02040503050406030204" pitchFamily="18" charset="0"/>
                            </a:rPr>
                          </m:ctrlPr>
                        </m:dPr>
                        <m:e>
                          <m:r>
                            <a:rPr lang="en-US" i="1">
                              <a:latin typeface="Cambria Math" panose="02040503050406030204" pitchFamily="18" charset="0"/>
                            </a:rPr>
                            <m:t>.24</m:t>
                          </m:r>
                        </m:e>
                      </m:d>
                      <m:r>
                        <a:rPr lang="en-US" i="1">
                          <a:latin typeface="Cambria Math" panose="02040503050406030204" pitchFamily="18" charset="0"/>
                        </a:rPr>
                        <m:t>+.390625</m:t>
                      </m:r>
                      <m:d>
                        <m:dPr>
                          <m:ctrlPr>
                            <a:rPr lang="en-US" i="1">
                              <a:latin typeface="Cambria Math" panose="02040503050406030204" pitchFamily="18" charset="0"/>
                            </a:rPr>
                          </m:ctrlPr>
                        </m:dPr>
                        <m:e>
                          <m:r>
                            <a:rPr lang="en-US" i="1">
                              <a:latin typeface="Cambria Math" panose="02040503050406030204" pitchFamily="18" charset="0"/>
                            </a:rPr>
                            <m:t>.16</m:t>
                          </m:r>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=.5625+.1875+.0625=.8125</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22"/>
                </a:stretch>
              </a:blipFill>
            </p:spPr>
            <p:txBody>
              <a:bodyPr/>
              <a:lstStyle/>
              <a:p>
                <a:r>
                  <a:rPr lang="en-US">
                    <a:noFill/>
                  </a:rPr>
                  <a:t> </a:t>
                </a:r>
              </a:p>
            </p:txBody>
          </p:sp>
        </mc:Fallback>
      </mc:AlternateContent>
    </p:spTree>
    <p:extLst>
      <p:ext uri="{BB962C8B-B14F-4D97-AF65-F5344CB8AC3E}">
        <p14:creationId xmlns:p14="http://schemas.microsoft.com/office/powerpoint/2010/main" xmlns="" val="383440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a:bodyPr>
              <a:lstStyle/>
              <a:p>
                <a:pPr marL="0" indent="0">
                  <a:buNone/>
                </a:pPr>
                <a:r>
                  <a:rPr lang="en-US" dirty="0"/>
                  <a:t>Next, we find the Radon </a:t>
                </a:r>
                <a:r>
                  <a:rPr lang="en-US" dirty="0" err="1"/>
                  <a:t>Nikodym</a:t>
                </a:r>
                <a:r>
                  <a:rPr lang="en-US" dirty="0"/>
                  <a:t> derivative </a:t>
                </a:r>
                <a:r>
                  <a:rPr lang="en-US" dirty="0">
                    <a:sym typeface="Symbol" panose="05050102010706020507" pitchFamily="18" charset="2"/>
                  </a:rPr>
                  <a:t></a:t>
                </a:r>
                <a:r>
                  <a:rPr lang="en-US" baseline="-25000" dirty="0"/>
                  <a:t>1</a:t>
                </a:r>
                <a:r>
                  <a:rPr lang="en-US" dirty="0"/>
                  <a:t>(</a:t>
                </a:r>
                <a:r>
                  <a:rPr lang="en-US" dirty="0">
                    <a:sym typeface="Symbol" panose="05050102010706020507" pitchFamily="18" charset="2"/>
                  </a:rPr>
                  <a:t></a:t>
                </a:r>
                <a:r>
                  <a:rPr lang="en-US" dirty="0"/>
                  <a:t>) with respect to the </a:t>
                </a:r>
                <a:r>
                  <a:rPr lang="en-US" i="1" dirty="0"/>
                  <a:t>σ</a:t>
                </a:r>
                <a:r>
                  <a:rPr lang="en-US" dirty="0"/>
                  <a:t>-algebra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 Here, we only have knowledge up to time 1. We can only know whether there has been an </a:t>
                </a:r>
                <a:r>
                  <a:rPr lang="en-US" dirty="0" err="1"/>
                  <a:t>upjump</a:t>
                </a:r>
                <a:r>
                  <a:rPr lang="en-US" dirty="0"/>
                  <a:t> or </a:t>
                </a:r>
                <a:r>
                  <a:rPr lang="en-US" dirty="0" err="1"/>
                  <a:t>downjump</a:t>
                </a:r>
                <a:r>
                  <a:rPr lang="en-US" dirty="0"/>
                  <a:t> at time 1. We don’t know what will happen at time 2. So, we can’t distinguish </a:t>
                </a:r>
                <a:r>
                  <a:rPr lang="en-US" i="1" dirty="0" err="1"/>
                  <a:t>uu</a:t>
                </a:r>
                <a:r>
                  <a:rPr lang="en-US" dirty="0"/>
                  <a:t> from </a:t>
                </a:r>
                <a:r>
                  <a:rPr lang="en-US" i="1" dirty="0" err="1"/>
                  <a:t>ud</a:t>
                </a:r>
                <a:r>
                  <a:rPr lang="en-US" i="1" dirty="0"/>
                  <a:t>, </a:t>
                </a:r>
                <a:r>
                  <a:rPr lang="en-US" dirty="0"/>
                  <a:t>nor </a:t>
                </a:r>
                <a:r>
                  <a:rPr lang="en-US" i="1" dirty="0"/>
                  <a:t>du</a:t>
                </a:r>
                <a:r>
                  <a:rPr lang="en-US" dirty="0"/>
                  <a:t> from </a:t>
                </a:r>
                <a:r>
                  <a:rPr lang="en-US" i="1" dirty="0"/>
                  <a:t>dd.</a:t>
                </a:r>
                <a:r>
                  <a:rPr lang="en-US" dirty="0"/>
                  <a:t> So the </a:t>
                </a:r>
                <a:r>
                  <a:rPr lang="en-US" i="1" dirty="0"/>
                  <a:t>σ</a:t>
                </a:r>
                <a:r>
                  <a:rPr lang="en-US" dirty="0"/>
                  <a:t>-algebra for possible events at time 1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1</m:t>
                          </m:r>
                        </m:sub>
                      </m:sSub>
                      <m:r>
                        <a:rPr lang="en-US" i="1">
                          <a:latin typeface="Cambria Math" panose="02040503050406030204" pitchFamily="18" charset="0"/>
                        </a:rPr>
                        <m:t>={</m:t>
                      </m:r>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𝑢𝑢</m:t>
                          </m:r>
                          <m:r>
                            <a:rPr lang="en-US" i="1">
                              <a:latin typeface="Cambria Math" panose="02040503050406030204" pitchFamily="18" charset="0"/>
                            </a:rPr>
                            <m:t>,</m:t>
                          </m:r>
                          <m:r>
                            <a:rPr lang="en-US" i="1">
                              <a:latin typeface="Cambria Math" panose="02040503050406030204" pitchFamily="18" charset="0"/>
                            </a:rPr>
                            <m:t>𝑢𝑑</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𝑑𝑢</m:t>
                          </m:r>
                          <m:r>
                            <a:rPr lang="en-US" i="1">
                              <a:latin typeface="Cambria Math" panose="02040503050406030204" pitchFamily="18" charset="0"/>
                            </a:rPr>
                            <m:t>,</m:t>
                          </m:r>
                          <m:r>
                            <a:rPr lang="en-US" i="1">
                              <a:latin typeface="Cambria Math" panose="02040503050406030204" pitchFamily="18" charset="0"/>
                            </a:rPr>
                            <m:t>𝑑𝑑</m:t>
                          </m:r>
                        </m:e>
                      </m:d>
                      <m:r>
                        <a:rPr lang="en-US" i="1">
                          <a:latin typeface="Cambria Math" panose="02040503050406030204" pitchFamily="18" charset="0"/>
                        </a:rPr>
                        <m:t>,</m:t>
                      </m:r>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m:t>
                      </m:r>
                    </m:oMath>
                  </m:oMathPara>
                </a14:m>
                <a:endParaRPr lang="en-US" dirty="0" smtClean="0"/>
              </a:p>
              <a:p>
                <a:pPr marL="0" indent="0">
                  <a:buNone/>
                </a:pPr>
                <a:endParaRPr lang="en-US" dirty="0"/>
              </a:p>
              <a:p>
                <a:pPr marL="0" indent="0">
                  <a:buNone/>
                </a:pPr>
                <a:r>
                  <a:rPr lang="en-US" dirty="0"/>
                  <a:t> The event {</a:t>
                </a:r>
                <a:r>
                  <a:rPr lang="en-US" i="1" dirty="0" err="1"/>
                  <a:t>uu,ud</a:t>
                </a:r>
                <a:r>
                  <a:rPr lang="en-US" dirty="0"/>
                  <a:t>} means that an </a:t>
                </a:r>
                <a:r>
                  <a:rPr lang="en-US" dirty="0" err="1"/>
                  <a:t>upjump</a:t>
                </a:r>
                <a:r>
                  <a:rPr lang="en-US" dirty="0"/>
                  <a:t> (</a:t>
                </a:r>
                <a:r>
                  <a:rPr lang="en-US" i="1" dirty="0"/>
                  <a:t>u</a:t>
                </a:r>
                <a:r>
                  <a:rPr lang="en-US" dirty="0"/>
                  <a:t>) occurred at time 1, but we don’t know </a:t>
                </a:r>
                <a:r>
                  <a:rPr lang="en-US" dirty="0" smtClean="0"/>
                  <a:t>what </a:t>
                </a:r>
                <a:r>
                  <a:rPr lang="en-US" dirty="0"/>
                  <a:t>the jump will be at time 2. The event {</a:t>
                </a:r>
                <a:r>
                  <a:rPr lang="en-US" i="1" dirty="0" err="1"/>
                  <a:t>du,dd</a:t>
                </a:r>
                <a:r>
                  <a:rPr lang="en-US" dirty="0"/>
                  <a:t>} means that an </a:t>
                </a:r>
                <a:r>
                  <a:rPr lang="en-US" dirty="0" err="1"/>
                  <a:t>downjump</a:t>
                </a:r>
                <a:r>
                  <a:rPr lang="en-US" dirty="0"/>
                  <a:t> (</a:t>
                </a:r>
                <a:r>
                  <a:rPr lang="en-US" i="1" dirty="0"/>
                  <a:t>d</a:t>
                </a:r>
                <a:r>
                  <a:rPr lang="en-US" dirty="0"/>
                  <a:t>) occurred at time 1, and either a </a:t>
                </a:r>
                <a:r>
                  <a:rPr lang="en-US" i="1" dirty="0"/>
                  <a:t>u</a:t>
                </a:r>
                <a:r>
                  <a:rPr lang="en-US" dirty="0"/>
                  <a:t> or a </a:t>
                </a:r>
                <a:r>
                  <a:rPr lang="en-US" i="1" dirty="0"/>
                  <a:t>d </a:t>
                </a:r>
                <a:r>
                  <a:rPr lang="en-US" dirty="0"/>
                  <a:t>can occur at time 2.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860" b="-1733"/>
                </a:stretch>
              </a:blipFill>
            </p:spPr>
            <p:txBody>
              <a:bodyPr/>
              <a:lstStyle/>
              <a:p>
                <a:r>
                  <a:rPr lang="en-US">
                    <a:noFill/>
                  </a:rPr>
                  <a:t> </a:t>
                </a:r>
              </a:p>
            </p:txBody>
          </p:sp>
        </mc:Fallback>
      </mc:AlternateContent>
    </p:spTree>
    <p:extLst>
      <p:ext uri="{BB962C8B-B14F-4D97-AF65-F5344CB8AC3E}">
        <p14:creationId xmlns:p14="http://schemas.microsoft.com/office/powerpoint/2010/main" xmlns="" val="2796284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So, the only possible distinguishable outcomes that can occur at time 1 is either </a:t>
                </a:r>
                <a:r>
                  <a:rPr lang="en-US" i="1" dirty="0"/>
                  <a:t>u</a:t>
                </a:r>
                <a:r>
                  <a:rPr lang="en-US" dirty="0"/>
                  <a:t> or </a:t>
                </a:r>
                <a:r>
                  <a:rPr lang="en-US" i="1" dirty="0"/>
                  <a:t>d.</a:t>
                </a:r>
                <a:r>
                  <a:rPr lang="en-US" dirty="0"/>
                  <a:t> The probabilities for these two outcomes with respect to probability measures </a:t>
                </a:r>
                <a14:m>
                  <m:oMath xmlns:m="http://schemas.openxmlformats.org/officeDocument/2006/math">
                    <m:r>
                      <a:rPr lang="en-US" i="1">
                        <a:latin typeface="Cambria Math" panose="02040503050406030204" pitchFamily="18" charset="0"/>
                      </a:rPr>
                      <m:t>ℙ</m:t>
                    </m:r>
                  </m:oMath>
                </a14:m>
                <a:r>
                  <a:rPr lang="en-US" dirty="0"/>
                  <a:t> and </a:t>
                </a:r>
                <a14:m>
                  <m:oMath xmlns:m="http://schemas.openxmlformats.org/officeDocument/2006/math">
                    <m:r>
                      <a:rPr lang="en-US" i="1">
                        <a:latin typeface="Cambria Math" panose="02040503050406030204" pitchFamily="18" charset="0"/>
                      </a:rPr>
                      <m:t>ℚ</m:t>
                    </m:r>
                  </m:oMath>
                </a14:m>
                <a:r>
                  <a:rPr lang="en-US" dirty="0"/>
                  <a:t> are: </a:t>
                </a:r>
                <a:r>
                  <a:rPr lang="en-US" i="1" dirty="0"/>
                  <a:t>p</a:t>
                </a:r>
                <a:r>
                  <a:rPr lang="en-US" i="1" baseline="-25000" dirty="0"/>
                  <a:t>1</a:t>
                </a:r>
                <a:r>
                  <a:rPr lang="en-US" dirty="0"/>
                  <a:t>(</a:t>
                </a:r>
                <a:r>
                  <a:rPr lang="en-US" i="1" dirty="0"/>
                  <a:t>u</a:t>
                </a:r>
                <a:r>
                  <a:rPr lang="en-US" dirty="0"/>
                  <a:t>) = .6, </a:t>
                </a:r>
                <a:r>
                  <a:rPr lang="en-US" i="1" dirty="0"/>
                  <a:t>p</a:t>
                </a:r>
                <a:r>
                  <a:rPr lang="en-US" i="1" baseline="-25000" dirty="0"/>
                  <a:t>1</a:t>
                </a:r>
                <a:r>
                  <a:rPr lang="en-US" dirty="0"/>
                  <a:t>(</a:t>
                </a:r>
                <a:r>
                  <a:rPr lang="en-US" i="1" dirty="0"/>
                  <a:t>d</a:t>
                </a:r>
                <a:r>
                  <a:rPr lang="en-US" dirty="0"/>
                  <a:t>) = .4, </a:t>
                </a:r>
                <a:r>
                  <a:rPr lang="en-US" i="1" dirty="0"/>
                  <a:t>q</a:t>
                </a:r>
                <a:r>
                  <a:rPr lang="en-US" i="1" baseline="-25000" dirty="0"/>
                  <a:t>1</a:t>
                </a:r>
                <a:r>
                  <a:rPr lang="en-US" dirty="0"/>
                  <a:t>(</a:t>
                </a:r>
                <a:r>
                  <a:rPr lang="en-US" i="1" dirty="0"/>
                  <a:t>u</a:t>
                </a:r>
                <a:r>
                  <a:rPr lang="en-US" dirty="0"/>
                  <a:t>) = .75, and </a:t>
                </a:r>
                <a:r>
                  <a:rPr lang="en-US" i="1" dirty="0"/>
                  <a:t>q</a:t>
                </a:r>
                <a:r>
                  <a:rPr lang="en-US" i="1" baseline="-25000" dirty="0"/>
                  <a:t>1</a:t>
                </a:r>
                <a:r>
                  <a:rPr lang="en-US" dirty="0"/>
                  <a:t>(</a:t>
                </a:r>
                <a:r>
                  <a:rPr lang="en-US" i="1" dirty="0"/>
                  <a:t>d</a:t>
                </a:r>
                <a:r>
                  <a:rPr lang="en-US" dirty="0"/>
                  <a:t>) = .25. The Radon </a:t>
                </a:r>
                <a:r>
                  <a:rPr lang="en-US" dirty="0" err="1"/>
                  <a:t>Nikodym</a:t>
                </a:r>
                <a:r>
                  <a:rPr lang="en-US" dirty="0"/>
                  <a:t> derivative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𝜔</m:t>
                        </m:r>
                      </m:e>
                    </m:d>
                  </m:oMath>
                </a14:m>
                <a:r>
                  <a:rPr lang="en-US" dirty="0"/>
                  <a:t> with respect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1</m:t>
                        </m:r>
                      </m:sub>
                    </m:sSub>
                  </m:oMath>
                </a14:m>
                <a:r>
                  <a:rPr lang="en-US" dirty="0"/>
                  <a:t>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.75</m:t>
                          </m:r>
                        </m:num>
                        <m:den>
                          <m:r>
                            <a:rPr lang="en-US" i="1">
                              <a:latin typeface="Cambria Math" panose="02040503050406030204" pitchFamily="18" charset="0"/>
                            </a:rPr>
                            <m:t>.6</m:t>
                          </m:r>
                        </m:den>
                      </m:f>
                      <m:r>
                        <a:rPr lang="en-US" i="1">
                          <a:latin typeface="Cambria Math" panose="02040503050406030204" pitchFamily="18" charset="0"/>
                        </a:rPr>
                        <m:t>=1.25</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𝑑</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.25</m:t>
                          </m:r>
                        </m:num>
                        <m:den>
                          <m:r>
                            <a:rPr lang="en-US" i="1">
                              <a:latin typeface="Cambria Math" panose="02040503050406030204" pitchFamily="18" charset="0"/>
                            </a:rPr>
                            <m:t>.4</m:t>
                          </m:r>
                        </m:den>
                      </m:f>
                      <m:r>
                        <a:rPr lang="en-US" i="1">
                          <a:latin typeface="Cambria Math" panose="02040503050406030204" pitchFamily="18" charset="0"/>
                        </a:rPr>
                        <m:t>=.625</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833247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95095"/>
              </a:xfrm>
            </p:spPr>
            <p:txBody>
              <a:bodyPr>
                <a:normAutofit fontScale="55000" lnSpcReduction="20000"/>
              </a:bodyPr>
              <a:lstStyle/>
              <a:p>
                <a:pPr marL="0" indent="0">
                  <a:buNone/>
                </a:pPr>
                <a:r>
                  <a:rPr lang="en-US" sz="4200" dirty="0" smtClean="0"/>
                  <a:t>Expected values for time 1 stock prices (recall that </a:t>
                </a:r>
                <a:r>
                  <a:rPr lang="en-US" sz="4200" i="1" dirty="0"/>
                  <a:t>S</a:t>
                </a:r>
                <a:r>
                  <a:rPr lang="en-US" sz="4200" baseline="-25000" dirty="0"/>
                  <a:t>0</a:t>
                </a:r>
                <a:r>
                  <a:rPr lang="en-US" sz="4200" dirty="0"/>
                  <a:t> = 10, </a:t>
                </a:r>
                <a:r>
                  <a:rPr lang="en-US" sz="4200" i="1" dirty="0"/>
                  <a:t>u</a:t>
                </a:r>
                <a:r>
                  <a:rPr lang="en-US" sz="4200" dirty="0"/>
                  <a:t> = 1.5 and </a:t>
                </a:r>
                <a:r>
                  <a:rPr lang="en-US" sz="4200" i="1" dirty="0"/>
                  <a:t>d</a:t>
                </a:r>
                <a:r>
                  <a:rPr lang="en-US" sz="4200" dirty="0"/>
                  <a:t> = .5) under probability measures ℙ and ℚ are calculated as follows:</a:t>
                </a:r>
              </a:p>
              <a:p>
                <a:pPr marL="0" indent="0">
                  <a:buNone/>
                </a:pPr>
                <a:r>
                  <a:rPr lang="en-US" sz="4200" dirty="0"/>
                  <a:t> </a:t>
                </a:r>
              </a:p>
              <a:p>
                <a:pPr marL="0" indent="0">
                  <a:buNone/>
                </a:pPr>
                <a14:m>
                  <m:oMathPara xmlns:m="http://schemas.openxmlformats.org/officeDocument/2006/math">
                    <m:oMathParaPr>
                      <m:jc m:val="left"/>
                    </m:oMathParaPr>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𝐸</m:t>
                          </m:r>
                        </m:e>
                        <m:sub>
                          <m:r>
                            <a:rPr lang="en-US" sz="4200" i="1">
                              <a:latin typeface="Cambria Math" panose="02040503050406030204" pitchFamily="18" charset="0"/>
                            </a:rPr>
                            <m:t>ℙ</m:t>
                          </m:r>
                        </m:sub>
                      </m:sSub>
                      <m:d>
                        <m:dPr>
                          <m:begChr m:val="["/>
                          <m:endChr m:val="]"/>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e>
                      </m:d>
                      <m:r>
                        <a:rPr lang="en-US" sz="4200" i="1">
                          <a:latin typeface="Cambria Math" panose="02040503050406030204" pitchFamily="18" charset="0"/>
                        </a:rPr>
                        <m:t>=</m:t>
                      </m:r>
                      <m:nary>
                        <m:naryPr>
                          <m:chr m:val="∑"/>
                          <m:limLoc m:val="undOvr"/>
                          <m:supHide m:val="on"/>
                          <m:ctrlPr>
                            <a:rPr lang="en-US" sz="4200" i="1">
                              <a:latin typeface="Cambria Math" panose="02040503050406030204" pitchFamily="18" charset="0"/>
                            </a:rPr>
                          </m:ctrlPr>
                        </m:naryPr>
                        <m:sub>
                          <m:r>
                            <a:rPr lang="en-US" sz="4200" i="1">
                              <a:latin typeface="Cambria Math" panose="02040503050406030204" pitchFamily="18" charset="0"/>
                            </a:rPr>
                            <m:t>𝜔</m:t>
                          </m:r>
                          <m:r>
                            <a:rPr lang="en-US" sz="4200" i="1">
                              <a:latin typeface="Cambria Math" panose="02040503050406030204" pitchFamily="18" charset="0"/>
                            </a:rPr>
                            <m:t>∈{</m:t>
                          </m:r>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𝑑</m:t>
                          </m:r>
                          <m:r>
                            <a:rPr lang="en-US" sz="4200" i="1">
                              <a:latin typeface="Cambria Math" panose="02040503050406030204" pitchFamily="18" charset="0"/>
                            </a:rPr>
                            <m:t>}</m:t>
                          </m:r>
                        </m:sub>
                        <m:sup/>
                        <m:e>
                          <m:sSub>
                            <m:sSubPr>
                              <m:ctrlPr>
                                <a:rPr lang="en-US" sz="4200" i="1">
                                  <a:latin typeface="Cambria Math" panose="02040503050406030204" pitchFamily="18" charset="0"/>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sSub>
                            <m:sSubPr>
                              <m:ctrlPr>
                                <a:rPr lang="en-US" sz="4200" i="1">
                                  <a:latin typeface="Cambria Math" panose="02040503050406030204" pitchFamily="18" charset="0"/>
                                </a:rPr>
                              </m:ctrlPr>
                            </m:sSubPr>
                            <m:e>
                              <m:d>
                                <m:dPr>
                                  <m:ctrlPr>
                                    <a:rPr lang="en-US" sz="4200" i="1">
                                      <a:latin typeface="Cambria Math" panose="02040503050406030204" pitchFamily="18" charset="0"/>
                                    </a:rPr>
                                  </m:ctrlPr>
                                </m:dPr>
                                <m:e>
                                  <m:r>
                                    <a:rPr lang="en-US" sz="4200" i="1">
                                      <a:latin typeface="Cambria Math" panose="02040503050406030204" pitchFamily="18" charset="0"/>
                                    </a:rPr>
                                    <m:t>𝜔</m:t>
                                  </m:r>
                                </m:e>
                              </m:d>
                              <m:r>
                                <a:rPr lang="en-US" sz="4200" i="1">
                                  <a:latin typeface="Cambria Math" panose="02040503050406030204" pitchFamily="18" charset="0"/>
                                </a:rPr>
                                <m:t>𝑝</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e>
                      </m:nary>
                      <m:r>
                        <a:rPr lang="en-US" sz="4200" i="1">
                          <a:latin typeface="Cambria Math" panose="02040503050406030204" pitchFamily="18" charset="0"/>
                        </a:rPr>
                        <m:t>=(1.5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m:t>
                      </m:r>
                      <m:d>
                        <m:dPr>
                          <m:ctrlPr>
                            <a:rPr lang="en-US" sz="4200" i="1">
                              <a:latin typeface="Cambria Math" panose="02040503050406030204" pitchFamily="18" charset="0"/>
                            </a:rPr>
                          </m:ctrlPr>
                        </m:dPr>
                        <m:e>
                          <m:r>
                            <a:rPr lang="en-US" sz="4200" i="1">
                              <a:latin typeface="Cambria Math" panose="02040503050406030204" pitchFamily="18" charset="0"/>
                            </a:rPr>
                            <m:t>.6</m:t>
                          </m:r>
                        </m:e>
                      </m:d>
                      <m:r>
                        <a:rPr lang="en-US" sz="4200" i="1">
                          <a:latin typeface="Cambria Math" panose="02040503050406030204" pitchFamily="18" charset="0"/>
                        </a:rPr>
                        <m:t>+(.5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10)(,4)=11</m:t>
                      </m:r>
                    </m:oMath>
                  </m:oMathPara>
                </a14:m>
                <a:endParaRPr lang="en-US" sz="4200" dirty="0"/>
              </a:p>
              <a:p>
                <a:pPr marL="0" indent="0">
                  <a:buNone/>
                </a:pPr>
                <a:r>
                  <a:rPr lang="en-US" sz="4200" dirty="0"/>
                  <a:t> </a:t>
                </a:r>
              </a:p>
              <a:p>
                <a:pPr marL="0" indent="0">
                  <a:buNone/>
                </a:pPr>
                <a14:m>
                  <m:oMathPara xmlns:m="http://schemas.openxmlformats.org/officeDocument/2006/math">
                    <m:oMathParaPr>
                      <m:jc m:val="left"/>
                    </m:oMathParaPr>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𝐸</m:t>
                          </m:r>
                        </m:e>
                        <m:sub>
                          <m:r>
                            <a:rPr lang="en-US" sz="4200" i="1">
                              <a:latin typeface="Cambria Math" panose="02040503050406030204" pitchFamily="18" charset="0"/>
                            </a:rPr>
                            <m:t>ℚ</m:t>
                          </m:r>
                        </m:sub>
                      </m:sSub>
                      <m:d>
                        <m:dPr>
                          <m:begChr m:val="["/>
                          <m:endChr m:val="]"/>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e>
                      </m:d>
                      <m:r>
                        <a:rPr lang="en-US" sz="4200" i="1">
                          <a:latin typeface="Cambria Math" panose="02040503050406030204" pitchFamily="18" charset="0"/>
                        </a:rPr>
                        <m:t>=</m:t>
                      </m:r>
                      <m:nary>
                        <m:naryPr>
                          <m:chr m:val="∑"/>
                          <m:limLoc m:val="undOvr"/>
                          <m:supHide m:val="on"/>
                          <m:ctrlPr>
                            <a:rPr lang="en-US" sz="4200" i="1">
                              <a:latin typeface="Cambria Math" panose="02040503050406030204" pitchFamily="18" charset="0"/>
                            </a:rPr>
                          </m:ctrlPr>
                        </m:naryPr>
                        <m:sub>
                          <m:r>
                            <a:rPr lang="en-US" sz="4200" i="1">
                              <a:latin typeface="Cambria Math" panose="02040503050406030204" pitchFamily="18" charset="0"/>
                            </a:rPr>
                            <m:t>𝜔</m:t>
                          </m:r>
                          <m:r>
                            <a:rPr lang="en-US" sz="4200" i="1">
                              <a:latin typeface="Cambria Math" panose="02040503050406030204" pitchFamily="18" charset="0"/>
                            </a:rPr>
                            <m:t>∈{</m:t>
                          </m:r>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𝑑</m:t>
                          </m:r>
                          <m:r>
                            <a:rPr lang="en-US" sz="4200" i="1">
                              <a:latin typeface="Cambria Math" panose="02040503050406030204" pitchFamily="18" charset="0"/>
                            </a:rPr>
                            <m:t>}</m:t>
                          </m:r>
                        </m:sub>
                        <m:sup/>
                        <m:e>
                          <m:sSub>
                            <m:sSubPr>
                              <m:ctrlPr>
                                <a:rPr lang="en-US" sz="4200" i="1">
                                  <a:latin typeface="Cambria Math" panose="02040503050406030204" pitchFamily="18" charset="0"/>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sSub>
                            <m:sSubPr>
                              <m:ctrlPr>
                                <a:rPr lang="en-US" sz="4200" i="1">
                                  <a:latin typeface="Cambria Math" panose="02040503050406030204" pitchFamily="18" charset="0"/>
                                </a:rPr>
                              </m:ctrlPr>
                            </m:sSubPr>
                            <m:e>
                              <m:d>
                                <m:dPr>
                                  <m:ctrlPr>
                                    <a:rPr lang="en-US" sz="4200" i="1">
                                      <a:latin typeface="Cambria Math" panose="02040503050406030204" pitchFamily="18" charset="0"/>
                                    </a:rPr>
                                  </m:ctrlPr>
                                </m:dPr>
                                <m:e>
                                  <m:r>
                                    <a:rPr lang="en-US" sz="4200" i="1">
                                      <a:latin typeface="Cambria Math" panose="02040503050406030204" pitchFamily="18" charset="0"/>
                                    </a:rPr>
                                    <m:t>𝜔</m:t>
                                  </m:r>
                                </m:e>
                              </m:d>
                              <m:r>
                                <a:rPr lang="en-US" sz="4200" i="1">
                                  <a:latin typeface="Cambria Math" panose="02040503050406030204" pitchFamily="18" charset="0"/>
                                </a:rPr>
                                <m:t>𝑞</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e>
                      </m:nary>
                      <m:r>
                        <a:rPr lang="en-US" sz="4200" i="1">
                          <a:latin typeface="Cambria Math" panose="02040503050406030204" pitchFamily="18" charset="0"/>
                        </a:rPr>
                        <m:t>=</m:t>
                      </m:r>
                      <m:nary>
                        <m:naryPr>
                          <m:chr m:val="∑"/>
                          <m:limLoc m:val="undOvr"/>
                          <m:supHide m:val="on"/>
                          <m:ctrlPr>
                            <a:rPr lang="en-US" sz="4200" i="1">
                              <a:latin typeface="Cambria Math" panose="02040503050406030204" pitchFamily="18" charset="0"/>
                            </a:rPr>
                          </m:ctrlPr>
                        </m:naryPr>
                        <m:sub>
                          <m:r>
                            <a:rPr lang="en-US" sz="4200" i="1">
                              <a:latin typeface="Cambria Math" panose="02040503050406030204" pitchFamily="18" charset="0"/>
                            </a:rPr>
                            <m:t>𝜔</m:t>
                          </m:r>
                          <m:r>
                            <a:rPr lang="en-US" sz="4200" i="1">
                              <a:latin typeface="Cambria Math" panose="02040503050406030204" pitchFamily="18" charset="0"/>
                            </a:rPr>
                            <m:t>∈{</m:t>
                          </m:r>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𝑑</m:t>
                          </m:r>
                          <m:r>
                            <a:rPr lang="en-US" sz="4200" i="1">
                              <a:latin typeface="Cambria Math" panose="02040503050406030204" pitchFamily="18" charset="0"/>
                            </a:rPr>
                            <m:t>}</m:t>
                          </m:r>
                        </m:sub>
                        <m:sup/>
                        <m:e>
                          <m:sSub>
                            <m:sSubPr>
                              <m:ctrlPr>
                                <a:rPr lang="en-US" sz="4200" i="1">
                                  <a:latin typeface="Cambria Math" panose="02040503050406030204" pitchFamily="18" charset="0"/>
                                </a:rPr>
                              </m:ctrlPr>
                            </m:sSubPr>
                            <m:e>
                              <m:r>
                                <a:rPr lang="en-US" sz="4200" i="1">
                                  <a:latin typeface="Cambria Math" panose="02040503050406030204" pitchFamily="18" charset="0"/>
                                </a:rPr>
                                <m:t>𝑆</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sSub>
                            <m:sSubPr>
                              <m:ctrlPr>
                                <a:rPr lang="en-US" sz="4200" i="1">
                                  <a:latin typeface="Cambria Math" panose="02040503050406030204" pitchFamily="18" charset="0"/>
                                </a:rPr>
                              </m:ctrlPr>
                            </m:sSubPr>
                            <m:e>
                              <m:sSub>
                                <m:sSubPr>
                                  <m:ctrlPr>
                                    <a:rPr lang="en-US" sz="4200" i="1">
                                      <a:latin typeface="Cambria Math" panose="02040503050406030204" pitchFamily="18" charset="0"/>
                                    </a:rPr>
                                  </m:ctrlPr>
                                </m:sSubPr>
                                <m:e>
                                  <m:r>
                                    <a:rPr lang="en-US" sz="4200" i="1">
                                      <a:latin typeface="Cambria Math" panose="02040503050406030204" pitchFamily="18" charset="0"/>
                                    </a:rPr>
                                    <m:t>𝜉</m:t>
                                  </m:r>
                                </m:e>
                                <m:sub>
                                  <m:r>
                                    <a:rPr lang="en-US" sz="4200" i="1">
                                      <a:latin typeface="Cambria Math" panose="02040503050406030204" pitchFamily="18" charset="0"/>
                                    </a:rPr>
                                    <m:t>1</m:t>
                                  </m:r>
                                </m:sub>
                              </m:sSub>
                              <m:d>
                                <m:dPr>
                                  <m:ctrlPr>
                                    <a:rPr lang="en-US" sz="4200" i="1">
                                      <a:latin typeface="Cambria Math" panose="02040503050406030204" pitchFamily="18" charset="0"/>
                                    </a:rPr>
                                  </m:ctrlPr>
                                </m:dPr>
                                <m:e>
                                  <m:r>
                                    <a:rPr lang="en-US" sz="4200" i="1">
                                      <a:latin typeface="Cambria Math" panose="02040503050406030204" pitchFamily="18" charset="0"/>
                                    </a:rPr>
                                    <m:t>𝜔</m:t>
                                  </m:r>
                                </m:e>
                              </m:d>
                              <m:r>
                                <a:rPr lang="en-US" sz="4200" i="1">
                                  <a:latin typeface="Cambria Math" panose="02040503050406030204" pitchFamily="18" charset="0"/>
                                </a:rPr>
                                <m:t>𝑝</m:t>
                              </m:r>
                            </m:e>
                            <m:sub>
                              <m:r>
                                <a:rPr lang="en-US" sz="4200" i="1">
                                  <a:latin typeface="Cambria Math" panose="02040503050406030204" pitchFamily="18" charset="0"/>
                                </a:rPr>
                                <m:t>1</m:t>
                              </m:r>
                            </m:sub>
                          </m:sSub>
                          <m:r>
                            <a:rPr lang="en-US" sz="4200" i="1">
                              <a:latin typeface="Cambria Math" panose="02040503050406030204" pitchFamily="18" charset="0"/>
                            </a:rPr>
                            <m:t>(</m:t>
                          </m:r>
                          <m:r>
                            <a:rPr lang="en-US" sz="4200" i="1">
                              <a:latin typeface="Cambria Math" panose="02040503050406030204" pitchFamily="18" charset="0"/>
                            </a:rPr>
                            <m:t>𝜔</m:t>
                          </m:r>
                          <m:r>
                            <a:rPr lang="en-US" sz="4200" i="1">
                              <a:latin typeface="Cambria Math" panose="02040503050406030204" pitchFamily="18" charset="0"/>
                            </a:rPr>
                            <m:t>)</m:t>
                          </m:r>
                        </m:e>
                      </m:nary>
                    </m:oMath>
                  </m:oMathPara>
                </a14:m>
                <a:endParaRPr lang="en-US" sz="4200" dirty="0" smtClean="0"/>
              </a:p>
              <a:p>
                <a:pPr marL="0" indent="0">
                  <a:buNone/>
                </a:pPr>
                <a:r>
                  <a:rPr lang="en-US" sz="4200" dirty="0" smtClean="0"/>
                  <a:t> </a:t>
                </a:r>
                <a:endParaRPr lang="en-US" sz="4200" dirty="0"/>
              </a:p>
              <a:p>
                <a:pPr marL="0" indent="0">
                  <a:buNone/>
                </a:pPr>
                <a:r>
                  <a:rPr lang="en-US" sz="4200" dirty="0"/>
                  <a:t> </a:t>
                </a:r>
                <a:r>
                  <a:rPr lang="en-US" sz="4200" dirty="0" smtClean="0"/>
                  <a:t>           </a:t>
                </a:r>
                <a:r>
                  <a:rPr lang="en-US" sz="4200" dirty="0"/>
                  <a:t> </a:t>
                </a:r>
                <a14:m>
                  <m:oMath xmlns:m="http://schemas.openxmlformats.org/officeDocument/2006/math">
                    <m:r>
                      <a:rPr lang="en-US" sz="4200" i="1">
                        <a:latin typeface="Cambria Math" panose="02040503050406030204" pitchFamily="18" charset="0"/>
                      </a:rPr>
                      <m:t>=</m:t>
                    </m:r>
                    <m:d>
                      <m:dPr>
                        <m:ctrlPr>
                          <a:rPr lang="en-US" sz="4200" i="1">
                            <a:latin typeface="Cambria Math" panose="02040503050406030204" pitchFamily="18" charset="0"/>
                          </a:rPr>
                        </m:ctrlPr>
                      </m:dPr>
                      <m:e>
                        <m:r>
                          <a:rPr lang="en-US" sz="4200" i="1">
                            <a:latin typeface="Cambria Math" panose="02040503050406030204" pitchFamily="18" charset="0"/>
                          </a:rPr>
                          <m:t>1.5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m:t>
                        </m:r>
                      </m:e>
                    </m:d>
                    <m:d>
                      <m:dPr>
                        <m:ctrlPr>
                          <a:rPr lang="en-US" sz="4200" i="1">
                            <a:latin typeface="Cambria Math" panose="02040503050406030204" pitchFamily="18" charset="0"/>
                          </a:rPr>
                        </m:ctrlPr>
                      </m:dPr>
                      <m:e>
                        <m:r>
                          <a:rPr lang="en-US" sz="4200" i="1">
                            <a:latin typeface="Cambria Math" panose="02040503050406030204" pitchFamily="18" charset="0"/>
                          </a:rPr>
                          <m:t>1.25</m:t>
                        </m:r>
                      </m:e>
                    </m:d>
                    <m:r>
                      <a:rPr lang="en-US" sz="4200" i="1">
                        <a:latin typeface="Cambria Math" panose="02040503050406030204" pitchFamily="18" charset="0"/>
                      </a:rPr>
                      <m:t>(.6)+</m:t>
                    </m:r>
                    <m:d>
                      <m:dPr>
                        <m:ctrlPr>
                          <a:rPr lang="en-US" sz="4200" i="1">
                            <a:latin typeface="Cambria Math" panose="02040503050406030204" pitchFamily="18" charset="0"/>
                          </a:rPr>
                        </m:ctrlPr>
                      </m:dPr>
                      <m:e>
                        <m:r>
                          <a:rPr lang="en-US" sz="4200" i="1">
                            <a:latin typeface="Cambria Math" panose="02040503050406030204" pitchFamily="18" charset="0"/>
                          </a:rPr>
                          <m:t>.5</m:t>
                        </m:r>
                        <m:r>
                          <a:rPr lang="en-US" sz="4200" i="1">
                            <a:latin typeface="Cambria Math" panose="02040503050406030204" pitchFamily="18" charset="0"/>
                            <a:sym typeface="Symbol" panose="05050102010706020507" pitchFamily="18" charset="2"/>
                          </a:rPr>
                          <m:t></m:t>
                        </m:r>
                        <m:r>
                          <a:rPr lang="en-US" sz="4200" i="1">
                            <a:latin typeface="Cambria Math" panose="02040503050406030204" pitchFamily="18" charset="0"/>
                          </a:rPr>
                          <m:t>10</m:t>
                        </m:r>
                      </m:e>
                    </m:d>
                    <m:d>
                      <m:dPr>
                        <m:ctrlPr>
                          <a:rPr lang="en-US" sz="4200" i="1">
                            <a:latin typeface="Cambria Math" panose="02040503050406030204" pitchFamily="18" charset="0"/>
                          </a:rPr>
                        </m:ctrlPr>
                      </m:dPr>
                      <m:e>
                        <m:r>
                          <a:rPr lang="en-US" sz="4200" i="1">
                            <a:latin typeface="Cambria Math" panose="02040503050406030204" pitchFamily="18" charset="0"/>
                          </a:rPr>
                          <m:t>.625</m:t>
                        </m:r>
                      </m:e>
                    </m:d>
                    <m:r>
                      <a:rPr lang="en-US" sz="4200" i="1">
                        <a:latin typeface="Cambria Math" panose="02040503050406030204" pitchFamily="18" charset="0"/>
                      </a:rPr>
                      <m:t>(.4)=12.50</m:t>
                    </m:r>
                  </m:oMath>
                </a14:m>
                <a:r>
                  <a:rPr lang="en-US" sz="4200" dirty="0"/>
                  <a:t> </a:t>
                </a:r>
              </a:p>
              <a:p>
                <a:pPr marL="0" indent="0">
                  <a:buNone/>
                </a:pPr>
                <a:r>
                  <a:rPr lang="en-US" dirty="0"/>
                  <a:t> </a:t>
                </a:r>
              </a:p>
              <a:p>
                <a:pPr marL="0" indent="0">
                  <a:buNone/>
                </a:pPr>
                <a:r>
                  <a:rPr lang="en-US" i="1" dirty="0" smtClean="0"/>
                  <a:t>Note </a:t>
                </a:r>
                <a:r>
                  <a:rPr lang="en-US" i="1" dirty="0"/>
                  <a:t>that while probability measure ℙ prices the stock expected value in terms of currency, probability measure ℚ prices using riskless bonds (with face value $1) as the </a:t>
                </a:r>
                <a:r>
                  <a:rPr lang="en-US" i="1" dirty="0" err="1"/>
                  <a:t>numeraire</a:t>
                </a:r>
                <a:r>
                  <a:rPr lang="en-US" i="1" dirty="0"/>
                  <a:t>. The price of the stock under risk-neutral measure ℚ is 12.5 bonds, each worth $0.8 at time zero. Discounting these bonds reveals that the monetary value of the stock is $0.8</a:t>
                </a:r>
                <a:r>
                  <a:rPr lang="en-US" i="1" dirty="0">
                    <a:sym typeface="Symbol" panose="05050102010706020507" pitchFamily="18" charset="2"/>
                  </a:rPr>
                  <a:t></a:t>
                </a:r>
                <a:r>
                  <a:rPr lang="en-US" i="1" dirty="0"/>
                  <a:t>12.50 = $10.00</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95095"/>
              </a:xfrm>
              <a:blipFill rotWithShape="0">
                <a:blip r:embed="rId2" cstate="print"/>
                <a:stretch>
                  <a:fillRect l="-753" t="-2287" r="-269"/>
                </a:stretch>
              </a:blipFill>
            </p:spPr>
            <p:txBody>
              <a:bodyPr/>
              <a:lstStyle/>
              <a:p>
                <a:r>
                  <a:rPr lang="en-US">
                    <a:noFill/>
                  </a:rPr>
                  <a:t> </a:t>
                </a:r>
              </a:p>
            </p:txBody>
          </p:sp>
        </mc:Fallback>
      </mc:AlternateContent>
    </p:spTree>
    <p:extLst>
      <p:ext uri="{BB962C8B-B14F-4D97-AF65-F5344CB8AC3E}">
        <p14:creationId xmlns:p14="http://schemas.microsoft.com/office/powerpoint/2010/main" xmlns="" val="1586162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Similarly, we compute expected values for time 2 stock prices  under probability measures ℙ and ℚ as follows (note that </a:t>
                </a:r>
                <a:r>
                  <a:rPr lang="en-US" i="1" dirty="0"/>
                  <a:t>p</a:t>
                </a:r>
                <a:r>
                  <a:rPr lang="en-US" dirty="0"/>
                  <a:t>(</a:t>
                </a:r>
                <a:r>
                  <a:rPr lang="en-US" i="1" dirty="0" err="1"/>
                  <a:t>uu</a:t>
                </a:r>
                <a:r>
                  <a:rPr lang="en-US" dirty="0"/>
                  <a:t>) = .36, </a:t>
                </a:r>
                <a:r>
                  <a:rPr lang="en-US" i="1" dirty="0"/>
                  <a:t>p</a:t>
                </a:r>
                <a:r>
                  <a:rPr lang="en-US" dirty="0"/>
                  <a:t>(</a:t>
                </a:r>
                <a:r>
                  <a:rPr lang="en-US" i="1" dirty="0" err="1"/>
                  <a:t>ud</a:t>
                </a:r>
                <a:r>
                  <a:rPr lang="en-US" dirty="0"/>
                  <a:t>) = </a:t>
                </a:r>
                <a:r>
                  <a:rPr lang="en-US" i="1" dirty="0"/>
                  <a:t>p</a:t>
                </a:r>
                <a:r>
                  <a:rPr lang="en-US" dirty="0"/>
                  <a:t>(</a:t>
                </a:r>
                <a:r>
                  <a:rPr lang="en-US" i="1" dirty="0"/>
                  <a:t>du</a:t>
                </a:r>
                <a:r>
                  <a:rPr lang="en-US" dirty="0"/>
                  <a:t>) = .24. </a:t>
                </a:r>
                <a:r>
                  <a:rPr lang="en-US" i="1" dirty="0"/>
                  <a:t>p</a:t>
                </a:r>
                <a:r>
                  <a:rPr lang="en-US" dirty="0"/>
                  <a:t>(</a:t>
                </a:r>
                <a:r>
                  <a:rPr lang="en-US" i="1" dirty="0" err="1"/>
                  <a:t>dd</a:t>
                </a:r>
                <a:r>
                  <a:rPr lang="en-US" dirty="0"/>
                  <a:t>) = .16, </a:t>
                </a:r>
                <a:r>
                  <a:rPr lang="en-US" i="1" dirty="0"/>
                  <a:t>u</a:t>
                </a:r>
                <a:r>
                  <a:rPr lang="en-US" baseline="30000" dirty="0"/>
                  <a:t>2</a:t>
                </a:r>
                <a:r>
                  <a:rPr lang="en-US" dirty="0"/>
                  <a:t> = 2.25, </a:t>
                </a:r>
                <a:r>
                  <a:rPr lang="en-US" i="1" dirty="0" err="1"/>
                  <a:t>ud</a:t>
                </a:r>
                <a:r>
                  <a:rPr lang="en-US" i="1" dirty="0"/>
                  <a:t> </a:t>
                </a:r>
                <a:r>
                  <a:rPr lang="en-US" dirty="0"/>
                  <a:t>= </a:t>
                </a:r>
                <a:r>
                  <a:rPr lang="en-US" i="1" dirty="0"/>
                  <a:t>du</a:t>
                </a:r>
                <a:r>
                  <a:rPr lang="en-US" dirty="0"/>
                  <a:t> = .75 and </a:t>
                </a:r>
                <a:r>
                  <a:rPr lang="en-US" i="1" dirty="0"/>
                  <a:t>d</a:t>
                </a:r>
                <a:r>
                  <a:rPr lang="en-US" baseline="30000" dirty="0"/>
                  <a:t>2</a:t>
                </a:r>
                <a:r>
                  <a:rPr lang="en-US" dirty="0"/>
                  <a:t> = .25):</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e>
                      </m:d>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e>
                      </m:nary>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panose="02040503050406030204" pitchFamily="18" charset="0"/>
                            </a:rPr>
                          </m:ctrlPr>
                        </m:dPr>
                        <m:e>
                          <m:r>
                            <a:rPr lang="en-US" i="1">
                              <a:latin typeface="Cambria Math" panose="02040503050406030204" pitchFamily="18" charset="0"/>
                            </a:rPr>
                            <m:t>.36</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panose="02040503050406030204" pitchFamily="18" charset="0"/>
                            </a:rPr>
                          </m:ctrlPr>
                        </m:dPr>
                        <m:e>
                          <m:r>
                            <a:rPr lang="en-US" i="1">
                              <a:latin typeface="Cambria Math" panose="02040503050406030204" pitchFamily="18" charset="0"/>
                            </a:rPr>
                            <m:t>.24</m:t>
                          </m:r>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panose="02040503050406030204" pitchFamily="18" charset="0"/>
                            </a:rPr>
                          </m:ctrlPr>
                        </m:dPr>
                        <m:e>
                          <m:r>
                            <a:rPr lang="en-US" i="1">
                              <a:latin typeface="Cambria Math" panose="02040503050406030204" pitchFamily="18" charset="0"/>
                            </a:rPr>
                            <m:t>.24</m:t>
                          </m:r>
                        </m:e>
                      </m:d>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10)(.16)=1.21.</m:t>
                      </m:r>
                    </m:oMath>
                  </m:oMathPara>
                </a14:m>
                <a:endParaRPr lang="en-US" dirty="0"/>
              </a:p>
              <a:p>
                <a:pPr marL="0" indent="0">
                  <a:buNone/>
                </a:pP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423804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Radon-</a:t>
            </a:r>
            <a:r>
              <a:rPr lang="en-US" b="1" dirty="0" err="1"/>
              <a:t>Nikodym</a:t>
            </a:r>
            <a:r>
              <a:rPr lang="en-US" b="1" dirty="0"/>
              <a:t> Derivatives </a:t>
            </a:r>
            <a:r>
              <a:rPr lang="en-US" b="1" dirty="0" smtClean="0"/>
              <a:t>In </a:t>
            </a:r>
            <a:r>
              <a:rPr lang="en-US" b="1" dirty="0"/>
              <a:t>A</a:t>
            </a:r>
            <a:r>
              <a:rPr lang="en-US" b="1" dirty="0" smtClean="0"/>
              <a:t> </a:t>
            </a:r>
            <a:r>
              <a:rPr lang="en-US" b="1" dirty="0"/>
              <a:t>Multiple Period Binomial Environment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7"/>
                <a:ext cx="11379201" cy="4716437"/>
              </a:xfrm>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e>
                      </m:d>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𝑞</m:t>
                              </m:r>
                            </m:e>
                            <m:sub>
                              <m:r>
                                <a:rPr lang="en-US" i="1">
                                  <a:latin typeface="Cambria Math" panose="02040503050406030204" pitchFamily="18" charset="0"/>
                                </a:rPr>
                                <m:t>2</m:t>
                              </m:r>
                            </m:sub>
                          </m:sSub>
                        </m:e>
                      </m:nary>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sub>
                        <m:sup/>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𝜉</m:t>
                              </m:r>
                            </m:e>
                            <m:sub>
                              <m:r>
                                <a:rPr lang="en-US" i="1">
                                  <a:latin typeface="Cambria Math" panose="02040503050406030204" pitchFamily="18" charset="0"/>
                                </a:rPr>
                                <m:t>2</m:t>
                              </m:r>
                            </m:sub>
                          </m:sSub>
                        </m:e>
                      </m:nary>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oMath>
                  </m:oMathPara>
                </a14:m>
                <a:endParaRPr lang="en-US" dirty="0"/>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sSup>
                      <m:sSupPr>
                        <m:ctrlPr>
                          <a:rPr lang="en-US" i="1">
                            <a:latin typeface="Cambria Math" panose="02040503050406030204" pitchFamily="18" charset="0"/>
                          </a:rPr>
                        </m:ctrlPr>
                      </m:sSupPr>
                      <m:e>
                        <m:r>
                          <a:rPr lang="en-US" i="1">
                            <a:latin typeface="Cambria Math" panose="02040503050406030204" pitchFamily="18" charset="0"/>
                          </a:rPr>
                          <m:t>(1.25)</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.36</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r>
                      <a:rPr lang="en-US" i="1">
                        <a:latin typeface="Cambria Math" panose="02040503050406030204" pitchFamily="18" charset="0"/>
                      </a:rPr>
                      <m:t>(.78125)</m:t>
                    </m:r>
                    <m:d>
                      <m:dPr>
                        <m:ctrlPr>
                          <a:rPr lang="en-US" i="1">
                            <a:latin typeface="Cambria Math" panose="02040503050406030204" pitchFamily="18" charset="0"/>
                          </a:rPr>
                        </m:ctrlPr>
                      </m:dPr>
                      <m:e>
                        <m:r>
                          <a:rPr lang="en-US" i="1">
                            <a:latin typeface="Cambria Math" panose="02040503050406030204" pitchFamily="18" charset="0"/>
                          </a:rPr>
                          <m:t>.24</m:t>
                        </m:r>
                      </m:e>
                    </m:d>
                  </m:oMath>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.625</m:t>
                              </m:r>
                            </m:e>
                          </m:d>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.24</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m:t>
                          </m:r>
                        </m:e>
                      </m:d>
                      <m:d>
                        <m:dPr>
                          <m:ctrlPr>
                            <a:rPr lang="en-US" i="1">
                              <a:latin typeface="Cambria Math" panose="02040503050406030204" pitchFamily="18" charset="0"/>
                            </a:rPr>
                          </m:ctrlPr>
                        </m:dPr>
                        <m:e>
                          <m:r>
                            <a:rPr lang="en-US" i="1">
                              <a:latin typeface="Cambria Math" panose="02040503050406030204" pitchFamily="18" charset="0"/>
                            </a:rPr>
                            <m:t>.390625</m:t>
                          </m:r>
                        </m:e>
                      </m:d>
                      <m:d>
                        <m:dPr>
                          <m:ctrlPr>
                            <a:rPr lang="en-US" i="1">
                              <a:latin typeface="Cambria Math" panose="02040503050406030204" pitchFamily="18" charset="0"/>
                            </a:rPr>
                          </m:ctrlPr>
                        </m:dPr>
                        <m:e>
                          <m:r>
                            <a:rPr lang="en-US" i="1">
                              <a:latin typeface="Cambria Math" panose="02040503050406030204" pitchFamily="18" charset="0"/>
                            </a:rPr>
                            <m:t>.16</m:t>
                          </m:r>
                        </m:e>
                      </m:d>
                      <m:r>
                        <a:rPr lang="en-US" i="1">
                          <a:latin typeface="Cambria Math" panose="02040503050406030204" pitchFamily="18" charset="0"/>
                        </a:rPr>
                        <m:t>=15.625.</m:t>
                      </m:r>
                    </m:oMath>
                  </m:oMathPara>
                </a14:m>
                <a:endParaRPr lang="en-US" dirty="0"/>
              </a:p>
              <a:p>
                <a:pPr marL="0" indent="0">
                  <a:buNone/>
                </a:pPr>
                <a:r>
                  <a:rPr lang="en-US" dirty="0"/>
                  <a:t> </a:t>
                </a:r>
              </a:p>
              <a:p>
                <a:pPr marL="0" indent="0">
                  <a:buNone/>
                </a:pPr>
                <a:r>
                  <a:rPr lang="en-US" sz="2400" dirty="0"/>
                  <a:t>where </a:t>
                </a:r>
                <a:r>
                  <a:rPr lang="en-US" sz="2400" dirty="0">
                    <a:sym typeface="Symbol" panose="05050102010706020507" pitchFamily="18" charset="2"/>
                  </a:rPr>
                  <a:t></a:t>
                </a:r>
                <a:r>
                  <a:rPr lang="en-US" sz="2400" baseline="-25000" dirty="0"/>
                  <a:t>2</a:t>
                </a:r>
                <a:r>
                  <a:rPr lang="en-US" sz="2400" dirty="0"/>
                  <a:t>(</a:t>
                </a:r>
                <a:r>
                  <a:rPr lang="en-US" sz="2400" i="1" dirty="0" err="1"/>
                  <a:t>u,u</a:t>
                </a:r>
                <a:r>
                  <a:rPr lang="en-US" sz="2400" dirty="0"/>
                  <a:t>) = 1.25</a:t>
                </a:r>
                <a:r>
                  <a:rPr lang="en-US" sz="2400" baseline="30000" dirty="0"/>
                  <a:t>2</a:t>
                </a:r>
                <a:r>
                  <a:rPr lang="en-US" sz="2400" dirty="0"/>
                  <a:t>, </a:t>
                </a:r>
                <a:r>
                  <a:rPr lang="en-US" sz="2400" dirty="0">
                    <a:sym typeface="Symbol" panose="05050102010706020507" pitchFamily="18" charset="2"/>
                  </a:rPr>
                  <a:t></a:t>
                </a:r>
                <a:r>
                  <a:rPr lang="en-US" sz="2400" baseline="-25000" dirty="0"/>
                  <a:t>2</a:t>
                </a:r>
                <a:r>
                  <a:rPr lang="en-US" sz="2400" dirty="0"/>
                  <a:t>(</a:t>
                </a:r>
                <a:r>
                  <a:rPr lang="en-US" sz="2400" i="1" dirty="0" err="1"/>
                  <a:t>u,d</a:t>
                </a:r>
                <a:r>
                  <a:rPr lang="en-US" sz="2400" dirty="0"/>
                  <a:t>) = </a:t>
                </a:r>
                <a:r>
                  <a:rPr lang="en-US" sz="2400" dirty="0">
                    <a:sym typeface="Symbol" panose="05050102010706020507" pitchFamily="18" charset="2"/>
                  </a:rPr>
                  <a:t></a:t>
                </a:r>
                <a:r>
                  <a:rPr lang="en-US" sz="2400" baseline="-25000" dirty="0"/>
                  <a:t>2</a:t>
                </a:r>
                <a:r>
                  <a:rPr lang="en-US" sz="2400" dirty="0"/>
                  <a:t>(</a:t>
                </a:r>
                <a:r>
                  <a:rPr lang="en-US" sz="2400" i="1" dirty="0" err="1"/>
                  <a:t>d,u</a:t>
                </a:r>
                <a:r>
                  <a:rPr lang="en-US" sz="2400" dirty="0"/>
                  <a:t>) = 1.25</a:t>
                </a:r>
                <a:r>
                  <a:rPr lang="en-US" sz="2400" dirty="0">
                    <a:sym typeface="Symbol" panose="05050102010706020507" pitchFamily="18" charset="2"/>
                  </a:rPr>
                  <a:t></a:t>
                </a:r>
                <a:r>
                  <a:rPr lang="en-US" sz="2400" dirty="0"/>
                  <a:t>.625 and </a:t>
                </a:r>
                <a:r>
                  <a:rPr lang="en-US" sz="2400" dirty="0">
                    <a:sym typeface="Symbol" panose="05050102010706020507" pitchFamily="18" charset="2"/>
                  </a:rPr>
                  <a:t></a:t>
                </a:r>
                <a:r>
                  <a:rPr lang="en-US" sz="2400" baseline="-25000" dirty="0"/>
                  <a:t>2</a:t>
                </a:r>
                <a:r>
                  <a:rPr lang="en-US" sz="2400" dirty="0"/>
                  <a:t>(</a:t>
                </a:r>
                <a:r>
                  <a:rPr lang="en-US" sz="2400" i="1" dirty="0" err="1"/>
                  <a:t>d,d</a:t>
                </a:r>
                <a:r>
                  <a:rPr lang="en-US" sz="2400" dirty="0"/>
                  <a:t>) = .625</a:t>
                </a:r>
                <a:r>
                  <a:rPr lang="en-US" sz="2400" baseline="30000" dirty="0"/>
                  <a:t>2</a:t>
                </a:r>
                <a:r>
                  <a:rPr lang="en-US" sz="2400" dirty="0"/>
                  <a:t>. </a:t>
                </a:r>
                <a:endParaRPr lang="en-US" sz="2400" dirty="0" smtClean="0"/>
              </a:p>
              <a:p>
                <a:pPr marL="0" indent="0">
                  <a:buNone/>
                </a:pPr>
                <a:endParaRPr lang="en-US" dirty="0"/>
              </a:p>
              <a:p>
                <a:pPr marL="0" indent="0">
                  <a:buNone/>
                </a:pPr>
                <a:r>
                  <a:rPr lang="en-US" dirty="0" smtClean="0"/>
                  <a:t>These </a:t>
                </a:r>
                <a:r>
                  <a:rPr lang="en-US" dirty="0"/>
                  <a:t>results are depicted </a:t>
                </a:r>
                <a:r>
                  <a:rPr lang="en-US" dirty="0" smtClean="0"/>
                  <a:t>in the </a:t>
                </a:r>
                <a:r>
                  <a:rPr lang="en-US" dirty="0"/>
                  <a:t>f</a:t>
                </a:r>
                <a:r>
                  <a:rPr lang="en-US" dirty="0" smtClean="0"/>
                  <a:t>igure </a:t>
                </a:r>
                <a:r>
                  <a:rPr lang="en-US" dirty="0"/>
                  <a:t>o</a:t>
                </a:r>
                <a:r>
                  <a:rPr lang="en-US" dirty="0" smtClean="0"/>
                  <a:t>n the next slide. </a:t>
                </a:r>
                <a:r>
                  <a:rPr lang="en-US" dirty="0"/>
                  <a:t>The price of the stock under risk-neutral measure ℚ is 15.625 bonds, each worth $0.64 (there are 2 time periods before payoff) at time zero. Discounting these bonds reveals that the monetary value of the stock is $0.64</a:t>
                </a:r>
                <a:r>
                  <a:rPr lang="en-US" dirty="0">
                    <a:sym typeface="Symbol" panose="05050102010706020507" pitchFamily="18" charset="2"/>
                  </a:rPr>
                  <a:t></a:t>
                </a:r>
                <a:r>
                  <a:rPr lang="en-US" dirty="0"/>
                  <a:t>15.625 = $10.00. Thus, at time 2, the discounted value of the stock once again exhibits the martingale property with respect to ℚ</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379201" cy="4716437"/>
              </a:xfrm>
              <a:blipFill rotWithShape="0">
                <a:blip r:embed="rId2" cstate="print"/>
                <a:stretch>
                  <a:fillRect l="-750" r="-1071"/>
                </a:stretch>
              </a:blipFill>
            </p:spPr>
            <p:txBody>
              <a:bodyPr/>
              <a:lstStyle/>
              <a:p>
                <a:r>
                  <a:rPr lang="en-US">
                    <a:noFill/>
                  </a:rPr>
                  <a:t> </a:t>
                </a:r>
              </a:p>
            </p:txBody>
          </p:sp>
        </mc:Fallback>
      </mc:AlternateContent>
    </p:spTree>
    <p:extLst>
      <p:ext uri="{BB962C8B-B14F-4D97-AF65-F5344CB8AC3E}">
        <p14:creationId xmlns:p14="http://schemas.microsoft.com/office/powerpoint/2010/main" xmlns="" val="1565047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1853"/>
          </a:xfrm>
        </p:spPr>
        <p:txBody>
          <a:bodyPr>
            <a:normAutofit fontScale="90000"/>
          </a:bodyPr>
          <a:lstStyle/>
          <a:p>
            <a:r>
              <a:rPr lang="en-US" sz="3200" b="1" dirty="0"/>
              <a:t>Radon-</a:t>
            </a:r>
            <a:r>
              <a:rPr lang="en-US" sz="3200" b="1" dirty="0" err="1"/>
              <a:t>Nikodym</a:t>
            </a:r>
            <a:r>
              <a:rPr lang="en-US" sz="3200" b="1" dirty="0"/>
              <a:t> Derivatives </a:t>
            </a:r>
            <a:r>
              <a:rPr lang="en-US" sz="3200" b="1" dirty="0" smtClean="0"/>
              <a:t>In </a:t>
            </a:r>
            <a:r>
              <a:rPr lang="en-US" sz="3200" b="1" dirty="0"/>
              <a:t>A</a:t>
            </a:r>
            <a:r>
              <a:rPr lang="en-US" sz="3200" b="1" dirty="0" smtClean="0"/>
              <a:t> </a:t>
            </a:r>
            <a:r>
              <a:rPr lang="en-US" sz="3200" b="1" dirty="0"/>
              <a:t>Multiple Period Binomial Environment (Continued)</a:t>
            </a:r>
            <a:endParaRPr lang="en-US" dirty="0"/>
          </a:p>
        </p:txBody>
      </p:sp>
      <p:sp>
        <p:nvSpPr>
          <p:cNvPr id="3" name="Content Placeholder 2"/>
          <p:cNvSpPr>
            <a:spLocks noGrp="1"/>
          </p:cNvSpPr>
          <p:nvPr>
            <p:ph sz="quarter" idx="1"/>
          </p:nvPr>
        </p:nvSpPr>
        <p:spPr>
          <a:xfrm>
            <a:off x="402336" y="1527047"/>
            <a:ext cx="11338560" cy="4755765"/>
          </a:xfrm>
          <a:noFill/>
        </p:spPr>
        <p:txBody>
          <a:bodyPr>
            <a:normAutofit/>
          </a:bodyPr>
          <a:lstStyle/>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smtClean="0"/>
          </a:p>
          <a:p>
            <a:pPr marL="0" indent="0">
              <a:buNone/>
            </a:pPr>
            <a:endParaRPr lang="en-US" sz="1800" b="1" dirty="0"/>
          </a:p>
          <a:p>
            <a:pPr marL="0" indent="0">
              <a:buNone/>
            </a:pPr>
            <a:r>
              <a:rPr lang="en-US" sz="1800" b="1" dirty="0"/>
              <a:t> </a:t>
            </a:r>
            <a:r>
              <a:rPr lang="en-US" sz="1800" b="1" dirty="0" smtClean="0"/>
              <a:t>     Time 0		Time 1		             		 Time 2</a:t>
            </a:r>
            <a:endParaRPr lang="en-US" sz="1800" dirty="0" smtClean="0"/>
          </a:p>
          <a:p>
            <a:endParaRPr lang="en-US" dirty="0"/>
          </a:p>
        </p:txBody>
      </p:sp>
      <p:sp>
        <p:nvSpPr>
          <p:cNvPr id="10" name="Rectangle 9"/>
          <p:cNvSpPr/>
          <p:nvPr/>
        </p:nvSpPr>
        <p:spPr>
          <a:xfrm>
            <a:off x="991421" y="3628382"/>
            <a:ext cx="798617" cy="369332"/>
          </a:xfrm>
          <a:prstGeom prst="rect">
            <a:avLst/>
          </a:prstGeom>
          <a:ln>
            <a:solidFill>
              <a:schemeClr val="tx1"/>
            </a:solidFill>
          </a:ln>
        </p:spPr>
        <p:txBody>
          <a:bodyPr wrap="none">
            <a:spAutoFit/>
          </a:bodyPr>
          <a:lstStyle/>
          <a:p>
            <a:r>
              <a:rPr lang="en-US" dirty="0">
                <a:solidFill>
                  <a:prstClr val="black"/>
                </a:solidFill>
                <a:ea typeface="Times New Roman" panose="02020603050405020304" pitchFamily="18" charset="0"/>
                <a:cs typeface="Times New Roman" panose="02020603050405020304" pitchFamily="18" charset="0"/>
              </a:rPr>
              <a:t>S</a:t>
            </a:r>
            <a:r>
              <a:rPr lang="en-US" baseline="-25000" dirty="0">
                <a:solidFill>
                  <a:prstClr val="black"/>
                </a:solidFill>
                <a:ea typeface="Times New Roman" panose="02020603050405020304" pitchFamily="18" charset="0"/>
                <a:cs typeface="Times New Roman" panose="02020603050405020304" pitchFamily="18" charset="0"/>
              </a:rPr>
              <a:t>0</a:t>
            </a:r>
            <a:r>
              <a:rPr lang="en-US" dirty="0">
                <a:solidFill>
                  <a:prstClr val="black"/>
                </a:solidFill>
                <a:ea typeface="Times New Roman" panose="02020603050405020304" pitchFamily="18" charset="0"/>
                <a:cs typeface="Times New Roman" panose="02020603050405020304" pitchFamily="18" charset="0"/>
              </a:rPr>
              <a:t>=10</a:t>
            </a:r>
            <a:endParaRPr lang="en-US" sz="1400" dirty="0">
              <a:solidFill>
                <a:prstClr val="black"/>
              </a:solidFill>
              <a:ea typeface="Times New Roman" panose="02020603050405020304" pitchFamily="18" charset="0"/>
              <a:cs typeface="Times New Roman" panose="02020603050405020304" pitchFamily="18" charset="0"/>
            </a:endParaRPr>
          </a:p>
        </p:txBody>
      </p:sp>
      <p:sp>
        <p:nvSpPr>
          <p:cNvPr id="13" name="Rectangle 12"/>
          <p:cNvSpPr/>
          <p:nvPr/>
        </p:nvSpPr>
        <p:spPr>
          <a:xfrm>
            <a:off x="3299006" y="2753963"/>
            <a:ext cx="1297857" cy="52111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uS</a:t>
            </a:r>
            <a:r>
              <a:rPr lang="en-US" i="1" baseline="-25000" dirty="0">
                <a:solidFill>
                  <a:prstClr val="black"/>
                </a:solidFill>
              </a:rPr>
              <a:t>0 </a:t>
            </a:r>
            <a:r>
              <a:rPr lang="en-US" dirty="0">
                <a:solidFill>
                  <a:prstClr val="black"/>
                </a:solidFill>
              </a:rPr>
              <a:t>= 15</a:t>
            </a:r>
          </a:p>
          <a:p>
            <a:pPr algn="ctr"/>
            <a:r>
              <a:rPr lang="en-US" i="1" dirty="0">
                <a:solidFill>
                  <a:prstClr val="black"/>
                </a:solidFill>
                <a:sym typeface="Symbol" panose="05050102010706020507" pitchFamily="18" charset="2"/>
              </a:rPr>
              <a:t></a:t>
            </a:r>
            <a:r>
              <a:rPr lang="en-US" baseline="-25000" dirty="0">
                <a:solidFill>
                  <a:prstClr val="black"/>
                </a:solidFill>
              </a:rPr>
              <a:t>1</a:t>
            </a:r>
            <a:r>
              <a:rPr lang="en-US" dirty="0">
                <a:solidFill>
                  <a:prstClr val="black"/>
                </a:solidFill>
              </a:rPr>
              <a:t>(u)=1.25</a:t>
            </a:r>
          </a:p>
        </p:txBody>
      </p:sp>
      <p:sp>
        <p:nvSpPr>
          <p:cNvPr id="14" name="Rectangle 13"/>
          <p:cNvSpPr/>
          <p:nvPr/>
        </p:nvSpPr>
        <p:spPr>
          <a:xfrm>
            <a:off x="3246567" y="4341746"/>
            <a:ext cx="1307689" cy="511277"/>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dS</a:t>
            </a:r>
            <a:r>
              <a:rPr lang="en-US" i="1" baseline="-25000" dirty="0">
                <a:solidFill>
                  <a:prstClr val="black"/>
                </a:solidFill>
              </a:rPr>
              <a:t>0 </a:t>
            </a:r>
            <a:r>
              <a:rPr lang="en-US" dirty="0">
                <a:solidFill>
                  <a:prstClr val="black"/>
                </a:solidFill>
              </a:rPr>
              <a:t>= 5</a:t>
            </a:r>
          </a:p>
          <a:p>
            <a:pPr algn="ctr"/>
            <a:r>
              <a:rPr lang="en-US" i="1" dirty="0">
                <a:solidFill>
                  <a:prstClr val="black"/>
                </a:solidFill>
                <a:sym typeface="Symbol" panose="05050102010706020507" pitchFamily="18" charset="2"/>
              </a:rPr>
              <a:t></a:t>
            </a:r>
            <a:r>
              <a:rPr lang="en-US" baseline="-25000" dirty="0">
                <a:solidFill>
                  <a:prstClr val="black"/>
                </a:solidFill>
              </a:rPr>
              <a:t>1</a:t>
            </a:r>
            <a:r>
              <a:rPr lang="en-US" dirty="0">
                <a:solidFill>
                  <a:prstClr val="black"/>
                </a:solidFill>
              </a:rPr>
              <a:t>(</a:t>
            </a:r>
            <a:r>
              <a:rPr lang="en-US" i="1" dirty="0">
                <a:solidFill>
                  <a:prstClr val="black"/>
                </a:solidFill>
              </a:rPr>
              <a:t>d</a:t>
            </a:r>
            <a:r>
              <a:rPr lang="en-US" dirty="0">
                <a:solidFill>
                  <a:prstClr val="black"/>
                </a:solidFill>
              </a:rPr>
              <a:t>)=.625</a:t>
            </a:r>
          </a:p>
        </p:txBody>
      </p:sp>
      <p:sp>
        <p:nvSpPr>
          <p:cNvPr id="16" name="Rectangle 15"/>
          <p:cNvSpPr/>
          <p:nvPr/>
        </p:nvSpPr>
        <p:spPr>
          <a:xfrm>
            <a:off x="6336890" y="1976873"/>
            <a:ext cx="3131575" cy="40381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uuS</a:t>
            </a:r>
            <a:r>
              <a:rPr lang="en-US" i="1" baseline="-25000" dirty="0">
                <a:solidFill>
                  <a:prstClr val="black"/>
                </a:solidFill>
              </a:rPr>
              <a:t>0</a:t>
            </a:r>
            <a:r>
              <a:rPr lang="en-US" dirty="0">
                <a:solidFill>
                  <a:prstClr val="black"/>
                </a:solidFill>
              </a:rPr>
              <a:t> = 22.5,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err="1">
                <a:solidFill>
                  <a:prstClr val="black"/>
                </a:solidFill>
              </a:rPr>
              <a:t>uu</a:t>
            </a:r>
            <a:r>
              <a:rPr lang="en-US" dirty="0">
                <a:solidFill>
                  <a:prstClr val="black"/>
                </a:solidFill>
              </a:rPr>
              <a:t>) = </a:t>
            </a:r>
            <a:r>
              <a:rPr lang="en-US" dirty="0" smtClean="0">
                <a:solidFill>
                  <a:schemeClr val="tx1"/>
                </a:solidFill>
              </a:rPr>
              <a:t>1.5625</a:t>
            </a:r>
            <a:endParaRPr lang="en-US" dirty="0">
              <a:solidFill>
                <a:schemeClr val="tx1"/>
              </a:solidFill>
            </a:endParaRPr>
          </a:p>
        </p:txBody>
      </p:sp>
      <p:sp>
        <p:nvSpPr>
          <p:cNvPr id="17" name="Rectangle 16"/>
          <p:cNvSpPr/>
          <p:nvPr/>
        </p:nvSpPr>
        <p:spPr>
          <a:xfrm>
            <a:off x="6336891" y="3676886"/>
            <a:ext cx="3131574" cy="32082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duS</a:t>
            </a:r>
            <a:r>
              <a:rPr lang="en-US" i="1" baseline="-25000" dirty="0">
                <a:solidFill>
                  <a:prstClr val="black"/>
                </a:solidFill>
              </a:rPr>
              <a:t>0</a:t>
            </a:r>
            <a:r>
              <a:rPr lang="en-US" dirty="0">
                <a:solidFill>
                  <a:prstClr val="black"/>
                </a:solidFill>
              </a:rPr>
              <a:t> = 7.5,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a:solidFill>
                  <a:prstClr val="black"/>
                </a:solidFill>
              </a:rPr>
              <a:t>du</a:t>
            </a:r>
            <a:r>
              <a:rPr lang="en-US" dirty="0">
                <a:solidFill>
                  <a:prstClr val="black"/>
                </a:solidFill>
              </a:rPr>
              <a:t>) = .78125</a:t>
            </a:r>
          </a:p>
        </p:txBody>
      </p:sp>
      <p:sp>
        <p:nvSpPr>
          <p:cNvPr id="18" name="Rectangle 17"/>
          <p:cNvSpPr/>
          <p:nvPr/>
        </p:nvSpPr>
        <p:spPr>
          <a:xfrm>
            <a:off x="6336890" y="3241067"/>
            <a:ext cx="3131575" cy="277169"/>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udS</a:t>
            </a:r>
            <a:r>
              <a:rPr lang="en-US" i="1" baseline="-25000" dirty="0">
                <a:solidFill>
                  <a:prstClr val="black"/>
                </a:solidFill>
              </a:rPr>
              <a:t>0</a:t>
            </a:r>
            <a:r>
              <a:rPr lang="en-US" dirty="0">
                <a:solidFill>
                  <a:prstClr val="black"/>
                </a:solidFill>
              </a:rPr>
              <a:t> = 7.5,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err="1">
                <a:solidFill>
                  <a:prstClr val="black"/>
                </a:solidFill>
              </a:rPr>
              <a:t>ud</a:t>
            </a:r>
            <a:r>
              <a:rPr lang="en-US" dirty="0">
                <a:solidFill>
                  <a:prstClr val="black"/>
                </a:solidFill>
              </a:rPr>
              <a:t>) = .78125</a:t>
            </a:r>
          </a:p>
        </p:txBody>
      </p:sp>
      <p:sp>
        <p:nvSpPr>
          <p:cNvPr id="19" name="Rectangle 18"/>
          <p:cNvSpPr/>
          <p:nvPr/>
        </p:nvSpPr>
        <p:spPr>
          <a:xfrm>
            <a:off x="6336890" y="5044325"/>
            <a:ext cx="3131575" cy="293101"/>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prstClr val="black"/>
                </a:solidFill>
              </a:rPr>
              <a:t>ddS</a:t>
            </a:r>
            <a:r>
              <a:rPr lang="en-US" i="1" baseline="-25000" dirty="0">
                <a:solidFill>
                  <a:prstClr val="black"/>
                </a:solidFill>
              </a:rPr>
              <a:t>0</a:t>
            </a:r>
            <a:r>
              <a:rPr lang="en-US" dirty="0">
                <a:solidFill>
                  <a:prstClr val="black"/>
                </a:solidFill>
              </a:rPr>
              <a:t> = 2.5, </a:t>
            </a:r>
            <a:r>
              <a:rPr lang="en-US" i="1" dirty="0">
                <a:solidFill>
                  <a:prstClr val="black"/>
                </a:solidFill>
                <a:sym typeface="Symbol" panose="05050102010706020507" pitchFamily="18" charset="2"/>
              </a:rPr>
              <a:t></a:t>
            </a:r>
            <a:r>
              <a:rPr lang="en-US" baseline="-25000" dirty="0">
                <a:solidFill>
                  <a:prstClr val="black"/>
                </a:solidFill>
              </a:rPr>
              <a:t>2</a:t>
            </a:r>
            <a:r>
              <a:rPr lang="en-US" dirty="0">
                <a:solidFill>
                  <a:prstClr val="black"/>
                </a:solidFill>
              </a:rPr>
              <a:t>(</a:t>
            </a:r>
            <a:r>
              <a:rPr lang="en-US" i="1" dirty="0" err="1">
                <a:solidFill>
                  <a:prstClr val="black"/>
                </a:solidFill>
              </a:rPr>
              <a:t>dd</a:t>
            </a:r>
            <a:r>
              <a:rPr lang="en-US" dirty="0">
                <a:solidFill>
                  <a:prstClr val="black"/>
                </a:solidFill>
              </a:rPr>
              <a:t>) = .390625</a:t>
            </a:r>
          </a:p>
        </p:txBody>
      </p:sp>
      <p:sp>
        <p:nvSpPr>
          <p:cNvPr id="20" name="Rectangle 19"/>
          <p:cNvSpPr/>
          <p:nvPr/>
        </p:nvSpPr>
        <p:spPr>
          <a:xfrm>
            <a:off x="4938876" y="2089921"/>
            <a:ext cx="506698" cy="290763"/>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black"/>
                </a:solidFill>
              </a:rPr>
              <a:t>uu</a:t>
            </a:r>
            <a:endParaRPr lang="en-US" dirty="0">
              <a:solidFill>
                <a:prstClr val="black"/>
              </a:solidFill>
            </a:endParaRPr>
          </a:p>
        </p:txBody>
      </p:sp>
      <p:sp>
        <p:nvSpPr>
          <p:cNvPr id="21" name="Rectangle 20"/>
          <p:cNvSpPr/>
          <p:nvPr/>
        </p:nvSpPr>
        <p:spPr>
          <a:xfrm>
            <a:off x="2243992" y="2805882"/>
            <a:ext cx="378542" cy="28144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u</a:t>
            </a:r>
          </a:p>
        </p:txBody>
      </p:sp>
      <p:sp>
        <p:nvSpPr>
          <p:cNvPr id="22" name="Rectangle 21"/>
          <p:cNvSpPr/>
          <p:nvPr/>
        </p:nvSpPr>
        <p:spPr>
          <a:xfrm>
            <a:off x="4959330" y="5059931"/>
            <a:ext cx="551651" cy="26188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black"/>
                </a:solidFill>
              </a:rPr>
              <a:t>dd</a:t>
            </a:r>
            <a:endParaRPr lang="en-US" dirty="0">
              <a:solidFill>
                <a:prstClr val="black"/>
              </a:solidFill>
            </a:endParaRPr>
          </a:p>
        </p:txBody>
      </p:sp>
      <p:sp>
        <p:nvSpPr>
          <p:cNvPr id="23" name="Rectangle 22"/>
          <p:cNvSpPr/>
          <p:nvPr/>
        </p:nvSpPr>
        <p:spPr>
          <a:xfrm>
            <a:off x="2243992" y="4417945"/>
            <a:ext cx="378542" cy="234283"/>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a:t>
            </a:r>
          </a:p>
        </p:txBody>
      </p:sp>
      <p:sp>
        <p:nvSpPr>
          <p:cNvPr id="26" name="Rectangle 25"/>
          <p:cNvSpPr/>
          <p:nvPr/>
        </p:nvSpPr>
        <p:spPr>
          <a:xfrm>
            <a:off x="4938876" y="3386101"/>
            <a:ext cx="506698" cy="29078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black"/>
                </a:solidFill>
              </a:rPr>
              <a:t>ud</a:t>
            </a:r>
            <a:endParaRPr lang="en-US" dirty="0">
              <a:solidFill>
                <a:prstClr val="black"/>
              </a:solidFill>
            </a:endParaRPr>
          </a:p>
        </p:txBody>
      </p:sp>
      <p:sp>
        <p:nvSpPr>
          <p:cNvPr id="27" name="Rectangle 26"/>
          <p:cNvSpPr/>
          <p:nvPr/>
        </p:nvSpPr>
        <p:spPr>
          <a:xfrm>
            <a:off x="4938876" y="3851251"/>
            <a:ext cx="486243" cy="26508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du</a:t>
            </a:r>
          </a:p>
        </p:txBody>
      </p:sp>
      <p:cxnSp>
        <p:nvCxnSpPr>
          <p:cNvPr id="33" name="Straight Connector 32"/>
          <p:cNvCxnSpPr/>
          <p:nvPr/>
        </p:nvCxnSpPr>
        <p:spPr>
          <a:xfrm flipV="1">
            <a:off x="1790038" y="3014518"/>
            <a:ext cx="1508968" cy="613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90038" y="3997714"/>
            <a:ext cx="1456529" cy="599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6" idx="1"/>
          </p:cNvCxnSpPr>
          <p:nvPr/>
        </p:nvCxnSpPr>
        <p:spPr>
          <a:xfrm flipV="1">
            <a:off x="4596863" y="2178779"/>
            <a:ext cx="1740027" cy="575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8" idx="1"/>
          </p:cNvCxnSpPr>
          <p:nvPr/>
        </p:nvCxnSpPr>
        <p:spPr>
          <a:xfrm>
            <a:off x="4596863" y="3266531"/>
            <a:ext cx="1740027" cy="113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554256" y="3880859"/>
            <a:ext cx="1782634" cy="483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33802" y="4853023"/>
            <a:ext cx="1803088" cy="2976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4827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Radon-</a:t>
            </a:r>
            <a:r>
              <a:rPr lang="en-US" b="1" dirty="0" err="1"/>
              <a:t>Nikodym</a:t>
            </a:r>
            <a:r>
              <a:rPr lang="en-US" b="1" dirty="0"/>
              <a:t> Derivatives </a:t>
            </a:r>
            <a:r>
              <a:rPr lang="en-US" b="1" dirty="0" smtClean="0"/>
              <a:t>In A </a:t>
            </a:r>
            <a:r>
              <a:rPr lang="en-US" b="1" dirty="0"/>
              <a:t>Multiple Period Binomial Environment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7"/>
                <a:ext cx="11543859" cy="4834423"/>
              </a:xfrm>
            </p:spPr>
            <p:txBody>
              <a:bodyPr>
                <a:normAutofit/>
              </a:bodyPr>
              <a:lstStyle/>
              <a:p>
                <a:pPr marL="0" indent="0">
                  <a:buNone/>
                </a:pPr>
                <a:r>
                  <a:rPr lang="en-US" sz="2300" dirty="0"/>
                  <a:t>These concepts can be extended to multiple time periods in the binomial situation as well as to cases when there are more than two possible choices at each stage. Suppose </a:t>
                </a:r>
                <a:r>
                  <a:rPr lang="en-US" sz="2300" i="1" dirty="0" err="1"/>
                  <a:t>p</a:t>
                </a:r>
                <a:r>
                  <a:rPr lang="en-US" sz="2300" i="1" baseline="-25000" dirty="0" err="1"/>
                  <a:t>s,t</a:t>
                </a:r>
                <a:r>
                  <a:rPr lang="en-US" sz="2300" dirty="0"/>
                  <a:t>(</a:t>
                </a:r>
                <a:r>
                  <a:rPr lang="en-US" sz="2300" dirty="0">
                    <a:sym typeface="Symbol" panose="05050102010706020507" pitchFamily="18" charset="2"/>
                  </a:rPr>
                  <a:t></a:t>
                </a:r>
                <a:r>
                  <a:rPr lang="en-US" sz="2300" dirty="0"/>
                  <a:t>) is the physical probability that, given the stock price </a:t>
                </a:r>
                <a:r>
                  <a:rPr lang="en-US" sz="2300" i="1" dirty="0" err="1"/>
                  <a:t>S</a:t>
                </a:r>
                <a:r>
                  <a:rPr lang="en-US" sz="2300" i="1" baseline="-25000" dirty="0" err="1"/>
                  <a:t>s</a:t>
                </a:r>
                <a:r>
                  <a:rPr lang="en-US" sz="2300" dirty="0"/>
                  <a:t> at time </a:t>
                </a:r>
                <a:r>
                  <a:rPr lang="en-US" sz="2300" i="1" dirty="0"/>
                  <a:t>s</a:t>
                </a:r>
                <a:r>
                  <a:rPr lang="en-US" sz="2300" dirty="0"/>
                  <a:t>, it will have the value </a:t>
                </a:r>
                <a:r>
                  <a:rPr lang="en-US" sz="2300" i="1" dirty="0"/>
                  <a:t>S</a:t>
                </a:r>
                <a:r>
                  <a:rPr lang="en-US" sz="2300" baseline="-25000" dirty="0"/>
                  <a:t>t</a:t>
                </a:r>
                <a:r>
                  <a:rPr lang="en-US" sz="2300" dirty="0"/>
                  <a:t>(</a:t>
                </a:r>
                <a:r>
                  <a:rPr lang="en-US" sz="2300" dirty="0">
                    <a:sym typeface="Symbol" panose="05050102010706020507" pitchFamily="18" charset="2"/>
                  </a:rPr>
                  <a:t></a:t>
                </a:r>
                <a:r>
                  <a:rPr lang="en-US" sz="2300" dirty="0"/>
                  <a:t>) at time t for any outcome </a:t>
                </a:r>
                <a:r>
                  <a:rPr lang="en-US" sz="2300" dirty="0">
                    <a:sym typeface="Symbol" panose="05050102010706020507" pitchFamily="18" charset="2"/>
                  </a:rPr>
                  <a:t></a:t>
                </a:r>
                <a:r>
                  <a:rPr lang="en-US" sz="2300" dirty="0"/>
                  <a:t>. Let </a:t>
                </a:r>
                <a:r>
                  <a:rPr lang="en-US" sz="2300" i="1" dirty="0" err="1"/>
                  <a:t>q</a:t>
                </a:r>
                <a:r>
                  <a:rPr lang="en-US" sz="2300" i="1" baseline="-25000" dirty="0" err="1"/>
                  <a:t>s,t</a:t>
                </a:r>
                <a:r>
                  <a:rPr lang="en-US" sz="2300" dirty="0"/>
                  <a:t>(</a:t>
                </a:r>
                <a:r>
                  <a:rPr lang="en-US" sz="2300" dirty="0">
                    <a:sym typeface="Symbol" panose="05050102010706020507" pitchFamily="18" charset="2"/>
                  </a:rPr>
                  <a:t></a:t>
                </a:r>
                <a:r>
                  <a:rPr lang="en-US" sz="2300" dirty="0"/>
                  <a:t>) be the equivalent probability that, given the stock price </a:t>
                </a:r>
                <a:r>
                  <a:rPr lang="en-US" sz="2300" i="1" dirty="0" err="1"/>
                  <a:t>S</a:t>
                </a:r>
                <a:r>
                  <a:rPr lang="en-US" sz="2300" i="1" baseline="-25000" dirty="0" err="1"/>
                  <a:t>s</a:t>
                </a:r>
                <a:r>
                  <a:rPr lang="en-US" sz="2300" dirty="0"/>
                  <a:t> at time </a:t>
                </a:r>
                <a:r>
                  <a:rPr lang="en-US" sz="2300" i="1" dirty="0"/>
                  <a:t>s,</a:t>
                </a:r>
                <a:r>
                  <a:rPr lang="en-US" sz="2300" dirty="0"/>
                  <a:t> it will have the value </a:t>
                </a:r>
                <a:r>
                  <a:rPr lang="en-US" sz="2300" i="1" dirty="0"/>
                  <a:t>S</a:t>
                </a:r>
                <a:r>
                  <a:rPr lang="en-US" sz="2300" i="1" baseline="-25000" dirty="0"/>
                  <a:t>t</a:t>
                </a:r>
                <a:r>
                  <a:rPr lang="en-US" sz="2300" dirty="0"/>
                  <a:t>(</a:t>
                </a:r>
                <a:r>
                  <a:rPr lang="en-US" sz="2300" dirty="0">
                    <a:sym typeface="Symbol" panose="05050102010706020507" pitchFamily="18" charset="2"/>
                  </a:rPr>
                  <a:t></a:t>
                </a:r>
                <a:r>
                  <a:rPr lang="en-US" sz="2300" dirty="0"/>
                  <a:t>)</a:t>
                </a:r>
                <a:r>
                  <a:rPr lang="en-US" sz="2300" i="1" dirty="0"/>
                  <a:t> </a:t>
                </a:r>
                <a:r>
                  <a:rPr lang="en-US" sz="2300" dirty="0"/>
                  <a:t>at time </a:t>
                </a:r>
                <a:r>
                  <a:rPr lang="en-US" sz="2300" i="1" dirty="0"/>
                  <a:t>t</a:t>
                </a:r>
                <a:r>
                  <a:rPr lang="en-US" sz="2300" dirty="0"/>
                  <a:t> for any outcome </a:t>
                </a:r>
                <a:r>
                  <a:rPr lang="en-US" sz="2300" dirty="0">
                    <a:sym typeface="Symbol" panose="05050102010706020507" pitchFamily="18" charset="2"/>
                  </a:rPr>
                  <a:t></a:t>
                </a:r>
                <a:r>
                  <a:rPr lang="en-US" sz="2300" dirty="0"/>
                  <a:t>, so that the martingale property is satisfied. To make this precise, define the Radon-</a:t>
                </a:r>
                <a:r>
                  <a:rPr lang="en-US" sz="2300" dirty="0" err="1"/>
                  <a:t>Nikodym</a:t>
                </a:r>
                <a:r>
                  <a:rPr lang="en-US" sz="2300" dirty="0"/>
                  <a:t> derivative </a:t>
                </a:r>
                <a14:m>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rPr>
                          <m:t>𝑑</m:t>
                        </m:r>
                        <m:r>
                          <a:rPr lang="en-US" sz="2300" i="1">
                            <a:latin typeface="Cambria Math" panose="02040503050406030204" pitchFamily="18" charset="0"/>
                          </a:rPr>
                          <m:t>ℚ</m:t>
                        </m:r>
                      </m:num>
                      <m:den>
                        <m:r>
                          <a:rPr lang="en-US" sz="2300" i="1">
                            <a:latin typeface="Cambria Math" panose="02040503050406030204" pitchFamily="18" charset="0"/>
                          </a:rPr>
                          <m:t>𝑑</m:t>
                        </m:r>
                        <m:r>
                          <a:rPr lang="en-US" sz="2300" i="1">
                            <a:latin typeface="Cambria Math" panose="02040503050406030204" pitchFamily="18" charset="0"/>
                          </a:rPr>
                          <m:t>ℙ</m:t>
                        </m:r>
                      </m:den>
                    </m:f>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r>
                      <a:rPr lang="en-US" sz="2300" i="1">
                        <a:latin typeface="Cambria Math" panose="02040503050406030204" pitchFamily="18" charset="0"/>
                      </a:rPr>
                      <m:t>=</m:t>
                    </m:r>
                    <m:f>
                      <m:fPr>
                        <m:ctrlPr>
                          <a:rPr lang="en-US" sz="2300" i="1">
                            <a:latin typeface="Cambria Math" panose="02040503050406030204" pitchFamily="18" charset="0"/>
                          </a:rPr>
                        </m:ctrlPr>
                      </m:fPr>
                      <m:num>
                        <m:sSub>
                          <m:sSubPr>
                            <m:ctrlPr>
                              <a:rPr lang="en-US" sz="2300" i="1">
                                <a:latin typeface="Cambria Math" panose="02040503050406030204" pitchFamily="18" charset="0"/>
                              </a:rPr>
                            </m:ctrlPr>
                          </m:sSubPr>
                          <m:e>
                            <m:r>
                              <a:rPr lang="en-US" sz="2300" i="1">
                                <a:latin typeface="Cambria Math" panose="02040503050406030204" pitchFamily="18" charset="0"/>
                              </a:rPr>
                              <m:t>𝑞</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num>
                      <m:den>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den>
                    </m:f>
                  </m:oMath>
                </a14:m>
                <a:r>
                  <a:rPr lang="en-US" sz="2300" dirty="0"/>
                  <a:t>. This gives:</a:t>
                </a:r>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ℙ</m:t>
                          </m:r>
                        </m:sub>
                      </m:sSub>
                      <m:d>
                        <m:dPr>
                          <m:begChr m:val="["/>
                          <m:endChr m:val="]"/>
                          <m:ctrlPr>
                            <a:rPr lang="en-US" sz="2300" i="1">
                              <a:latin typeface="Cambria Math" panose="02040503050406030204" pitchFamily="18" charset="0"/>
                            </a:rPr>
                          </m:ctrlPr>
                        </m:dPr>
                        <m:e>
                          <m:f>
                            <m:fPr>
                              <m:ctrlPr>
                                <a:rPr lang="en-US" sz="2300" i="1">
                                  <a:latin typeface="Cambria Math" panose="02040503050406030204" pitchFamily="18" charset="0"/>
                                </a:rPr>
                              </m:ctrlPr>
                            </m:fPr>
                            <m:num>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ℚ</m:t>
                                  </m:r>
                                </m:e>
                                <m:sub>
                                  <m:r>
                                    <m:rPr>
                                      <m:sty m:val="p"/>
                                    </m:rPr>
                                    <a:rPr lang="en-US" sz="2300">
                                      <a:latin typeface="Cambria Math" panose="02040503050406030204" pitchFamily="18" charset="0"/>
                                    </a:rPr>
                                    <m:t>s</m:t>
                                  </m:r>
                                  <m:r>
                                    <a:rPr lang="en-US" sz="2300">
                                      <a:latin typeface="Cambria Math" panose="02040503050406030204" pitchFamily="18" charset="0"/>
                                    </a:rPr>
                                    <m:t>,</m:t>
                                  </m:r>
                                  <m:r>
                                    <m:rPr>
                                      <m:sty m:val="p"/>
                                    </m:rPr>
                                    <a:rPr lang="en-US" sz="2300">
                                      <a:latin typeface="Cambria Math" panose="02040503050406030204" pitchFamily="18" charset="0"/>
                                    </a:rPr>
                                    <m:t>t</m:t>
                                  </m:r>
                                </m:sub>
                              </m:sSub>
                            </m:num>
                            <m:den>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ℙ</m:t>
                                  </m:r>
                                </m:e>
                                <m:sub>
                                  <m:r>
                                    <m:rPr>
                                      <m:sty m:val="p"/>
                                    </m:rPr>
                                    <a:rPr lang="en-US" sz="2300">
                                      <a:latin typeface="Cambria Math" panose="02040503050406030204" pitchFamily="18" charset="0"/>
                                    </a:rPr>
                                    <m:t>s</m:t>
                                  </m:r>
                                  <m:r>
                                    <a:rPr lang="en-US" sz="2300">
                                      <a:latin typeface="Cambria Math" panose="02040503050406030204" pitchFamily="18" charset="0"/>
                                    </a:rPr>
                                    <m:t>,</m:t>
                                  </m:r>
                                  <m:r>
                                    <m:rPr>
                                      <m:sty m:val="p"/>
                                    </m:rPr>
                                    <a:rPr lang="en-US" sz="2300">
                                      <a:latin typeface="Cambria Math" panose="02040503050406030204" pitchFamily="18" charset="0"/>
                                    </a:rPr>
                                    <m:t>t</m:t>
                                  </m:r>
                                </m:sub>
                              </m:sSub>
                            </m:den>
                          </m:f>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𝑡</m:t>
                              </m:r>
                            </m:sub>
                          </m:sSub>
                        </m:e>
                        <m:e>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𝑠</m:t>
                              </m:r>
                            </m:sub>
                          </m:sSub>
                        </m:e>
                      </m:d>
                      <m:r>
                        <a:rPr lang="en-US" sz="2300" i="1">
                          <a:latin typeface="Cambria Math" panose="02040503050406030204" pitchFamily="18" charset="0"/>
                        </a:rPr>
                        <m:t>=</m:t>
                      </m:r>
                      <m:nary>
                        <m:naryPr>
                          <m:chr m:val="∑"/>
                          <m:limLoc m:val="undOvr"/>
                          <m:ctrlPr>
                            <a:rPr lang="en-US" sz="2300" i="1">
                              <a:latin typeface="Cambria Math" panose="02040503050406030204" pitchFamily="18" charset="0"/>
                            </a:rPr>
                          </m:ctrlPr>
                        </m:naryPr>
                        <m:sub>
                          <m:r>
                            <a:rPr lang="en-US" sz="2300" i="1">
                              <a:latin typeface="Cambria Math" panose="02040503050406030204" pitchFamily="18" charset="0"/>
                            </a:rPr>
                            <m:t>𝜔</m:t>
                          </m:r>
                        </m:sub>
                        <m:sup>
                          <m:r>
                            <a:rPr lang="en-US" sz="2300" i="1">
                              <a:latin typeface="Cambria Math" panose="02040503050406030204" pitchFamily="18" charset="0"/>
                            </a:rPr>
                            <m:t> </m:t>
                          </m:r>
                        </m:sup>
                        <m:e>
                          <m:f>
                            <m:fPr>
                              <m:ctrlPr>
                                <a:rPr lang="en-US" sz="2300" i="1">
                                  <a:latin typeface="Cambria Math" panose="02040503050406030204" pitchFamily="18" charset="0"/>
                                </a:rPr>
                              </m:ctrlPr>
                            </m:fPr>
                            <m:num>
                              <m:sSub>
                                <m:sSubPr>
                                  <m:ctrlPr>
                                    <a:rPr lang="en-US" sz="2300" i="1">
                                      <a:latin typeface="Cambria Math" panose="02040503050406030204" pitchFamily="18" charset="0"/>
                                    </a:rPr>
                                  </m:ctrlPr>
                                </m:sSubPr>
                                <m:e>
                                  <m:r>
                                    <a:rPr lang="en-US" sz="2300" i="1">
                                      <a:latin typeface="Cambria Math" panose="02040503050406030204" pitchFamily="18" charset="0"/>
                                    </a:rPr>
                                    <m:t>𝑞</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num>
                            <m:den>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den>
                          </m:f>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i="1">
                              <a:latin typeface="Cambria Math" panose="02040503050406030204" pitchFamily="18" charset="0"/>
                            </a:rPr>
                            <m:t>=</m:t>
                          </m:r>
                        </m:e>
                      </m:nary>
                      <m:nary>
                        <m:naryPr>
                          <m:chr m:val="∑"/>
                          <m:limLoc m:val="undOvr"/>
                          <m:ctrlPr>
                            <a:rPr lang="en-US" sz="2300" i="1">
                              <a:latin typeface="Cambria Math" panose="02040503050406030204" pitchFamily="18" charset="0"/>
                            </a:rPr>
                          </m:ctrlPr>
                        </m:naryPr>
                        <m:sub>
                          <m:r>
                            <a:rPr lang="en-US" sz="2300" i="1">
                              <a:latin typeface="Cambria Math" panose="02040503050406030204" pitchFamily="18" charset="0"/>
                            </a:rPr>
                            <m:t>𝑖</m:t>
                          </m:r>
                          <m:r>
                            <a:rPr lang="en-US" sz="2300" i="1">
                              <a:latin typeface="Cambria Math" panose="02040503050406030204" pitchFamily="18" charset="0"/>
                            </a:rPr>
                            <m:t>=1</m:t>
                          </m:r>
                        </m:sub>
                        <m:sup>
                          <m:r>
                            <a:rPr lang="en-US" sz="2300" i="1">
                              <a:latin typeface="Cambria Math" panose="02040503050406030204" pitchFamily="18" charset="0"/>
                            </a:rPr>
                            <m:t>𝑛</m:t>
                          </m:r>
                        </m:sup>
                        <m:e>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sSub>
                            <m:sSubPr>
                              <m:ctrlPr>
                                <a:rPr lang="en-US" sz="2300" i="1">
                                  <a:latin typeface="Cambria Math" panose="02040503050406030204" pitchFamily="18" charset="0"/>
                                </a:rPr>
                              </m:ctrlPr>
                            </m:sSubPr>
                            <m:e>
                              <m:r>
                                <a:rPr lang="en-US" sz="2300" i="1">
                                  <a:latin typeface="Cambria Math" panose="02040503050406030204" pitchFamily="18" charset="0"/>
                                </a:rPr>
                                <m:t>𝑞</m:t>
                              </m:r>
                            </m:e>
                            <m:sub>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sub>
                          </m:sSub>
                          <m:r>
                            <a:rPr lang="en-US" sz="2300">
                              <a:latin typeface="Cambria Math" panose="02040503050406030204" pitchFamily="18" charset="0"/>
                            </a:rPr>
                            <m:t>(</m:t>
                          </m:r>
                          <m:r>
                            <a:rPr lang="en-US" sz="2300">
                              <a:latin typeface="Cambria Math" panose="02040503050406030204" pitchFamily="18" charset="0"/>
                              <a:sym typeface="Symbol" panose="05050102010706020507" pitchFamily="18" charset="2"/>
                            </a:rPr>
                            <m:t></m:t>
                          </m:r>
                          <m:r>
                            <a:rPr lang="en-US" sz="2300">
                              <a:latin typeface="Cambria Math" panose="02040503050406030204" pitchFamily="18" charset="0"/>
                            </a:rPr>
                            <m:t>)</m:t>
                          </m:r>
                          <m:r>
                            <a:rPr lang="en-US" sz="2300" i="1">
                              <a:latin typeface="Cambria Math" panose="02040503050406030204" pitchFamily="18" charset="0"/>
                            </a:rPr>
                            <m:t>=</m:t>
                          </m:r>
                        </m:e>
                      </m:nary>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ℚ</m:t>
                          </m:r>
                        </m:sub>
                      </m:sSub>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𝑡</m:t>
                              </m:r>
                            </m:sub>
                          </m:sSub>
                        </m:e>
                        <m:e>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𝑠</m:t>
                              </m:r>
                            </m:sub>
                          </m:sSub>
                        </m:e>
                      </m:d>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𝑠</m:t>
                          </m:r>
                        </m:sub>
                      </m:sSub>
                    </m:oMath>
                  </m:oMathPara>
                </a14:m>
                <a:endParaRPr lang="en-US" sz="2300" dirty="0"/>
              </a:p>
              <a:p>
                <a:pPr marL="0" indent="0">
                  <a:buNone/>
                </a:pPr>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543859" cy="4834423"/>
              </a:xfrm>
              <a:blipFill rotWithShape="0">
                <a:blip r:embed="rId2" cstate="print"/>
                <a:stretch>
                  <a:fillRect l="-739" t="-882" r="-7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Rectangle 3"/>
              <p:cNvSpPr/>
              <p:nvPr/>
            </p:nvSpPr>
            <p:spPr>
              <a:xfrm>
                <a:off x="275304" y="5456904"/>
                <a:ext cx="11506232" cy="1130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 </a:t>
                </a:r>
                <a:r>
                  <a:rPr lang="en-US" dirty="0">
                    <a:solidFill>
                      <a:schemeClr val="tx1"/>
                    </a:solidFill>
                  </a:rPr>
                  <a:t>this case, the Radon-</a:t>
                </a:r>
                <a:r>
                  <a:rPr lang="en-US" dirty="0" err="1">
                    <a:solidFill>
                      <a:schemeClr val="tx1"/>
                    </a:solidFill>
                  </a:rPr>
                  <a:t>Nikodym</a:t>
                </a:r>
                <a:r>
                  <a:rPr lang="en-US" dirty="0">
                    <a:solidFill>
                      <a:schemeClr val="tx1"/>
                    </a:solidFill>
                  </a:rPr>
                  <a:t> derivative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ℚ</m:t>
                            </m:r>
                          </m:e>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sub>
                        </m:sSub>
                      </m:num>
                      <m:den>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ℙ</m:t>
                            </m:r>
                          </m:e>
                          <m:sub>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sub>
                        </m:sSub>
                      </m:den>
                    </m:f>
                  </m:oMath>
                </a14:m>
                <a:r>
                  <a:rPr lang="en-US" dirty="0">
                    <a:solidFill>
                      <a:schemeClr val="tx1"/>
                    </a:solidFill>
                  </a:rPr>
                  <a:t> is the multiplicative factor of the stochastic process </a:t>
                </a:r>
                <a:r>
                  <a:rPr lang="en-US" i="1" dirty="0">
                    <a:solidFill>
                      <a:schemeClr val="tx1"/>
                    </a:solidFill>
                  </a:rPr>
                  <a:t>S</a:t>
                </a:r>
                <a:r>
                  <a:rPr lang="en-US" baseline="-25000" dirty="0">
                    <a:solidFill>
                      <a:schemeClr val="tx1"/>
                    </a:solidFill>
                  </a:rPr>
                  <a:t>t</a:t>
                </a:r>
                <a:r>
                  <a:rPr lang="en-US" dirty="0">
                    <a:solidFill>
                      <a:schemeClr val="tx1"/>
                    </a:solidFill>
                  </a:rPr>
                  <a:t> that converts the expectation on a probability space ℙ to a probability space ℚ, so that the stochastic process </a:t>
                </a:r>
                <a:r>
                  <a:rPr lang="en-US" i="1" dirty="0">
                    <a:solidFill>
                      <a:schemeClr val="tx1"/>
                    </a:solidFill>
                  </a:rPr>
                  <a:t>S</a:t>
                </a:r>
                <a:r>
                  <a:rPr lang="en-US" baseline="-25000" dirty="0">
                    <a:solidFill>
                      <a:schemeClr val="tx1"/>
                    </a:solidFill>
                  </a:rPr>
                  <a:t>t</a:t>
                </a:r>
                <a:r>
                  <a:rPr lang="en-US" dirty="0">
                    <a:solidFill>
                      <a:schemeClr val="tx1"/>
                    </a:solidFill>
                  </a:rPr>
                  <a:t> becomes a martingale in the probability space ℚ</a:t>
                </a:r>
                <a:r>
                  <a:rPr lang="en-US" dirty="0" smtClean="0">
                    <a:solidFill>
                      <a:schemeClr val="tx1"/>
                    </a:solidFill>
                  </a:rPr>
                  <a:t>.  </a:t>
                </a:r>
                <a:r>
                  <a:rPr lang="en-US" dirty="0">
                    <a:solidFill>
                      <a:schemeClr val="tx1"/>
                    </a:solidFill>
                  </a:rPr>
                  <a:t>We point out that the Radon-</a:t>
                </a:r>
                <a:r>
                  <a:rPr lang="en-US" dirty="0" err="1">
                    <a:solidFill>
                      <a:schemeClr val="tx1"/>
                    </a:solidFill>
                  </a:rPr>
                  <a:t>Nikodym</a:t>
                </a:r>
                <a:r>
                  <a:rPr lang="en-US" dirty="0">
                    <a:solidFill>
                      <a:schemeClr val="tx1"/>
                    </a:solidFill>
                  </a:rPr>
                  <a:t> derivative is a function of the times s and </a:t>
                </a:r>
                <a:r>
                  <a:rPr lang="en-US" dirty="0" smtClean="0">
                    <a:solidFill>
                      <a:schemeClr val="tx1"/>
                    </a:solidFill>
                  </a:rPr>
                  <a:t>t</a:t>
                </a:r>
                <a:endParaRPr lang="en-US"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275304" y="5456904"/>
                <a:ext cx="11506232" cy="1130710"/>
              </a:xfrm>
              <a:prstGeom prst="rect">
                <a:avLst/>
              </a:prstGeom>
              <a:blipFill rotWithShape="0">
                <a:blip r:embed="rId3" cstate="print"/>
                <a:stretch>
                  <a:fillRect l="-424" t="-7527" r="-583" b="-1935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xmlns="" val="347656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41439"/>
          </a:xfrm>
        </p:spPr>
        <p:txBody>
          <a:bodyPr>
            <a:normAutofit fontScale="90000"/>
          </a:bodyPr>
          <a:lstStyle/>
          <a:p>
            <a:r>
              <a:rPr lang="en-US" b="1" dirty="0"/>
              <a:t>An Example </a:t>
            </a:r>
            <a:r>
              <a:rPr lang="en-US" b="1" dirty="0" smtClean="0"/>
              <a:t>Of </a:t>
            </a:r>
            <a:r>
              <a:rPr lang="en-US" b="1" dirty="0"/>
              <a:t>A</a:t>
            </a:r>
            <a:r>
              <a:rPr lang="en-US" b="1" dirty="0" smtClean="0"/>
              <a:t> </a:t>
            </a:r>
            <a:r>
              <a:rPr lang="en-US" b="1" dirty="0"/>
              <a:t>Real-Valued Differential F</a:t>
            </a:r>
            <a:r>
              <a:rPr lang="en-US" b="1" dirty="0" smtClean="0"/>
              <a:t>rom </a:t>
            </a:r>
            <a:r>
              <a:rPr lang="en-US" b="1" dirty="0"/>
              <a:t>Ordinary </a:t>
            </a:r>
            <a:r>
              <a:rPr lang="en-US" b="1" dirty="0" smtClean="0"/>
              <a:t>Calculus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Consider the (ordinary) real-valued function </a:t>
                </a:r>
                <a:r>
                  <a:rPr lang="en-US" i="1" dirty="0"/>
                  <a:t>X(t) = t</a:t>
                </a:r>
                <a:r>
                  <a:rPr lang="en-US" i="1" baseline="30000" dirty="0"/>
                  <a:t>3</a:t>
                </a:r>
                <a:r>
                  <a:rPr lang="en-US" dirty="0"/>
                  <a:t>, with </a:t>
                </a:r>
                <a:r>
                  <a:rPr lang="en-US" i="1" dirty="0"/>
                  <a:t>t </a:t>
                </a:r>
                <a:r>
                  <a:rPr lang="en-US" dirty="0"/>
                  <a:t>and </a:t>
                </a:r>
                <a:r>
                  <a:rPr lang="en-US" i="1" dirty="0"/>
                  <a:t>y </a:t>
                </a:r>
                <a:r>
                  <a:rPr lang="en-US" dirty="0"/>
                  <a:t>being real variables.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e>
                          </m:d>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r>
                            <a:rPr lang="en-US" i="1">
                              <a:latin typeface="Cambria Math" panose="02040503050406030204" pitchFamily="18" charset="0"/>
                            </a:rPr>
                            <m:t>)</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𝑑𝑡</m:t>
                      </m:r>
                      <m:r>
                        <a:rPr lang="en-US" i="1">
                          <a:latin typeface="Cambria Math" panose="02040503050406030204" pitchFamily="18" charset="0"/>
                        </a:rPr>
                        <m:t>+3</m:t>
                      </m:r>
                      <m:r>
                        <a:rPr lang="en-US" i="1">
                          <a:latin typeface="Cambria Math" panose="02040503050406030204" pitchFamily="18" charset="0"/>
                        </a:rPr>
                        <m:t>𝑡</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𝑑𝑡</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𝑑𝑡</m:t>
                              </m:r>
                            </m:e>
                          </m:d>
                        </m:e>
                        <m:sup>
                          <m:r>
                            <a:rPr lang="en-US" i="1">
                              <a:latin typeface="Cambria Math" panose="02040503050406030204" pitchFamily="18" charset="0"/>
                            </a:rPr>
                            <m:t>3</m:t>
                          </m:r>
                        </m:sup>
                      </m:sSup>
                    </m:oMath>
                  </m:oMathPara>
                </a14:m>
                <a:endParaRPr lang="en-US" dirty="0"/>
              </a:p>
              <a:p>
                <a:pPr marL="0" indent="0">
                  <a:buNone/>
                </a:pPr>
                <a:r>
                  <a:rPr lang="en-US" dirty="0"/>
                  <a:t> </a:t>
                </a:r>
              </a:p>
              <a:p>
                <a:pPr marL="0" indent="0">
                  <a:buNone/>
                </a:pPr>
                <a:r>
                  <a:rPr lang="en-US" dirty="0"/>
                  <a:t>Notice that [</a:t>
                </a:r>
                <a:r>
                  <a:rPr lang="en-US" i="1" dirty="0"/>
                  <a:t>3t</a:t>
                </a:r>
                <a:r>
                  <a:rPr lang="en-US" dirty="0"/>
                  <a:t>(</a:t>
                </a:r>
                <a:r>
                  <a:rPr lang="en-US" i="1" dirty="0" err="1"/>
                  <a:t>dt</a:t>
                </a:r>
                <a:r>
                  <a:rPr lang="en-US" dirty="0"/>
                  <a:t>)</a:t>
                </a:r>
                <a:r>
                  <a:rPr lang="en-US" baseline="30000" dirty="0"/>
                  <a:t>2</a:t>
                </a:r>
                <a:r>
                  <a:rPr lang="en-US" dirty="0"/>
                  <a:t> + (</a:t>
                </a:r>
                <a:r>
                  <a:rPr lang="en-US" i="1" dirty="0" err="1"/>
                  <a:t>dt</a:t>
                </a:r>
                <a:r>
                  <a:rPr lang="en-US" dirty="0"/>
                  <a:t>)</a:t>
                </a:r>
                <a:r>
                  <a:rPr lang="en-US" baseline="30000" dirty="0"/>
                  <a:t>3</a:t>
                </a:r>
                <a:r>
                  <a:rPr lang="en-US" dirty="0"/>
                  <a:t>]/</a:t>
                </a:r>
                <a:r>
                  <a:rPr lang="en-US" i="1" dirty="0" err="1"/>
                  <a:t>dt</a:t>
                </a:r>
                <a:r>
                  <a:rPr lang="en-US" dirty="0"/>
                  <a:t> = </a:t>
                </a:r>
                <a:r>
                  <a:rPr lang="en-US" i="1" dirty="0"/>
                  <a:t>3tdt + </a:t>
                </a:r>
                <a:r>
                  <a:rPr lang="en-US" dirty="0"/>
                  <a:t>(</a:t>
                </a:r>
                <a:r>
                  <a:rPr lang="en-US" i="1" dirty="0" err="1"/>
                  <a:t>dt</a:t>
                </a:r>
                <a:r>
                  <a:rPr lang="en-US" dirty="0"/>
                  <a:t>)</a:t>
                </a:r>
                <a:r>
                  <a:rPr lang="en-US" baseline="30000" dirty="0"/>
                  <a:t>2</a:t>
                </a:r>
                <a:r>
                  <a:rPr lang="en-US" dirty="0"/>
                  <a:t> →</a:t>
                </a:r>
                <a:r>
                  <a:rPr lang="en-US" i="1" dirty="0"/>
                  <a:t> 0</a:t>
                </a:r>
                <a:r>
                  <a:rPr lang="en-US" dirty="0"/>
                  <a:t> as </a:t>
                </a:r>
                <a:r>
                  <a:rPr lang="en-US" i="1" dirty="0" err="1"/>
                  <a:t>dt</a:t>
                </a:r>
                <a:r>
                  <a:rPr lang="en-US" i="1" dirty="0"/>
                  <a:t> → 0. </a:t>
                </a:r>
                <a:r>
                  <a:rPr lang="en-US" dirty="0"/>
                  <a:t>This means that for small values of </a:t>
                </a:r>
                <a:r>
                  <a:rPr lang="en-US" i="1" dirty="0" err="1"/>
                  <a:t>dt</a:t>
                </a:r>
                <a:r>
                  <a:rPr lang="en-US" i="1" dirty="0"/>
                  <a:t>, 3t</a:t>
                </a:r>
                <a:r>
                  <a:rPr lang="en-US" dirty="0"/>
                  <a:t>(</a:t>
                </a:r>
                <a:r>
                  <a:rPr lang="en-US" i="1" dirty="0" err="1"/>
                  <a:t>dt</a:t>
                </a:r>
                <a:r>
                  <a:rPr lang="en-US" dirty="0"/>
                  <a:t>)</a:t>
                </a:r>
                <a:r>
                  <a:rPr lang="en-US" baseline="30000" dirty="0"/>
                  <a:t>2</a:t>
                </a:r>
                <a:r>
                  <a:rPr lang="en-US" dirty="0"/>
                  <a:t> + (</a:t>
                </a:r>
                <a:r>
                  <a:rPr lang="en-US" i="1" dirty="0" err="1"/>
                  <a:t>dt</a:t>
                </a:r>
                <a:r>
                  <a:rPr lang="en-US" dirty="0"/>
                  <a:t>)</a:t>
                </a:r>
                <a:r>
                  <a:rPr lang="en-US" baseline="30000" dirty="0"/>
                  <a:t>3</a:t>
                </a:r>
                <a:r>
                  <a:rPr lang="en-US" dirty="0"/>
                  <a:t> is much smaller than </a:t>
                </a:r>
                <a:r>
                  <a:rPr lang="en-US" i="1" dirty="0"/>
                  <a:t>3t</a:t>
                </a:r>
                <a:r>
                  <a:rPr lang="en-US" i="1" baseline="30000" dirty="0"/>
                  <a:t>2</a:t>
                </a:r>
                <a:r>
                  <a:rPr lang="en-US" i="1" dirty="0"/>
                  <a:t>dt </a:t>
                </a:r>
                <a:r>
                  <a:rPr lang="en-US" dirty="0"/>
                  <a:t>and we can approximate </a:t>
                </a:r>
                <a:r>
                  <a:rPr lang="en-US" i="1" dirty="0"/>
                  <a:t>X</a:t>
                </a:r>
                <a:r>
                  <a:rPr lang="en-US" dirty="0"/>
                  <a:t>(</a:t>
                </a:r>
                <a:r>
                  <a:rPr lang="en-US" i="1" dirty="0" err="1"/>
                  <a:t>t+dt</a:t>
                </a:r>
                <a:r>
                  <a:rPr lang="en-US" dirty="0"/>
                  <a:t>)-</a:t>
                </a:r>
                <a:r>
                  <a:rPr lang="en-US" i="1" dirty="0"/>
                  <a:t>X</a:t>
                </a:r>
                <a:r>
                  <a:rPr lang="en-US" dirty="0"/>
                  <a:t>(</a:t>
                </a:r>
                <a:r>
                  <a:rPr lang="en-US" i="1" dirty="0"/>
                  <a:t>t</a:t>
                </a:r>
                <a:r>
                  <a:rPr lang="en-US" dirty="0"/>
                  <a:t>) by </a:t>
                </a:r>
                <a:r>
                  <a:rPr lang="en-US" i="1" dirty="0"/>
                  <a:t>3t</a:t>
                </a:r>
                <a:r>
                  <a:rPr lang="en-US" i="1" baseline="30000" dirty="0"/>
                  <a:t>2</a:t>
                </a:r>
                <a:r>
                  <a:rPr lang="en-US" i="1" dirty="0"/>
                  <a:t>dt.</a:t>
                </a:r>
                <a:r>
                  <a:rPr lang="en-US" dirty="0"/>
                  <a:t> So, the differential of </a:t>
                </a:r>
                <a:r>
                  <a:rPr lang="en-US" i="1" dirty="0"/>
                  <a:t>X(t) = t</a:t>
                </a:r>
                <a:r>
                  <a:rPr lang="en-US" i="1" baseline="30000" dirty="0"/>
                  <a:t>3 </a:t>
                </a:r>
                <a:r>
                  <a:rPr lang="en-US" dirty="0"/>
                  <a:t>is </a:t>
                </a:r>
                <a:r>
                  <a:rPr lang="en-US" i="1" dirty="0" err="1"/>
                  <a:t>dX</a:t>
                </a:r>
                <a:r>
                  <a:rPr lang="en-US" dirty="0"/>
                  <a:t> = </a:t>
                </a:r>
                <a:r>
                  <a:rPr lang="en-US" i="1" dirty="0"/>
                  <a:t>3t</a:t>
                </a:r>
                <a:r>
                  <a:rPr lang="en-US" i="1" baseline="30000" dirty="0"/>
                  <a:t>2</a:t>
                </a:r>
                <a:r>
                  <a:rPr lang="en-US" i="1" dirty="0"/>
                  <a:t>dt</a:t>
                </a: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484463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Radon-</a:t>
            </a:r>
            <a:r>
              <a:rPr lang="en-US" b="1" dirty="0" err="1"/>
              <a:t>Nikodym</a:t>
            </a:r>
            <a:r>
              <a:rPr lang="en-US" b="1" dirty="0"/>
              <a:t> Derivatives </a:t>
            </a:r>
            <a:r>
              <a:rPr lang="en-US" b="1" dirty="0" smtClean="0"/>
              <a:t>And </a:t>
            </a:r>
            <a:r>
              <a:rPr lang="en-US" b="1" dirty="0"/>
              <a:t>Multiple Time Periods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37778"/>
              </a:xfrm>
            </p:spPr>
            <p:txBody>
              <a:bodyPr>
                <a:normAutofit fontScale="85000" lnSpcReduction="20000"/>
              </a:bodyPr>
              <a:lstStyle/>
              <a:p>
                <a:pPr marL="0" indent="0">
                  <a:buNone/>
                </a:pPr>
                <a:r>
                  <a:rPr lang="en-US" sz="2900" dirty="0"/>
                  <a:t>Suppose that there is a physical probability </a:t>
                </a:r>
                <a:r>
                  <a:rPr lang="en-US" sz="2900" i="1" dirty="0"/>
                  <a:t>p</a:t>
                </a:r>
                <a:r>
                  <a:rPr lang="en-US" sz="2900" i="1" baseline="-25000" dirty="0"/>
                  <a:t>0,1</a:t>
                </a:r>
                <a:r>
                  <a:rPr lang="en-US" sz="2900" dirty="0"/>
                  <a:t> to go from a given price </a:t>
                </a:r>
                <a:r>
                  <a:rPr lang="en-US" sz="2900" i="1" dirty="0"/>
                  <a:t>S</a:t>
                </a:r>
                <a:r>
                  <a:rPr lang="en-US" sz="2900" baseline="-25000" dirty="0"/>
                  <a:t>0</a:t>
                </a:r>
                <a:r>
                  <a:rPr lang="en-US" sz="2900" dirty="0"/>
                  <a:t> at time 0 to a particular price </a:t>
                </a:r>
                <a:r>
                  <a:rPr lang="en-US" sz="2900" i="1" dirty="0"/>
                  <a:t>S</a:t>
                </a:r>
                <a:r>
                  <a:rPr lang="en-US" sz="2900" baseline="-25000" dirty="0"/>
                  <a:t>1</a:t>
                </a:r>
                <a:r>
                  <a:rPr lang="en-US" sz="2900" dirty="0"/>
                  <a:t> at time 1. Of course, Δ</a:t>
                </a:r>
                <a:r>
                  <a:rPr lang="en-US" sz="2900" i="1" dirty="0"/>
                  <a:t>S</a:t>
                </a:r>
                <a:r>
                  <a:rPr lang="en-US" sz="2900" baseline="-25000" dirty="0"/>
                  <a:t>1</a:t>
                </a:r>
                <a:r>
                  <a:rPr lang="en-US" sz="2900" dirty="0"/>
                  <a:t> = </a:t>
                </a:r>
                <a:r>
                  <a:rPr lang="en-US" sz="2900" i="1" dirty="0"/>
                  <a:t>S</a:t>
                </a:r>
                <a:r>
                  <a:rPr lang="en-US" sz="2900" i="1" baseline="-25000" dirty="0"/>
                  <a:t>1</a:t>
                </a:r>
                <a:r>
                  <a:rPr lang="en-US" sz="2900" i="1" dirty="0"/>
                  <a:t> – S</a:t>
                </a:r>
                <a:r>
                  <a:rPr lang="en-US" sz="2900" i="1" baseline="-25000" dirty="0"/>
                  <a:t>0</a:t>
                </a:r>
                <a:r>
                  <a:rPr lang="en-US" sz="2900" dirty="0"/>
                  <a:t>  is a random variable and there can be a countable number of possible values of Δ</a:t>
                </a:r>
                <a:r>
                  <a:rPr lang="en-US" sz="2900" i="1" dirty="0"/>
                  <a:t>S</a:t>
                </a:r>
                <a:r>
                  <a:rPr lang="en-US" sz="2900" baseline="-25000" dirty="0"/>
                  <a:t>1</a:t>
                </a:r>
                <a:r>
                  <a:rPr lang="en-US" sz="2900" dirty="0"/>
                  <a:t> with each particular choice of its value associated with a particular probability </a:t>
                </a:r>
                <a:r>
                  <a:rPr lang="en-US" sz="2900" i="1" dirty="0"/>
                  <a:t>p</a:t>
                </a:r>
                <a:r>
                  <a:rPr lang="en-US" sz="2900" i="1" baseline="-25000" dirty="0"/>
                  <a:t>0,1</a:t>
                </a:r>
                <a:r>
                  <a:rPr lang="en-US" sz="2900" dirty="0"/>
                  <a:t>. Assume that the change in the price of the security at time </a:t>
                </a:r>
                <a:r>
                  <a:rPr lang="en-US" sz="2900" i="1" dirty="0"/>
                  <a:t>t, </a:t>
                </a:r>
                <a:r>
                  <a:rPr lang="en-US" sz="2900" dirty="0" err="1"/>
                  <a:t>Δ</a:t>
                </a:r>
                <a:r>
                  <a:rPr lang="en-US" sz="2900" i="1" dirty="0" err="1"/>
                  <a:t>S</a:t>
                </a:r>
                <a:r>
                  <a:rPr lang="en-US" sz="2900" i="1" baseline="-25000" dirty="0" err="1"/>
                  <a:t>t</a:t>
                </a:r>
                <a:r>
                  <a:rPr lang="en-US" sz="2900" dirty="0"/>
                  <a:t>, is independent of the change of the price Δ</a:t>
                </a:r>
                <a:r>
                  <a:rPr lang="en-US" sz="2900" i="1" dirty="0"/>
                  <a:t>S</a:t>
                </a:r>
                <a:r>
                  <a:rPr lang="en-US" sz="2900" baseline="-25000" dirty="0"/>
                  <a:t>s</a:t>
                </a:r>
                <a:r>
                  <a:rPr lang="en-US" sz="2900" dirty="0"/>
                  <a:t> at any other time </a:t>
                </a:r>
                <a:r>
                  <a:rPr lang="en-US" sz="2900" i="1" dirty="0"/>
                  <a:t>s. </a:t>
                </a:r>
                <a:r>
                  <a:rPr lang="en-US" sz="2900" dirty="0"/>
                  <a:t>Thus, the price of the stock </a:t>
                </a:r>
                <a:r>
                  <a:rPr lang="en-US" sz="2900" i="1" dirty="0"/>
                  <a:t>S</a:t>
                </a:r>
                <a:r>
                  <a:rPr lang="en-US" sz="2900" i="1" baseline="-25000" dirty="0"/>
                  <a:t>n</a:t>
                </a:r>
                <a:r>
                  <a:rPr lang="en-US" sz="2900" dirty="0"/>
                  <a:t> at time </a:t>
                </a:r>
                <a:r>
                  <a:rPr lang="en-US" sz="2900" i="1" dirty="0"/>
                  <a:t>n</a:t>
                </a:r>
                <a:r>
                  <a:rPr lang="en-US" sz="2900" dirty="0"/>
                  <a:t> is a sum of </a:t>
                </a:r>
                <a:r>
                  <a:rPr lang="en-US" sz="2900" i="1" dirty="0"/>
                  <a:t>n </a:t>
                </a:r>
                <a:r>
                  <a:rPr lang="en-US" sz="2900" dirty="0"/>
                  <a:t>independent random variables Δ</a:t>
                </a:r>
                <a:r>
                  <a:rPr lang="en-US" sz="2900" i="1" dirty="0"/>
                  <a:t>S</a:t>
                </a:r>
                <a:r>
                  <a:rPr lang="en-US" sz="2900" baseline="-25000" dirty="0"/>
                  <a:t>1</a:t>
                </a:r>
                <a:r>
                  <a:rPr lang="en-US" sz="2900" dirty="0"/>
                  <a:t>, Δ</a:t>
                </a:r>
                <a:r>
                  <a:rPr lang="en-US" sz="2900" i="1" dirty="0"/>
                  <a:t>S</a:t>
                </a:r>
                <a:r>
                  <a:rPr lang="en-US" sz="2900" baseline="-25000" dirty="0"/>
                  <a:t>2</a:t>
                </a:r>
                <a:r>
                  <a:rPr lang="en-US" sz="2900" dirty="0"/>
                  <a:t>,…, </a:t>
                </a:r>
                <a:r>
                  <a:rPr lang="en-US" sz="2900" dirty="0" err="1"/>
                  <a:t>Δ</a:t>
                </a:r>
                <a:r>
                  <a:rPr lang="en-US" sz="2900" i="1" dirty="0" err="1"/>
                  <a:t>S</a:t>
                </a:r>
                <a:r>
                  <a:rPr lang="en-US" sz="2900" i="1" baseline="-25000" dirty="0" err="1"/>
                  <a:t>n</a:t>
                </a:r>
                <a:r>
                  <a:rPr lang="en-US" sz="2900" dirty="0"/>
                  <a:t>. The probability </a:t>
                </a:r>
                <a:r>
                  <a:rPr lang="en-US" sz="2900" i="1" dirty="0"/>
                  <a:t>p</a:t>
                </a:r>
                <a:r>
                  <a:rPr lang="en-US" sz="2900" i="1" baseline="-25000" dirty="0"/>
                  <a:t>0,n</a:t>
                </a:r>
                <a:r>
                  <a:rPr lang="en-US" sz="2900" dirty="0"/>
                  <a:t> that the price takes on the value </a:t>
                </a:r>
                <a:r>
                  <a:rPr lang="en-US" sz="2900" i="1" dirty="0"/>
                  <a:t>S</a:t>
                </a:r>
                <a:r>
                  <a:rPr lang="en-US" sz="2900" i="1" baseline="-25000" dirty="0"/>
                  <a:t>n</a:t>
                </a:r>
                <a:r>
                  <a:rPr lang="en-US" sz="2900" dirty="0"/>
                  <a:t> by going through a particular choice of price changes Δ</a:t>
                </a:r>
                <a:r>
                  <a:rPr lang="en-US" sz="2900" i="1" dirty="0"/>
                  <a:t>S</a:t>
                </a:r>
                <a:r>
                  <a:rPr lang="en-US" sz="2900" baseline="-25000" dirty="0"/>
                  <a:t>1</a:t>
                </a:r>
                <a:r>
                  <a:rPr lang="en-US" sz="2900" dirty="0"/>
                  <a:t>, Δ</a:t>
                </a:r>
                <a:r>
                  <a:rPr lang="en-US" sz="2900" i="1" dirty="0"/>
                  <a:t>S</a:t>
                </a:r>
                <a:r>
                  <a:rPr lang="en-US" sz="2900" baseline="-25000" dirty="0"/>
                  <a:t>2</a:t>
                </a:r>
                <a:r>
                  <a:rPr lang="en-US" sz="2900" dirty="0"/>
                  <a:t>,…, </a:t>
                </a:r>
                <a:r>
                  <a:rPr lang="en-US" sz="2900" dirty="0" err="1"/>
                  <a:t>Δ</a:t>
                </a:r>
                <a:r>
                  <a:rPr lang="en-US" sz="2900" i="1" dirty="0" err="1"/>
                  <a:t>S</a:t>
                </a:r>
                <a:r>
                  <a:rPr lang="en-US" sz="2900" i="1" baseline="-25000" dirty="0" err="1"/>
                  <a:t>n</a:t>
                </a:r>
                <a:r>
                  <a:rPr lang="en-US" sz="2900" dirty="0"/>
                  <a:t> equals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0,1</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𝑛</m:t>
                          </m:r>
                          <m:r>
                            <a:rPr lang="en-US" i="1">
                              <a:latin typeface="Cambria Math" panose="02040503050406030204" pitchFamily="18" charset="0"/>
                            </a:rPr>
                            <m:t>−1,</m:t>
                          </m:r>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oMath>
                  </m:oMathPara>
                </a14:m>
                <a:endParaRPr lang="en-US" dirty="0"/>
              </a:p>
              <a:p>
                <a:pPr marL="0" indent="0">
                  <a:buNone/>
                </a:pPr>
                <a:r>
                  <a:rPr 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857" t="-2763" r="-1393"/>
                </a:stretch>
              </a:blipFill>
            </p:spPr>
            <p:txBody>
              <a:bodyPr/>
              <a:lstStyle/>
              <a:p>
                <a:r>
                  <a:rPr lang="en-US">
                    <a:noFill/>
                  </a:rPr>
                  <a:t> </a:t>
                </a:r>
              </a:p>
            </p:txBody>
          </p:sp>
        </mc:Fallback>
      </mc:AlternateContent>
    </p:spTree>
    <p:extLst>
      <p:ext uri="{BB962C8B-B14F-4D97-AF65-F5344CB8AC3E}">
        <p14:creationId xmlns:p14="http://schemas.microsoft.com/office/powerpoint/2010/main" xmlns="" val="1773297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Radon-</a:t>
            </a:r>
            <a:r>
              <a:rPr lang="en-US" b="1" dirty="0" err="1"/>
              <a:t>Nikodym</a:t>
            </a:r>
            <a:r>
              <a:rPr lang="en-US" b="1" dirty="0"/>
              <a:t> Derivatives </a:t>
            </a:r>
            <a:r>
              <a:rPr lang="en-US" b="1" dirty="0" smtClean="0"/>
              <a:t>And </a:t>
            </a:r>
            <a:r>
              <a:rPr lang="en-US" b="1" dirty="0"/>
              <a:t>Multiple Time </a:t>
            </a:r>
            <a:r>
              <a:rPr lang="en-US" b="1" dirty="0" smtClean="0"/>
              <a:t>Periods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8"/>
                <a:ext cx="11504529" cy="4834423"/>
              </a:xfrm>
            </p:spPr>
            <p:txBody>
              <a:bodyPr>
                <a:normAutofit fontScale="70000" lnSpcReduction="20000"/>
              </a:bodyPr>
              <a:lstStyle/>
              <a:p>
                <a:pPr marL="0" indent="0">
                  <a:buNone/>
                </a:pPr>
                <a:r>
                  <a:rPr lang="en-US" sz="3300" dirty="0" smtClean="0"/>
                  <a:t>Now, suppose that </a:t>
                </a:r>
                <a:r>
                  <a:rPr lang="en-US" sz="3300" i="1" dirty="0"/>
                  <a:t>q</a:t>
                </a:r>
                <a:r>
                  <a:rPr lang="en-US" sz="3300" i="1" baseline="-25000" dirty="0"/>
                  <a:t>i-1,i</a:t>
                </a:r>
                <a:r>
                  <a:rPr lang="en-US" sz="3300" dirty="0"/>
                  <a:t> is the equivalent probability measure to replace </a:t>
                </a:r>
                <a:r>
                  <a:rPr lang="en-US" sz="3300" i="1" dirty="0"/>
                  <a:t>p</a:t>
                </a:r>
                <a:r>
                  <a:rPr lang="en-US" sz="3300" i="1" baseline="-25000" dirty="0"/>
                  <a:t>i-1,i</a:t>
                </a:r>
                <a:r>
                  <a:rPr lang="en-US" sz="3300" dirty="0"/>
                  <a:t> such that the price </a:t>
                </a:r>
                <a:r>
                  <a:rPr lang="en-US" sz="3300" i="1" dirty="0"/>
                  <a:t>S</a:t>
                </a:r>
                <a:r>
                  <a:rPr lang="en-US" sz="3300" i="1" baseline="-25000" dirty="0"/>
                  <a:t>i</a:t>
                </a:r>
                <a:r>
                  <a:rPr lang="en-US" sz="3300" dirty="0"/>
                  <a:t> has the martingale property going from time </a:t>
                </a:r>
                <a:r>
                  <a:rPr lang="en-US" sz="3300" i="1" dirty="0"/>
                  <a:t>i-1</a:t>
                </a:r>
                <a:r>
                  <a:rPr lang="en-US" sz="3300" dirty="0"/>
                  <a:t> to time </a:t>
                </a:r>
                <a:r>
                  <a:rPr lang="en-US" sz="3300" i="1" dirty="0"/>
                  <a:t>i</a:t>
                </a:r>
                <a:r>
                  <a:rPr lang="en-US" sz="3300" dirty="0"/>
                  <a:t>: </a:t>
                </a:r>
                <a:r>
                  <a:rPr lang="en-US" sz="3300" i="1" dirty="0"/>
                  <a:t>E</a:t>
                </a:r>
                <a:r>
                  <a:rPr lang="en-US" sz="3300" baseline="-25000" dirty="0"/>
                  <a:t>ℚ</a:t>
                </a:r>
                <a:r>
                  <a:rPr lang="en-US" sz="3300" dirty="0"/>
                  <a:t>[</a:t>
                </a:r>
                <a:r>
                  <a:rPr lang="en-US" sz="3300" i="1" dirty="0"/>
                  <a:t>S</a:t>
                </a:r>
                <a:r>
                  <a:rPr lang="en-US" sz="3300" i="1" baseline="-25000" dirty="0"/>
                  <a:t>i</a:t>
                </a:r>
                <a:r>
                  <a:rPr lang="en-US" sz="3300" i="1" dirty="0"/>
                  <a:t>|S</a:t>
                </a:r>
                <a:r>
                  <a:rPr lang="en-US" sz="3300" i="1" baseline="-25000" dirty="0"/>
                  <a:t>i-1</a:t>
                </a:r>
                <a:r>
                  <a:rPr lang="en-US" sz="3300" dirty="0"/>
                  <a:t>] = </a:t>
                </a:r>
                <a:r>
                  <a:rPr lang="en-US" sz="3300" i="1" dirty="0"/>
                  <a:t>S</a:t>
                </a:r>
                <a:r>
                  <a:rPr lang="en-US" sz="3300" i="1" baseline="-25000" dirty="0"/>
                  <a:t>i-1</a:t>
                </a:r>
                <a:r>
                  <a:rPr lang="en-US" sz="3300" dirty="0"/>
                  <a:t>. The equivalent probability measure that the price goes from </a:t>
                </a:r>
                <a:r>
                  <a:rPr lang="en-US" sz="3300" i="1" dirty="0"/>
                  <a:t>S</a:t>
                </a:r>
                <a:r>
                  <a:rPr lang="en-US" sz="3300" i="1" baseline="-25000" dirty="0"/>
                  <a:t>0</a:t>
                </a:r>
                <a:r>
                  <a:rPr lang="en-US" sz="3300" dirty="0"/>
                  <a:t> to </a:t>
                </a:r>
                <a:r>
                  <a:rPr lang="en-US" sz="3300" i="1" dirty="0"/>
                  <a:t>S</a:t>
                </a:r>
                <a:r>
                  <a:rPr lang="en-US" sz="3300" i="1" baseline="-25000" dirty="0"/>
                  <a:t>n</a:t>
                </a:r>
                <a:r>
                  <a:rPr lang="en-US" sz="3300" dirty="0"/>
                  <a:t> equals</a:t>
                </a:r>
              </a:p>
              <a:p>
                <a:pPr marL="0" indent="0">
                  <a:buNone/>
                </a:pPr>
                <a:r>
                  <a:rPr lang="en-US" dirty="0"/>
                  <a:t> </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0,1</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𝑛</m:t>
                        </m:r>
                        <m:r>
                          <a:rPr lang="en-US" i="1">
                            <a:latin typeface="Cambria Math" panose="02040503050406030204" pitchFamily="18" charset="0"/>
                          </a:rPr>
                          <m:t>−1,</m:t>
                        </m:r>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e>
                    </m:nary>
                  </m:oMath>
                </a14:m>
                <a:r>
                  <a:rPr lang="en-US" dirty="0" smtClean="0"/>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e>
                    </m:d>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𝑛</m:t>
                        </m:r>
                      </m:sub>
                    </m:sSub>
                  </m:oMath>
                </a14:m>
                <a:endParaRPr lang="en-US" dirty="0"/>
              </a:p>
              <a:p>
                <a:pPr marL="0" indent="0">
                  <a:buNone/>
                </a:pPr>
                <a:r>
                  <a:rPr lang="en-US" dirty="0"/>
                  <a:t> </a:t>
                </a:r>
              </a:p>
              <a:p>
                <a:pPr marL="0" indent="0">
                  <a:buNone/>
                </a:pPr>
                <a:r>
                  <a:rPr lang="en-US" sz="3300" dirty="0"/>
                  <a:t>This shows that the Radon-</a:t>
                </a:r>
                <a:r>
                  <a:rPr lang="en-US" sz="3300" dirty="0" err="1"/>
                  <a:t>Nikodym</a:t>
                </a:r>
                <a:r>
                  <a:rPr lang="en-US" sz="3300" dirty="0"/>
                  <a:t> derivative to use to change the measure from time 0 to time </a:t>
                </a:r>
                <a:r>
                  <a:rPr lang="en-US" sz="3300" i="1" dirty="0"/>
                  <a:t>n </a:t>
                </a:r>
                <a:r>
                  <a:rPr lang="en-US" sz="3300" dirty="0"/>
                  <a:t>is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r>
                        <a:rPr lang="en-US" i="1">
                          <a:latin typeface="Cambria Math" panose="02040503050406030204" pitchFamily="18" charset="0"/>
                        </a:rPr>
                        <m:t>.</m:t>
                      </m:r>
                    </m:oMath>
                  </m:oMathPara>
                </a14:m>
                <a:endParaRPr lang="en-US" dirty="0"/>
              </a:p>
              <a:p>
                <a:pPr marL="0" indent="0">
                  <a:buNone/>
                </a:pPr>
                <a:r>
                  <a:rPr lang="en-US" dirty="0"/>
                  <a:t> </a:t>
                </a:r>
                <a:endParaRPr lang="en-US" sz="3300" dirty="0"/>
              </a:p>
              <a:p>
                <a:pPr marL="0" indent="0">
                  <a:buNone/>
                </a:pPr>
                <a:r>
                  <a:rPr lang="en-US" sz="3300" dirty="0"/>
                  <a:t>Choosing the measure ℚ appropriately, we can arrange that </a:t>
                </a:r>
                <a:r>
                  <a:rPr lang="en-US" sz="3300" i="1" dirty="0"/>
                  <a:t>S</a:t>
                </a:r>
                <a:r>
                  <a:rPr lang="en-US" sz="3300" i="1" baseline="-25000" dirty="0"/>
                  <a:t>n</a:t>
                </a:r>
                <a:r>
                  <a:rPr lang="en-US" sz="3300" dirty="0"/>
                  <a:t> has the martingale property: </a:t>
                </a:r>
                <a:endParaRPr lang="en-US" sz="3300" dirty="0" smtClean="0"/>
              </a:p>
              <a:p>
                <a:pPr marL="0" indent="0" algn="ctr">
                  <a:buNone/>
                </a:pPr>
                <a:r>
                  <a:rPr lang="en-US" sz="3900" i="1" dirty="0" smtClean="0"/>
                  <a:t>E</a:t>
                </a:r>
                <a:r>
                  <a:rPr lang="en-US" sz="3900" baseline="-25000" dirty="0" smtClean="0"/>
                  <a:t>ℚ</a:t>
                </a:r>
                <a:r>
                  <a:rPr lang="en-US" sz="3900" dirty="0" smtClean="0"/>
                  <a:t>[</a:t>
                </a:r>
                <a:r>
                  <a:rPr lang="en-US" sz="3900" i="1" dirty="0" smtClean="0"/>
                  <a:t>S</a:t>
                </a:r>
                <a:r>
                  <a:rPr lang="en-US" sz="3900" i="1" baseline="-25000" dirty="0" smtClean="0"/>
                  <a:t>n</a:t>
                </a:r>
                <a:r>
                  <a:rPr lang="en-US" sz="3900" i="1" dirty="0" smtClean="0"/>
                  <a:t>|S</a:t>
                </a:r>
                <a:r>
                  <a:rPr lang="en-US" sz="3900" i="1" baseline="-25000" dirty="0" smtClean="0"/>
                  <a:t>0</a:t>
                </a:r>
                <a:r>
                  <a:rPr lang="en-US" sz="3900" dirty="0"/>
                  <a:t>] = </a:t>
                </a:r>
                <a:r>
                  <a:rPr lang="en-US" sz="3900" i="1" dirty="0" smtClean="0"/>
                  <a:t>S</a:t>
                </a:r>
                <a:r>
                  <a:rPr lang="en-US" sz="3900" i="1" baseline="-25000" dirty="0" smtClean="0"/>
                  <a:t>0</a:t>
                </a:r>
                <a:endParaRPr lang="en-US" sz="39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504529" cy="4834423"/>
              </a:xfrm>
              <a:blipFill rotWithShape="0">
                <a:blip r:embed="rId2" cstate="print"/>
                <a:stretch>
                  <a:fillRect l="-742" t="-2396" r="-583" b="-2270"/>
                </a:stretch>
              </a:blipFill>
            </p:spPr>
            <p:txBody>
              <a:bodyPr/>
              <a:lstStyle/>
              <a:p>
                <a:r>
                  <a:rPr lang="en-US">
                    <a:noFill/>
                  </a:rPr>
                  <a:t> </a:t>
                </a:r>
              </a:p>
            </p:txBody>
          </p:sp>
        </mc:Fallback>
      </mc:AlternateContent>
    </p:spTree>
    <p:extLst>
      <p:ext uri="{BB962C8B-B14F-4D97-AF65-F5344CB8AC3E}">
        <p14:creationId xmlns:p14="http://schemas.microsoft.com/office/powerpoint/2010/main" xmlns="" val="3507808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Illustration: The Binomial Pricing </a:t>
            </a:r>
            <a:r>
              <a:rPr lang="en-US" b="1" dirty="0" smtClean="0"/>
              <a:t>Model</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726268"/>
              </a:xfrm>
            </p:spPr>
            <p:txBody>
              <a:bodyPr>
                <a:normAutofit fontScale="70000" lnSpcReduction="20000"/>
              </a:bodyPr>
              <a:lstStyle/>
              <a:p>
                <a:pPr marL="0" indent="0">
                  <a:buNone/>
                </a:pPr>
                <a:r>
                  <a:rPr lang="en-US" sz="3900" dirty="0"/>
                  <a:t>Suppose the physical probability measure ℙ is associated with a given value </a:t>
                </a:r>
                <a:r>
                  <a:rPr lang="en-US" sz="3900" i="1" dirty="0"/>
                  <a:t>p </a:t>
                </a:r>
                <a:r>
                  <a:rPr lang="en-US" sz="3900" dirty="0"/>
                  <a:t>and </a:t>
                </a:r>
                <a:r>
                  <a:rPr lang="en-US" sz="3900" i="1" dirty="0"/>
                  <a:t>p</a:t>
                </a:r>
                <a:r>
                  <a:rPr lang="en-US" sz="3900" i="1" dirty="0" smtClean="0"/>
                  <a:t>≠(1- d)/</a:t>
                </a:r>
                <a:r>
                  <a:rPr lang="en-US" sz="3900" dirty="0" smtClean="0"/>
                  <a:t>(</a:t>
                </a:r>
                <a:r>
                  <a:rPr lang="en-US" sz="3900" i="1" dirty="0" smtClean="0"/>
                  <a:t>u-d</a:t>
                </a:r>
                <a:r>
                  <a:rPr lang="en-US" sz="3900" dirty="0"/>
                  <a:t>). Then, as we showed earlier, the risk neutral probability measure ℚ is associated with the value </a:t>
                </a:r>
                <a:r>
                  <a:rPr lang="en-US" sz="3900" i="1" dirty="0"/>
                  <a:t>q</a:t>
                </a:r>
                <a:r>
                  <a:rPr lang="en-US" sz="3900" i="1" dirty="0" smtClean="0"/>
                  <a:t>=(1- d)/</a:t>
                </a:r>
                <a:r>
                  <a:rPr lang="en-US" sz="3900" dirty="0" smtClean="0"/>
                  <a:t>(</a:t>
                </a:r>
                <a:r>
                  <a:rPr lang="en-US" sz="3900" i="1" dirty="0" smtClean="0"/>
                  <a:t>u-d</a:t>
                </a:r>
                <a:r>
                  <a:rPr lang="en-US" sz="3900" dirty="0"/>
                  <a:t>), where </a:t>
                </a:r>
                <a:r>
                  <a:rPr lang="en-US" sz="3900" i="1" dirty="0"/>
                  <a:t>q</a:t>
                </a:r>
                <a:r>
                  <a:rPr lang="en-US" sz="3900" dirty="0"/>
                  <a:t> replaces </a:t>
                </a:r>
                <a:r>
                  <a:rPr lang="en-US" sz="3900" i="1" dirty="0"/>
                  <a:t>p </a:t>
                </a:r>
                <a:r>
                  <a:rPr lang="en-US" sz="3900" dirty="0"/>
                  <a:t>in the equations for the binomial pricing model. This will give </a:t>
                </a:r>
                <a:r>
                  <a:rPr lang="en-US" sz="3900" i="1" dirty="0"/>
                  <a:t>E</a:t>
                </a:r>
                <a:r>
                  <a:rPr lang="en-US" sz="3900" baseline="-25000" dirty="0"/>
                  <a:t>ℚ</a:t>
                </a:r>
                <a:r>
                  <a:rPr lang="en-US" sz="3900" dirty="0"/>
                  <a:t>[</a:t>
                </a:r>
                <a:r>
                  <a:rPr lang="en-US" sz="3900" i="1" dirty="0" err="1"/>
                  <a:t>S</a:t>
                </a:r>
                <a:r>
                  <a:rPr lang="en-US" sz="3900" i="1" baseline="-25000" dirty="0" err="1"/>
                  <a:t>n</a:t>
                </a:r>
                <a:r>
                  <a:rPr lang="en-US" sz="3900" dirty="0" err="1"/>
                  <a:t>|</a:t>
                </a:r>
                <a:r>
                  <a:rPr lang="en-US" sz="3900" i="1" dirty="0" err="1"/>
                  <a:t>S</a:t>
                </a:r>
                <a:r>
                  <a:rPr lang="en-US" sz="3900" i="1" baseline="-25000" dirty="0" err="1"/>
                  <a:t>m</a:t>
                </a:r>
                <a:r>
                  <a:rPr lang="en-US" sz="3900" dirty="0"/>
                  <a:t>]=</a:t>
                </a:r>
                <a:r>
                  <a:rPr lang="en-US" sz="3900" i="1" dirty="0"/>
                  <a:t>S</a:t>
                </a:r>
                <a:r>
                  <a:rPr lang="en-US" sz="3900" i="1" baseline="-25000" dirty="0"/>
                  <a:t>m</a:t>
                </a:r>
                <a:r>
                  <a:rPr lang="en-US" sz="3900" dirty="0"/>
                  <a:t> for any </a:t>
                </a:r>
                <a:r>
                  <a:rPr lang="en-US" sz="3900" i="1" dirty="0"/>
                  <a:t>m &lt; n.</a:t>
                </a:r>
                <a:r>
                  <a:rPr lang="en-US" sz="3900" dirty="0"/>
                  <a:t> Next, we find the Radon-</a:t>
                </a:r>
                <a:r>
                  <a:rPr lang="en-US" sz="3900" dirty="0" err="1"/>
                  <a:t>Nikodym</a:t>
                </a:r>
                <a:r>
                  <a:rPr lang="en-US" sz="3900" dirty="0"/>
                  <a:t> derivative associated with this change of measure from ℙ to ℚ at time </a:t>
                </a:r>
                <a:r>
                  <a:rPr lang="en-US" sz="3900" i="1" dirty="0"/>
                  <a:t>n.</a:t>
                </a:r>
                <a:r>
                  <a:rPr lang="en-US" sz="3900" dirty="0"/>
                  <a:t> The original probability measure ℙ</a:t>
                </a:r>
                <a:r>
                  <a:rPr lang="en-US" sz="3900" i="1" baseline="-25000" dirty="0"/>
                  <a:t>i-1,i</a:t>
                </a:r>
                <a:r>
                  <a:rPr lang="en-US" sz="3900" dirty="0"/>
                  <a:t> for the price change from time </a:t>
                </a:r>
                <a:r>
                  <a:rPr lang="en-US" sz="3900" i="1" dirty="0"/>
                  <a:t>i-1</a:t>
                </a:r>
                <a:r>
                  <a:rPr lang="en-US" sz="3900" dirty="0"/>
                  <a:t> to </a:t>
                </a:r>
                <a:r>
                  <a:rPr lang="en-US" sz="3900" i="1" dirty="0" err="1"/>
                  <a:t>i</a:t>
                </a:r>
                <a:r>
                  <a:rPr lang="en-US" sz="3900" i="1" dirty="0"/>
                  <a:t> </a:t>
                </a:r>
                <a:r>
                  <a:rPr lang="en-US" sz="3900" dirty="0"/>
                  <a:t>associated with the value </a:t>
                </a:r>
                <a:r>
                  <a:rPr lang="en-US" sz="3900" i="1" dirty="0"/>
                  <a:t>p</a:t>
                </a:r>
                <a:r>
                  <a:rPr lang="en-US" sz="3900" dirty="0"/>
                  <a:t>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ℙ</m:t>
                          </m:r>
                        </m:e>
                        <m:sub>
                          <m:r>
                            <a:rPr lang="en-US" sz="4200" i="1">
                              <a:latin typeface="Cambria Math" panose="02040503050406030204" pitchFamily="18" charset="0"/>
                            </a:rPr>
                            <m:t>𝑖</m:t>
                          </m:r>
                          <m:r>
                            <a:rPr lang="en-US" sz="4200" i="1">
                              <a:latin typeface="Cambria Math" panose="02040503050406030204" pitchFamily="18" charset="0"/>
                            </a:rPr>
                            <m:t>−1,</m:t>
                          </m:r>
                          <m:r>
                            <a:rPr lang="en-US" sz="4200" i="1">
                              <a:latin typeface="Cambria Math" panose="02040503050406030204" pitchFamily="18" charset="0"/>
                            </a:rPr>
                            <m:t>𝑖</m:t>
                          </m:r>
                        </m:sub>
                      </m:sSub>
                      <m:r>
                        <a:rPr lang="en-US" sz="4200" i="1">
                          <a:latin typeface="Cambria Math" panose="02040503050406030204" pitchFamily="18" charset="0"/>
                        </a:rPr>
                        <m:t>=</m:t>
                      </m:r>
                      <m:d>
                        <m:dPr>
                          <m:begChr m:val="{"/>
                          <m:endChr m:val=""/>
                          <m:ctrlPr>
                            <a:rPr lang="en-US" sz="4200" i="1">
                              <a:latin typeface="Cambria Math" panose="02040503050406030204" pitchFamily="18" charset="0"/>
                            </a:rPr>
                          </m:ctrlPr>
                        </m:dPr>
                        <m:e>
                          <m:m>
                            <m:mPr>
                              <m:mcs>
                                <m:mc>
                                  <m:mcPr>
                                    <m:count m:val="1"/>
                                    <m:mcJc m:val="center"/>
                                  </m:mcPr>
                                </m:mc>
                              </m:mcs>
                              <m:ctrlPr>
                                <a:rPr lang="en-US" sz="4200" i="1">
                                  <a:latin typeface="Cambria Math" panose="02040503050406030204" pitchFamily="18" charset="0"/>
                                </a:rPr>
                              </m:ctrlPr>
                            </m:mPr>
                            <m:mr>
                              <m:e>
                                <m:r>
                                  <a:rPr lang="en-US" sz="4200" i="1">
                                    <a:latin typeface="Cambria Math" panose="02040503050406030204" pitchFamily="18" charset="0"/>
                                  </a:rPr>
                                  <m:t>𝑝</m:t>
                                </m:r>
                                <m:r>
                                  <a:rPr lang="en-US" sz="4200" i="1">
                                    <a:latin typeface="Cambria Math" panose="02040503050406030204" pitchFamily="18" charset="0"/>
                                  </a:rPr>
                                  <m:t> </m:t>
                                </m:r>
                                <m:r>
                                  <a:rPr lang="en-US" sz="4200" i="1">
                                    <a:latin typeface="Cambria Math" panose="02040503050406030204" pitchFamily="18" charset="0"/>
                                  </a:rPr>
                                  <m:t>𝑖𝑓</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𝑝𝑟𝑖𝑐𝑒</m:t>
                                </m:r>
                                <m:r>
                                  <a:rPr lang="en-US" sz="4200" i="1">
                                    <a:latin typeface="Cambria Math" panose="02040503050406030204" pitchFamily="18" charset="0"/>
                                  </a:rPr>
                                  <m:t> </m:t>
                                </m:r>
                                <m:r>
                                  <a:rPr lang="en-US" sz="4200" i="1">
                                    <a:latin typeface="Cambria Math" panose="02040503050406030204" pitchFamily="18" charset="0"/>
                                  </a:rPr>
                                  <m:t>𝑖𝑛𝑐𝑟𝑒𝑎𝑠𝑒𝑠</m:t>
                                </m:r>
                                <m:r>
                                  <a:rPr lang="en-US" sz="4200" i="1">
                                    <a:latin typeface="Cambria Math" panose="02040503050406030204" pitchFamily="18" charset="0"/>
                                  </a:rPr>
                                  <m:t> </m:t>
                                </m:r>
                                <m:r>
                                  <a:rPr lang="en-US" sz="4200" i="1">
                                    <a:latin typeface="Cambria Math" panose="02040503050406030204" pitchFamily="18" charset="0"/>
                                  </a:rPr>
                                  <m:t>𝑏𝑦</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𝑓𝑎𝑐𝑡𝑜𝑟</m:t>
                                </m:r>
                                <m:r>
                                  <a:rPr lang="en-US" sz="4200" i="1">
                                    <a:latin typeface="Cambria Math" panose="02040503050406030204" pitchFamily="18" charset="0"/>
                                  </a:rPr>
                                  <m:t> </m:t>
                                </m:r>
                                <m:r>
                                  <a:rPr lang="en-US" sz="4200" i="1">
                                    <a:latin typeface="Cambria Math" panose="02040503050406030204" pitchFamily="18" charset="0"/>
                                  </a:rPr>
                                  <m:t>𝑢</m:t>
                                </m:r>
                                <m:r>
                                  <a:rPr lang="en-US" sz="4200" i="1">
                                    <a:latin typeface="Cambria Math" panose="02040503050406030204" pitchFamily="18" charset="0"/>
                                  </a:rPr>
                                  <m:t> </m:t>
                                </m:r>
                              </m:e>
                            </m:mr>
                            <m:mr>
                              <m:e>
                                <m:r>
                                  <a:rPr lang="en-US" sz="4200" i="1">
                                    <a:latin typeface="Cambria Math" panose="02040503050406030204" pitchFamily="18" charset="0"/>
                                  </a:rPr>
                                  <m:t>1−</m:t>
                                </m:r>
                                <m:r>
                                  <a:rPr lang="en-US" sz="4200" i="1">
                                    <a:latin typeface="Cambria Math" panose="02040503050406030204" pitchFamily="18" charset="0"/>
                                  </a:rPr>
                                  <m:t>𝑝</m:t>
                                </m:r>
                                <m:r>
                                  <a:rPr lang="en-US" sz="4200" i="1">
                                    <a:latin typeface="Cambria Math" panose="02040503050406030204" pitchFamily="18" charset="0"/>
                                  </a:rPr>
                                  <m:t> </m:t>
                                </m:r>
                                <m:r>
                                  <a:rPr lang="en-US" sz="4200" i="1">
                                    <a:latin typeface="Cambria Math" panose="02040503050406030204" pitchFamily="18" charset="0"/>
                                  </a:rPr>
                                  <m:t>𝑖𝑓</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𝑝𝑟𝑖𝑐𝑒</m:t>
                                </m:r>
                                <m:r>
                                  <a:rPr lang="en-US" sz="4200" i="1">
                                    <a:latin typeface="Cambria Math" panose="02040503050406030204" pitchFamily="18" charset="0"/>
                                  </a:rPr>
                                  <m:t> </m:t>
                                </m:r>
                                <m:r>
                                  <a:rPr lang="en-US" sz="4200" i="1">
                                    <a:latin typeface="Cambria Math" panose="02040503050406030204" pitchFamily="18" charset="0"/>
                                  </a:rPr>
                                  <m:t>𝑑𝑒𝑐𝑟𝑒𝑎𝑠𝑒𝑠</m:t>
                                </m:r>
                                <m:r>
                                  <a:rPr lang="en-US" sz="4200" i="1">
                                    <a:latin typeface="Cambria Math" panose="02040503050406030204" pitchFamily="18" charset="0"/>
                                  </a:rPr>
                                  <m:t> </m:t>
                                </m:r>
                                <m:r>
                                  <a:rPr lang="en-US" sz="4200" i="1">
                                    <a:latin typeface="Cambria Math" panose="02040503050406030204" pitchFamily="18" charset="0"/>
                                  </a:rPr>
                                  <m:t>𝑏𝑦</m:t>
                                </m:r>
                                <m:r>
                                  <a:rPr lang="en-US" sz="4200" i="1">
                                    <a:latin typeface="Cambria Math" panose="02040503050406030204" pitchFamily="18" charset="0"/>
                                  </a:rPr>
                                  <m:t> </m:t>
                                </m:r>
                                <m:r>
                                  <a:rPr lang="en-US" sz="4200" i="1">
                                    <a:latin typeface="Cambria Math" panose="02040503050406030204" pitchFamily="18" charset="0"/>
                                  </a:rPr>
                                  <m:t>𝑡h𝑒</m:t>
                                </m:r>
                                <m:r>
                                  <a:rPr lang="en-US" sz="4200" i="1">
                                    <a:latin typeface="Cambria Math" panose="02040503050406030204" pitchFamily="18" charset="0"/>
                                  </a:rPr>
                                  <m:t> </m:t>
                                </m:r>
                                <m:r>
                                  <a:rPr lang="en-US" sz="4200" i="1">
                                    <a:latin typeface="Cambria Math" panose="02040503050406030204" pitchFamily="18" charset="0"/>
                                  </a:rPr>
                                  <m:t>𝑓𝑎𝑐𝑡𝑜𝑟</m:t>
                                </m:r>
                                <m:r>
                                  <a:rPr lang="en-US" sz="4200" i="1">
                                    <a:latin typeface="Cambria Math" panose="02040503050406030204" pitchFamily="18" charset="0"/>
                                  </a:rPr>
                                  <m:t> </m:t>
                                </m:r>
                                <m:r>
                                  <a:rPr lang="en-US" sz="4200" i="1">
                                    <a:latin typeface="Cambria Math" panose="02040503050406030204" pitchFamily="18" charset="0"/>
                                  </a:rPr>
                                  <m:t>𝑑</m:t>
                                </m:r>
                                <m:r>
                                  <a:rPr lang="en-US" sz="4200" i="1">
                                    <a:latin typeface="Cambria Math" panose="02040503050406030204" pitchFamily="18" charset="0"/>
                                  </a:rPr>
                                  <m:t>.</m:t>
                                </m:r>
                              </m:e>
                            </m:mr>
                          </m:m>
                        </m:e>
                      </m:d>
                    </m:oMath>
                  </m:oMathPara>
                </a14:m>
                <a:endParaRPr lang="en-US" sz="4200" dirty="0"/>
              </a:p>
              <a:p>
                <a:pPr marL="0" indent="0">
                  <a:buNone/>
                </a:pPr>
                <a:r>
                  <a:rPr lang="en-US" dirty="0"/>
                  <a:t> </a:t>
                </a:r>
                <a:endParaRPr lang="en-US" sz="3700" dirty="0"/>
              </a:p>
              <a:p>
                <a:pPr marL="0" indent="0">
                  <a:buNone/>
                </a:pPr>
                <a:endParaRPr lang="en-US" sz="42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726268"/>
              </a:xfrm>
              <a:blipFill rotWithShape="0">
                <a:blip r:embed="rId2" cstate="print"/>
                <a:stretch>
                  <a:fillRect l="-1018" t="-3097" r="-1500"/>
                </a:stretch>
              </a:blipFill>
            </p:spPr>
            <p:txBody>
              <a:bodyPr/>
              <a:lstStyle/>
              <a:p>
                <a:r>
                  <a:rPr lang="en-US">
                    <a:noFill/>
                  </a:rPr>
                  <a:t> </a:t>
                </a:r>
              </a:p>
            </p:txBody>
          </p:sp>
        </mc:Fallback>
      </mc:AlternateContent>
    </p:spTree>
    <p:extLst>
      <p:ext uri="{BB962C8B-B14F-4D97-AF65-F5344CB8AC3E}">
        <p14:creationId xmlns:p14="http://schemas.microsoft.com/office/powerpoint/2010/main" xmlns="" val="1057820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The Binomial Pricing </a:t>
            </a:r>
            <a:r>
              <a:rPr lang="en-US" b="1" dirty="0" smtClean="0"/>
              <a:t>Model </a:t>
            </a:r>
            <a:r>
              <a:rPr lang="en-US" sz="2500" b="1" dirty="0" smtClean="0"/>
              <a:t>(Continued)</a:t>
            </a:r>
            <a:endParaRPr lang="en-US" sz="2500" dirty="0">
              <a:solidFill>
                <a:schemeClr val="tx1">
                  <a:lumMod val="95000"/>
                  <a:lumOff val="5000"/>
                </a:schemeClr>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44255"/>
              </a:xfrm>
            </p:spPr>
            <p:txBody>
              <a:bodyPr>
                <a:normAutofit fontScale="47500" lnSpcReduction="20000"/>
              </a:bodyPr>
              <a:lstStyle/>
              <a:p>
                <a:pPr marL="0" indent="0">
                  <a:buNone/>
                </a:pPr>
                <a:r>
                  <a:rPr lang="en-US" sz="5300" dirty="0" smtClean="0">
                    <a:solidFill>
                      <a:schemeClr val="tx1">
                        <a:lumMod val="95000"/>
                        <a:lumOff val="5000"/>
                      </a:schemeClr>
                    </a:solidFill>
                  </a:rPr>
                  <a:t>The risk-neutral probability measure ℚ</a:t>
                </a:r>
                <a:r>
                  <a:rPr lang="en-US" sz="5300" i="1" baseline="-25000" dirty="0">
                    <a:solidFill>
                      <a:schemeClr val="tx1">
                        <a:lumMod val="95000"/>
                        <a:lumOff val="5000"/>
                      </a:schemeClr>
                    </a:solidFill>
                  </a:rPr>
                  <a:t>i-1,i</a:t>
                </a:r>
                <a:r>
                  <a:rPr lang="en-US" sz="5300" dirty="0">
                    <a:solidFill>
                      <a:schemeClr val="tx1">
                        <a:lumMod val="95000"/>
                        <a:lumOff val="5000"/>
                      </a:schemeClr>
                    </a:solidFill>
                  </a:rPr>
                  <a:t> for the price change from time </a:t>
                </a:r>
                <a:r>
                  <a:rPr lang="en-US" sz="5300" i="1" dirty="0">
                    <a:solidFill>
                      <a:schemeClr val="tx1">
                        <a:lumMod val="95000"/>
                        <a:lumOff val="5000"/>
                      </a:schemeClr>
                    </a:solidFill>
                  </a:rPr>
                  <a:t>i-1</a:t>
                </a:r>
                <a:r>
                  <a:rPr lang="en-US" sz="5300" dirty="0">
                    <a:solidFill>
                      <a:schemeClr val="tx1">
                        <a:lumMod val="95000"/>
                        <a:lumOff val="5000"/>
                      </a:schemeClr>
                    </a:solidFill>
                  </a:rPr>
                  <a:t> to time </a:t>
                </a:r>
                <a:r>
                  <a:rPr lang="en-US" sz="5300" i="1" dirty="0" err="1">
                    <a:solidFill>
                      <a:schemeClr val="tx1">
                        <a:lumMod val="95000"/>
                        <a:lumOff val="5000"/>
                      </a:schemeClr>
                    </a:solidFill>
                  </a:rPr>
                  <a:t>i</a:t>
                </a:r>
                <a:r>
                  <a:rPr lang="en-US" sz="5300" i="1" dirty="0">
                    <a:solidFill>
                      <a:schemeClr val="tx1">
                        <a:lumMod val="95000"/>
                        <a:lumOff val="5000"/>
                      </a:schemeClr>
                    </a:solidFill>
                  </a:rPr>
                  <a:t> </a:t>
                </a:r>
                <a:r>
                  <a:rPr lang="en-US" sz="5300" dirty="0">
                    <a:solidFill>
                      <a:schemeClr val="tx1">
                        <a:lumMod val="95000"/>
                        <a:lumOff val="5000"/>
                      </a:schemeClr>
                    </a:solidFill>
                  </a:rPr>
                  <a:t>associated with the value </a:t>
                </a:r>
                <a:r>
                  <a:rPr lang="en-US" sz="5300" i="1" dirty="0">
                    <a:solidFill>
                      <a:schemeClr val="tx1">
                        <a:lumMod val="95000"/>
                        <a:lumOff val="5000"/>
                      </a:schemeClr>
                    </a:solidFill>
                  </a:rPr>
                  <a:t>q</a:t>
                </a:r>
                <a:r>
                  <a:rPr lang="en-US" sz="5300" dirty="0">
                    <a:solidFill>
                      <a:schemeClr val="tx1">
                        <a:lumMod val="95000"/>
                        <a:lumOff val="5000"/>
                      </a:schemeClr>
                    </a:solidFill>
                  </a:rPr>
                  <a:t> is</a:t>
                </a:r>
              </a:p>
              <a:p>
                <a:pPr marL="0" indent="0">
                  <a:buNone/>
                </a:pPr>
                <a:r>
                  <a:rPr lang="en-US" sz="4000"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sz="4600" i="1">
                              <a:solidFill>
                                <a:schemeClr val="tx1">
                                  <a:lumMod val="95000"/>
                                  <a:lumOff val="5000"/>
                                </a:schemeClr>
                              </a:solidFill>
                              <a:latin typeface="Cambria Math" panose="02040503050406030204" pitchFamily="18" charset="0"/>
                            </a:rPr>
                          </m:ctrlPr>
                        </m:sSubPr>
                        <m:e>
                          <m:r>
                            <a:rPr lang="en-US" sz="4600" i="1">
                              <a:solidFill>
                                <a:schemeClr val="tx1">
                                  <a:lumMod val="95000"/>
                                  <a:lumOff val="5000"/>
                                </a:schemeClr>
                              </a:solidFill>
                              <a:latin typeface="Cambria Math" panose="02040503050406030204" pitchFamily="18" charset="0"/>
                            </a:rPr>
                            <m:t>ℚ</m:t>
                          </m:r>
                        </m:e>
                        <m:sub>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𝑖</m:t>
                          </m:r>
                        </m:sub>
                      </m:sSub>
                      <m:r>
                        <a:rPr lang="en-US" sz="4600" i="1">
                          <a:solidFill>
                            <a:schemeClr val="tx1">
                              <a:lumMod val="95000"/>
                              <a:lumOff val="5000"/>
                            </a:schemeClr>
                          </a:solidFill>
                          <a:latin typeface="Cambria Math" panose="02040503050406030204" pitchFamily="18" charset="0"/>
                        </a:rPr>
                        <m:t>=</m:t>
                      </m:r>
                      <m:d>
                        <m:dPr>
                          <m:begChr m:val="{"/>
                          <m:endChr m:val=""/>
                          <m:ctrlPr>
                            <a:rPr lang="en-US" sz="4600" i="1">
                              <a:solidFill>
                                <a:schemeClr val="tx1">
                                  <a:lumMod val="95000"/>
                                  <a:lumOff val="5000"/>
                                </a:schemeClr>
                              </a:solidFill>
                              <a:latin typeface="Cambria Math" panose="02040503050406030204" pitchFamily="18" charset="0"/>
                            </a:rPr>
                          </m:ctrlPr>
                        </m:dPr>
                        <m:e>
                          <m:m>
                            <m:mPr>
                              <m:mcs>
                                <m:mc>
                                  <m:mcPr>
                                    <m:count m:val="1"/>
                                    <m:mcJc m:val="center"/>
                                  </m:mcPr>
                                </m:mc>
                              </m:mcs>
                              <m:ctrlPr>
                                <a:rPr lang="en-US" sz="4600" i="1">
                                  <a:solidFill>
                                    <a:schemeClr val="tx1">
                                      <a:lumMod val="95000"/>
                                      <a:lumOff val="5000"/>
                                    </a:schemeClr>
                                  </a:solidFill>
                                  <a:latin typeface="Cambria Math" panose="02040503050406030204" pitchFamily="18" charset="0"/>
                                </a:rPr>
                              </m:ctrlPr>
                            </m:mPr>
                            <m:mr>
                              <m:e>
                                <m:r>
                                  <a:rPr lang="en-US" sz="4600" i="1">
                                    <a:solidFill>
                                      <a:schemeClr val="tx1">
                                        <a:lumMod val="95000"/>
                                        <a:lumOff val="5000"/>
                                      </a:schemeClr>
                                    </a:solidFill>
                                    <a:latin typeface="Cambria Math" panose="02040503050406030204" pitchFamily="18" charset="0"/>
                                  </a:rPr>
                                  <m:t>𝑞</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𝑖𝑛𝑐𝑟𝑒𝑎𝑠𝑒𝑠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𝑢</m:t>
                                </m:r>
                                <m:r>
                                  <a:rPr lang="en-US" sz="4600" i="1">
                                    <a:solidFill>
                                      <a:schemeClr val="tx1">
                                        <a:lumMod val="95000"/>
                                        <a:lumOff val="5000"/>
                                      </a:schemeClr>
                                    </a:solidFill>
                                    <a:latin typeface="Cambria Math" panose="02040503050406030204" pitchFamily="18" charset="0"/>
                                  </a:rPr>
                                  <m:t> </m:t>
                                </m:r>
                              </m:e>
                            </m:mr>
                            <m:mr>
                              <m:e>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𝑞</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𝑑𝑒𝑐𝑟𝑒𝑎𝑠𝑒𝑠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m:t>
                                </m:r>
                              </m:e>
                            </m:mr>
                          </m:m>
                        </m:e>
                      </m:d>
                    </m:oMath>
                  </m:oMathPara>
                </a14:m>
                <a:endParaRPr lang="en-US" sz="4600" dirty="0" smtClean="0">
                  <a:solidFill>
                    <a:schemeClr val="tx1">
                      <a:lumMod val="95000"/>
                      <a:lumOff val="5000"/>
                    </a:schemeClr>
                  </a:solidFill>
                </a:endParaRPr>
              </a:p>
              <a:p>
                <a:pPr marL="0" indent="0">
                  <a:buNone/>
                </a:pPr>
                <a:endParaRPr lang="en-US" sz="4600" dirty="0" smtClean="0">
                  <a:solidFill>
                    <a:schemeClr val="tx1">
                      <a:lumMod val="95000"/>
                      <a:lumOff val="5000"/>
                    </a:schemeClr>
                  </a:solidFill>
                </a:endParaRPr>
              </a:p>
              <a:p>
                <a:pPr marL="0" indent="0">
                  <a:buNone/>
                </a:pPr>
                <a:endParaRPr lang="en-US" sz="4600" dirty="0">
                  <a:solidFill>
                    <a:schemeClr val="tx1">
                      <a:lumMod val="95000"/>
                      <a:lumOff val="5000"/>
                    </a:schemeClr>
                  </a:solidFill>
                </a:endParaRPr>
              </a:p>
              <a:p>
                <a:pPr marL="0" indent="0">
                  <a:buNone/>
                </a:pPr>
                <a:r>
                  <a:rPr lang="en-US" sz="5300" dirty="0" smtClean="0">
                    <a:solidFill>
                      <a:schemeClr val="tx1">
                        <a:lumMod val="95000"/>
                        <a:lumOff val="5000"/>
                      </a:schemeClr>
                    </a:solidFill>
                  </a:rPr>
                  <a:t>The Radon-Nikodym derivative for the change of measure is</a:t>
                </a:r>
              </a:p>
              <a:p>
                <a:pPr marL="0" indent="0">
                  <a:buNone/>
                </a:pPr>
                <a:r>
                  <a:rPr lang="en-US" sz="4600"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f>
                        <m:fPr>
                          <m:ctrlPr>
                            <a:rPr lang="en-US" sz="4600" i="1">
                              <a:solidFill>
                                <a:schemeClr val="tx1">
                                  <a:lumMod val="95000"/>
                                  <a:lumOff val="5000"/>
                                </a:schemeClr>
                              </a:solidFill>
                              <a:latin typeface="Cambria Math" panose="02040503050406030204" pitchFamily="18" charset="0"/>
                            </a:rPr>
                          </m:ctrlPr>
                        </m:fPr>
                        <m:num>
                          <m:r>
                            <a:rPr lang="en-US" sz="4600" i="1">
                              <a:solidFill>
                                <a:schemeClr val="tx1">
                                  <a:lumMod val="95000"/>
                                  <a:lumOff val="5000"/>
                                </a:schemeClr>
                              </a:solidFill>
                              <a:latin typeface="Cambria Math" panose="02040503050406030204" pitchFamily="18" charset="0"/>
                            </a:rPr>
                            <m:t>𝑑</m:t>
                          </m:r>
                          <m:sSub>
                            <m:sSubPr>
                              <m:ctrlPr>
                                <a:rPr lang="en-US" sz="4600" i="1">
                                  <a:solidFill>
                                    <a:schemeClr val="tx1">
                                      <a:lumMod val="95000"/>
                                      <a:lumOff val="5000"/>
                                    </a:schemeClr>
                                  </a:solidFill>
                                  <a:latin typeface="Cambria Math" panose="02040503050406030204" pitchFamily="18" charset="0"/>
                                </a:rPr>
                              </m:ctrlPr>
                            </m:sSubPr>
                            <m:e>
                              <m:r>
                                <a:rPr lang="en-US" sz="4600" i="1">
                                  <a:solidFill>
                                    <a:schemeClr val="tx1">
                                      <a:lumMod val="95000"/>
                                      <a:lumOff val="5000"/>
                                    </a:schemeClr>
                                  </a:solidFill>
                                  <a:latin typeface="Cambria Math" panose="02040503050406030204" pitchFamily="18" charset="0"/>
                                </a:rPr>
                                <m:t>ℚ</m:t>
                              </m:r>
                            </m:e>
                            <m:sub>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𝑖</m:t>
                              </m:r>
                            </m:sub>
                          </m:sSub>
                        </m:num>
                        <m:den>
                          <m:r>
                            <a:rPr lang="en-US" sz="4600" i="1">
                              <a:solidFill>
                                <a:schemeClr val="tx1">
                                  <a:lumMod val="95000"/>
                                  <a:lumOff val="5000"/>
                                </a:schemeClr>
                              </a:solidFill>
                              <a:latin typeface="Cambria Math" panose="02040503050406030204" pitchFamily="18" charset="0"/>
                            </a:rPr>
                            <m:t>𝑑</m:t>
                          </m:r>
                          <m:sSub>
                            <m:sSubPr>
                              <m:ctrlPr>
                                <a:rPr lang="en-US" sz="4600" i="1">
                                  <a:solidFill>
                                    <a:schemeClr val="tx1">
                                      <a:lumMod val="95000"/>
                                      <a:lumOff val="5000"/>
                                    </a:schemeClr>
                                  </a:solidFill>
                                  <a:latin typeface="Cambria Math" panose="02040503050406030204" pitchFamily="18" charset="0"/>
                                </a:rPr>
                              </m:ctrlPr>
                            </m:sSubPr>
                            <m:e>
                              <m:r>
                                <a:rPr lang="en-US" sz="4600" i="1">
                                  <a:solidFill>
                                    <a:schemeClr val="tx1">
                                      <a:lumMod val="95000"/>
                                      <a:lumOff val="5000"/>
                                    </a:schemeClr>
                                  </a:solidFill>
                                  <a:latin typeface="Cambria Math" panose="02040503050406030204" pitchFamily="18" charset="0"/>
                                </a:rPr>
                                <m:t>ℙ</m:t>
                              </m:r>
                            </m:e>
                            <m:sub>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𝑖</m:t>
                              </m:r>
                            </m:sub>
                          </m:sSub>
                        </m:den>
                      </m:f>
                      <m:r>
                        <a:rPr lang="en-US" sz="4600" i="1">
                          <a:solidFill>
                            <a:schemeClr val="tx1">
                              <a:lumMod val="95000"/>
                              <a:lumOff val="5000"/>
                            </a:schemeClr>
                          </a:solidFill>
                          <a:latin typeface="Cambria Math" panose="02040503050406030204" pitchFamily="18" charset="0"/>
                        </a:rPr>
                        <m:t>=</m:t>
                      </m:r>
                      <m:d>
                        <m:dPr>
                          <m:begChr m:val="{"/>
                          <m:endChr m:val=""/>
                          <m:ctrlPr>
                            <a:rPr lang="en-US" sz="4600" i="1">
                              <a:solidFill>
                                <a:schemeClr val="tx1">
                                  <a:lumMod val="95000"/>
                                  <a:lumOff val="5000"/>
                                </a:schemeClr>
                              </a:solidFill>
                              <a:latin typeface="Cambria Math" panose="02040503050406030204" pitchFamily="18" charset="0"/>
                            </a:rPr>
                          </m:ctrlPr>
                        </m:dPr>
                        <m:e>
                          <m:m>
                            <m:mPr>
                              <m:mcs>
                                <m:mc>
                                  <m:mcPr>
                                    <m:count m:val="1"/>
                                    <m:mcJc m:val="center"/>
                                  </m:mcPr>
                                </m:mc>
                              </m:mcs>
                              <m:ctrlPr>
                                <a:rPr lang="en-US" sz="4600" i="1">
                                  <a:solidFill>
                                    <a:schemeClr val="tx1">
                                      <a:lumMod val="95000"/>
                                      <a:lumOff val="5000"/>
                                    </a:schemeClr>
                                  </a:solidFill>
                                  <a:latin typeface="Cambria Math" panose="02040503050406030204" pitchFamily="18" charset="0"/>
                                </a:rPr>
                              </m:ctrlPr>
                            </m:mPr>
                            <m:mr>
                              <m:e>
                                <m:f>
                                  <m:fPr>
                                    <m:ctrlPr>
                                      <a:rPr lang="en-US" sz="4600" i="1">
                                        <a:solidFill>
                                          <a:schemeClr val="tx1">
                                            <a:lumMod val="95000"/>
                                            <a:lumOff val="5000"/>
                                          </a:schemeClr>
                                        </a:solidFill>
                                        <a:latin typeface="Cambria Math" panose="02040503050406030204" pitchFamily="18" charset="0"/>
                                      </a:rPr>
                                    </m:ctrlPr>
                                  </m:fPr>
                                  <m:num>
                                    <m:r>
                                      <a:rPr lang="en-US" sz="4600" i="1">
                                        <a:solidFill>
                                          <a:schemeClr val="tx1">
                                            <a:lumMod val="95000"/>
                                            <a:lumOff val="5000"/>
                                          </a:schemeClr>
                                        </a:solidFill>
                                        <a:latin typeface="Cambria Math" panose="02040503050406030204" pitchFamily="18" charset="0"/>
                                      </a:rPr>
                                      <m:t>𝑞</m:t>
                                    </m:r>
                                  </m:num>
                                  <m:den>
                                    <m:r>
                                      <a:rPr lang="en-US" sz="4600" i="1">
                                        <a:solidFill>
                                          <a:schemeClr val="tx1">
                                            <a:lumMod val="95000"/>
                                            <a:lumOff val="5000"/>
                                          </a:schemeClr>
                                        </a:solidFill>
                                        <a:latin typeface="Cambria Math" panose="02040503050406030204" pitchFamily="18" charset="0"/>
                                      </a:rPr>
                                      <m:t>𝑝</m:t>
                                    </m:r>
                                  </m:den>
                                </m:f>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𝑖𝑛𝑐𝑟𝑒𝑎𝑠𝑒𝑠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𝑢</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𝑓𝑟𝑜𝑚</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𝑡𝑖𝑚𝑒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−1 </m:t>
                                </m:r>
                                <m:r>
                                  <a:rPr lang="en-US" sz="4600" i="1">
                                    <a:solidFill>
                                      <a:schemeClr val="tx1">
                                        <a:lumMod val="95000"/>
                                        <a:lumOff val="5000"/>
                                      </a:schemeClr>
                                    </a:solidFill>
                                    <a:latin typeface="Cambria Math" panose="02040503050406030204" pitchFamily="18" charset="0"/>
                                  </a:rPr>
                                  <m:t>𝑡𝑜</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e>
                            </m:mr>
                            <m:mr>
                              <m:e>
                                <m:f>
                                  <m:fPr>
                                    <m:ctrlPr>
                                      <a:rPr lang="en-US" sz="4600" i="1">
                                        <a:solidFill>
                                          <a:schemeClr val="tx1">
                                            <a:lumMod val="95000"/>
                                            <a:lumOff val="5000"/>
                                          </a:schemeClr>
                                        </a:solidFill>
                                        <a:latin typeface="Cambria Math" panose="02040503050406030204" pitchFamily="18" charset="0"/>
                                      </a:rPr>
                                    </m:ctrlPr>
                                  </m:fPr>
                                  <m:num>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𝑞</m:t>
                                    </m:r>
                                  </m:num>
                                  <m:den>
                                    <m:r>
                                      <a:rPr lang="en-US" sz="4600" i="1">
                                        <a:solidFill>
                                          <a:schemeClr val="tx1">
                                            <a:lumMod val="95000"/>
                                            <a:lumOff val="5000"/>
                                          </a:schemeClr>
                                        </a:solidFill>
                                        <a:latin typeface="Cambria Math" panose="02040503050406030204" pitchFamily="18" charset="0"/>
                                      </a:rPr>
                                      <m:t>1−</m:t>
                                    </m:r>
                                    <m:r>
                                      <a:rPr lang="en-US" sz="4600" i="1">
                                        <a:solidFill>
                                          <a:schemeClr val="tx1">
                                            <a:lumMod val="95000"/>
                                            <a:lumOff val="5000"/>
                                          </a:schemeClr>
                                        </a:solidFill>
                                        <a:latin typeface="Cambria Math" panose="02040503050406030204" pitchFamily="18" charset="0"/>
                                      </a:rPr>
                                      <m:t>𝑝</m:t>
                                    </m:r>
                                  </m:den>
                                </m:f>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𝑖𝑓</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𝑝𝑟𝑖𝑐𝑒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𝑑𝑒𝑐𝑟𝑒𝑎𝑠𝑒𝑠</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𝑏𝑦</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𝑡h𝑒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𝑓𝑎𝑐𝑡𝑜𝑟</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𝑑</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𝑓𝑟𝑜𝑚</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𝑡𝑖𝑚𝑒</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−1 </m:t>
                                </m:r>
                                <m:r>
                                  <a:rPr lang="en-US" sz="4600" i="1">
                                    <a:solidFill>
                                      <a:schemeClr val="tx1">
                                        <a:lumMod val="95000"/>
                                        <a:lumOff val="5000"/>
                                      </a:schemeClr>
                                    </a:solidFill>
                                    <a:latin typeface="Cambria Math" panose="02040503050406030204" pitchFamily="18" charset="0"/>
                                  </a:rPr>
                                  <m:t>𝑡𝑜</m:t>
                                </m:r>
                                <m:r>
                                  <a:rPr lang="en-US" sz="4600" i="1">
                                    <a:solidFill>
                                      <a:schemeClr val="tx1">
                                        <a:lumMod val="95000"/>
                                        <a:lumOff val="5000"/>
                                      </a:schemeClr>
                                    </a:solidFill>
                                    <a:latin typeface="Cambria Math" panose="02040503050406030204" pitchFamily="18" charset="0"/>
                                  </a:rPr>
                                  <m:t> </m:t>
                                </m:r>
                                <m:r>
                                  <a:rPr lang="en-US" sz="4600" i="1">
                                    <a:solidFill>
                                      <a:schemeClr val="tx1">
                                        <a:lumMod val="95000"/>
                                        <a:lumOff val="5000"/>
                                      </a:schemeClr>
                                    </a:solidFill>
                                    <a:latin typeface="Cambria Math" panose="02040503050406030204" pitchFamily="18" charset="0"/>
                                  </a:rPr>
                                  <m:t>𝑖</m:t>
                                </m:r>
                                <m:r>
                                  <a:rPr lang="en-US" sz="4600" i="1">
                                    <a:solidFill>
                                      <a:schemeClr val="tx1">
                                        <a:lumMod val="95000"/>
                                        <a:lumOff val="5000"/>
                                      </a:schemeClr>
                                    </a:solidFill>
                                    <a:latin typeface="Cambria Math" panose="02040503050406030204" pitchFamily="18" charset="0"/>
                                  </a:rPr>
                                  <m:t>.</m:t>
                                </m:r>
                              </m:e>
                            </m:mr>
                          </m:m>
                        </m:e>
                      </m:d>
                    </m:oMath>
                  </m:oMathPara>
                </a14:m>
                <a:endParaRPr lang="en-US" sz="4600" dirty="0">
                  <a:solidFill>
                    <a:schemeClr val="tx1">
                      <a:lumMod val="95000"/>
                      <a:lumOff val="5000"/>
                    </a:schemeClr>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860" t="-2516"/>
                </a:stretch>
              </a:blipFill>
            </p:spPr>
            <p:txBody>
              <a:bodyPr/>
              <a:lstStyle/>
              <a:p>
                <a:r>
                  <a:rPr lang="en-US">
                    <a:noFill/>
                  </a:rPr>
                  <a:t> </a:t>
                </a:r>
              </a:p>
            </p:txBody>
          </p:sp>
        </mc:Fallback>
      </mc:AlternateContent>
      <p:sp>
        <p:nvSpPr>
          <p:cNvPr id="4" name="Rectangle 3"/>
          <p:cNvSpPr/>
          <p:nvPr/>
        </p:nvSpPr>
        <p:spPr>
          <a:xfrm>
            <a:off x="402336" y="3274141"/>
            <a:ext cx="2428568" cy="245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where </a:t>
            </a:r>
            <a:r>
              <a:rPr lang="en-US" i="1" dirty="0">
                <a:solidFill>
                  <a:schemeClr val="tx1">
                    <a:lumMod val="95000"/>
                    <a:lumOff val="5000"/>
                  </a:schemeClr>
                </a:solidFill>
              </a:rPr>
              <a:t>q</a:t>
            </a:r>
            <a:r>
              <a:rPr lang="en-US" i="1" dirty="0" smtClean="0">
                <a:solidFill>
                  <a:schemeClr val="tx1"/>
                </a:solidFill>
              </a:rPr>
              <a:t>=(1- d)/</a:t>
            </a:r>
            <a:r>
              <a:rPr lang="en-US" dirty="0" smtClean="0">
                <a:solidFill>
                  <a:schemeClr val="tx1"/>
                </a:solidFill>
              </a:rPr>
              <a:t>(</a:t>
            </a:r>
            <a:r>
              <a:rPr lang="en-US" i="1" dirty="0" smtClean="0">
                <a:solidFill>
                  <a:schemeClr val="tx1"/>
                </a:solidFill>
              </a:rPr>
              <a:t>u-d</a:t>
            </a:r>
            <a:r>
              <a:rPr lang="en-US" dirty="0">
                <a:solidFill>
                  <a:schemeClr val="tx1"/>
                </a:solidFill>
              </a:rPr>
              <a:t>). </a:t>
            </a:r>
          </a:p>
        </p:txBody>
      </p:sp>
    </p:spTree>
    <p:extLst>
      <p:ext uri="{BB962C8B-B14F-4D97-AF65-F5344CB8AC3E}">
        <p14:creationId xmlns:p14="http://schemas.microsoft.com/office/powerpoint/2010/main" xmlns="" val="1661073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The Binomial Pricing Model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20000"/>
              </a:bodyPr>
              <a:lstStyle/>
              <a:p>
                <a:pPr marL="0" indent="0">
                  <a:buNone/>
                </a:pPr>
                <a:r>
                  <a:rPr lang="en-US" dirty="0"/>
                  <a:t>Since the changes in the price over the different time intervals are independent of one another, then the Radon-</a:t>
                </a:r>
                <a:r>
                  <a:rPr lang="en-US" dirty="0" err="1"/>
                  <a:t>Nikodym</a:t>
                </a:r>
                <a:r>
                  <a:rPr lang="en-US" dirty="0"/>
                  <a:t> derivative (</a:t>
                </a:r>
                <a:r>
                  <a:rPr lang="en-US" i="1" dirty="0">
                    <a:sym typeface="Symbol" panose="05050102010706020507" pitchFamily="18" charset="2"/>
                  </a:rPr>
                  <a:t></a:t>
                </a:r>
                <a:r>
                  <a:rPr lang="en-US" i="1" baseline="-25000" dirty="0"/>
                  <a:t>n</a:t>
                </a:r>
                <a:r>
                  <a:rPr lang="en-US" i="1" dirty="0"/>
                  <a:t>)</a:t>
                </a:r>
                <a:r>
                  <a:rPr lang="en-US" dirty="0"/>
                  <a:t> of the price changes from time 0 to </a:t>
                </a:r>
                <a:r>
                  <a:rPr lang="en-US" i="1" dirty="0"/>
                  <a:t>n</a:t>
                </a:r>
                <a:r>
                  <a:rPr lang="en-US" dirty="0"/>
                  <a:t> equals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𝑛</m:t>
                          </m:r>
                        </m:sub>
                      </m:sSub>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ℚ</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ℙ</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e>
                      </m:nary>
                    </m:oMath>
                  </m:oMathPara>
                </a14:m>
                <a:endParaRPr lang="en-US" dirty="0"/>
              </a:p>
              <a:p>
                <a:pPr marL="0" indent="0">
                  <a:buNone/>
                </a:pPr>
                <a:r>
                  <a:rPr lang="en-US" dirty="0"/>
                  <a:t> </a:t>
                </a:r>
              </a:p>
              <a:p>
                <a:pPr marL="0" indent="0">
                  <a:buNone/>
                </a:pPr>
                <a:r>
                  <a:rPr lang="en-US" dirty="0" smtClean="0"/>
                  <a:t>If </a:t>
                </a:r>
                <a:r>
                  <a:rPr lang="en-US" dirty="0"/>
                  <a:t>there were exactly </a:t>
                </a:r>
                <a:r>
                  <a:rPr lang="en-US" i="1" dirty="0"/>
                  <a:t>k</a:t>
                </a:r>
                <a:r>
                  <a:rPr lang="en-US" dirty="0"/>
                  <a:t> increases and </a:t>
                </a:r>
                <a:r>
                  <a:rPr lang="en-US" i="1" dirty="0"/>
                  <a:t>n-k</a:t>
                </a:r>
                <a:r>
                  <a:rPr lang="en-US" dirty="0"/>
                  <a:t> decreases in the price from time 0 to </a:t>
                </a:r>
                <a:r>
                  <a:rPr lang="en-US" i="1" dirty="0"/>
                  <a:t>n</a:t>
                </a:r>
                <a:r>
                  <a:rPr lang="en-US" dirty="0"/>
                  <a:t> then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𝑛</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𝑝</m:t>
                                  </m:r>
                                </m:den>
                              </m:f>
                            </m:e>
                          </m:d>
                        </m:e>
                        <m:sup>
                          <m:r>
                            <a:rPr lang="en-US" i="1">
                              <a:latin typeface="Cambria Math" panose="02040503050406030204" pitchFamily="18" charset="0"/>
                            </a:rPr>
                            <m:t>𝑘</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𝑞</m:t>
                                  </m:r>
                                </m:num>
                                <m:den>
                                  <m:r>
                                    <a:rPr lang="en-US" i="1">
                                      <a:latin typeface="Cambria Math" panose="02040503050406030204" pitchFamily="18" charset="0"/>
                                    </a:rPr>
                                    <m:t>1−</m:t>
                                  </m:r>
                                  <m:r>
                                    <a:rPr lang="en-US" i="1">
                                      <a:latin typeface="Cambria Math" panose="02040503050406030204" pitchFamily="18" charset="0"/>
                                    </a:rPr>
                                    <m:t>𝑝</m:t>
                                  </m:r>
                                </m:den>
                              </m:f>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m:oMathPara>
                </a14:m>
                <a:endParaRPr lang="en-US" dirty="0" smtClean="0"/>
              </a:p>
              <a:p>
                <a:pPr marL="0" indent="0">
                  <a:buNone/>
                </a:pPr>
                <a:endParaRPr lang="en-US" dirty="0" smtClean="0"/>
              </a:p>
              <a:p>
                <a:pPr marL="0" indent="0">
                  <a:buNone/>
                </a:pPr>
                <a:r>
                  <a:rPr lang="en-US" dirty="0"/>
                  <a:t>This is the Radon-</a:t>
                </a:r>
                <a:r>
                  <a:rPr lang="en-US" dirty="0" err="1"/>
                  <a:t>Nikodym</a:t>
                </a:r>
                <a:r>
                  <a:rPr lang="en-US" dirty="0"/>
                  <a:t> derivative for change of measure for the binomial pricing model. </a:t>
                </a:r>
                <a:endParaRPr lang="en-US" dirty="0" smtClean="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2533" r="-753"/>
                </a:stretch>
              </a:blipFill>
            </p:spPr>
            <p:txBody>
              <a:bodyPr/>
              <a:lstStyle/>
              <a:p>
                <a:r>
                  <a:rPr lang="en-US">
                    <a:noFill/>
                  </a:rPr>
                  <a:t> </a:t>
                </a:r>
              </a:p>
            </p:txBody>
          </p:sp>
        </mc:Fallback>
      </mc:AlternateContent>
    </p:spTree>
    <p:extLst>
      <p:ext uri="{BB962C8B-B14F-4D97-AF65-F5344CB8AC3E}">
        <p14:creationId xmlns:p14="http://schemas.microsoft.com/office/powerpoint/2010/main" xmlns="" val="1415324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The Binomial Pricing Model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873752"/>
              </a:xfrm>
            </p:spPr>
            <p:txBody>
              <a:bodyPr>
                <a:normAutofit fontScale="85000" lnSpcReduction="20000"/>
              </a:bodyPr>
              <a:lstStyle/>
              <a:p>
                <a:pPr marL="0" indent="0">
                  <a:buNone/>
                </a:pPr>
                <a:r>
                  <a:rPr lang="en-US" dirty="0" smtClean="0"/>
                  <a:t>The </a:t>
                </a:r>
                <a:r>
                  <a:rPr lang="en-US" dirty="0"/>
                  <a:t>probability of obtaining any one particular outcome of </a:t>
                </a:r>
                <a:r>
                  <a:rPr lang="en-US" i="1" dirty="0"/>
                  <a:t>k</a:t>
                </a:r>
                <a:r>
                  <a:rPr lang="en-US" dirty="0"/>
                  <a:t> </a:t>
                </a:r>
                <a:r>
                  <a:rPr lang="en-US" dirty="0" err="1"/>
                  <a:t>upjumps</a:t>
                </a:r>
                <a:r>
                  <a:rPr lang="en-US" dirty="0"/>
                  <a:t> and </a:t>
                </a:r>
                <a:r>
                  <a:rPr lang="en-US" i="1" dirty="0"/>
                  <a:t>n-k</a:t>
                </a:r>
                <a:r>
                  <a:rPr lang="en-US" dirty="0"/>
                  <a:t> </a:t>
                </a:r>
                <a:r>
                  <a:rPr lang="en-US" dirty="0" err="1"/>
                  <a:t>downjumps</a:t>
                </a:r>
                <a:r>
                  <a:rPr lang="en-US" dirty="0"/>
                  <a:t> equals </a:t>
                </a:r>
                <a:r>
                  <a:rPr lang="en-US" i="1" dirty="0" err="1"/>
                  <a:t>p</a:t>
                </a:r>
                <a:r>
                  <a:rPr lang="en-US" i="1" baseline="30000" dirty="0" err="1"/>
                  <a:t>k</a:t>
                </a:r>
                <a:r>
                  <a:rPr lang="en-US" dirty="0"/>
                  <a:t>(</a:t>
                </a:r>
                <a:r>
                  <a:rPr lang="en-US" i="1" dirty="0"/>
                  <a:t>1-p</a:t>
                </a:r>
                <a:r>
                  <a:rPr lang="en-US" dirty="0"/>
                  <a:t>)</a:t>
                </a:r>
                <a:r>
                  <a:rPr lang="en-US" i="1" baseline="30000" dirty="0"/>
                  <a:t>n-k</a:t>
                </a:r>
                <a:r>
                  <a:rPr lang="en-US" dirty="0"/>
                  <a:t> in probability measure ℙ</a:t>
                </a:r>
                <a:r>
                  <a:rPr lang="en-US" i="1" dirty="0"/>
                  <a:t> </a:t>
                </a:r>
                <a:r>
                  <a:rPr lang="en-US" dirty="0"/>
                  <a:t>and equals </a:t>
                </a:r>
                <a:r>
                  <a:rPr lang="en-US" i="1" dirty="0" err="1"/>
                  <a:t>q</a:t>
                </a:r>
                <a:r>
                  <a:rPr lang="en-US" i="1" baseline="30000" dirty="0" err="1"/>
                  <a:t>k</a:t>
                </a:r>
                <a:r>
                  <a:rPr lang="en-US" dirty="0"/>
                  <a:t>(</a:t>
                </a:r>
                <a:r>
                  <a:rPr lang="en-US" i="1" dirty="0"/>
                  <a:t>1-q</a:t>
                </a:r>
                <a:r>
                  <a:rPr lang="en-US" dirty="0"/>
                  <a:t>)</a:t>
                </a:r>
                <a:r>
                  <a:rPr lang="en-US" i="1" baseline="30000" dirty="0"/>
                  <a:t>n-k</a:t>
                </a:r>
                <a:r>
                  <a:rPr lang="en-US" dirty="0"/>
                  <a:t> in probability measure ℚ</a:t>
                </a:r>
                <a:r>
                  <a:rPr lang="en-US" i="1" dirty="0"/>
                  <a:t>.</a:t>
                </a:r>
                <a:r>
                  <a:rPr lang="en-US" dirty="0"/>
                  <a:t> Notice that </a:t>
                </a:r>
                <a:r>
                  <a:rPr lang="en-US" dirty="0">
                    <a:sym typeface="Symbol" panose="05050102010706020507" pitchFamily="18" charset="2"/>
                  </a:rPr>
                  <a:t></a:t>
                </a:r>
                <a:r>
                  <a:rPr lang="en-US" baseline="-25000" dirty="0"/>
                  <a:t>n</a:t>
                </a:r>
                <a:r>
                  <a:rPr lang="en-US" dirty="0"/>
                  <a:t> provides the correct multiplicative factor to the change the measure from ℙ to ℚ </a:t>
                </a:r>
                <a:r>
                  <a:rPr lang="en-US" dirty="0" smtClean="0"/>
                  <a:t>since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𝑛</m:t>
                          </m:r>
                        </m:sub>
                      </m:sSub>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𝑝</m:t>
                                  </m:r>
                                </m:den>
                              </m:f>
                            </m:e>
                          </m:d>
                        </m:e>
                        <m:sup>
                          <m:r>
                            <a:rPr lang="en-US" i="1">
                              <a:latin typeface="Cambria Math" panose="02040503050406030204" pitchFamily="18" charset="0"/>
                            </a:rPr>
                            <m:t>𝑘</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𝑞</m:t>
                                  </m:r>
                                </m:num>
                                <m:den>
                                  <m:r>
                                    <a:rPr lang="en-US" i="1">
                                      <a:latin typeface="Cambria Math" panose="02040503050406030204" pitchFamily="18" charset="0"/>
                                    </a:rPr>
                                    <m:t>1−</m:t>
                                  </m:r>
                                  <m:r>
                                    <a:rPr lang="en-US" i="1">
                                      <a:latin typeface="Cambria Math" panose="02040503050406030204" pitchFamily="18" charset="0"/>
                                    </a:rPr>
                                    <m:t>𝑝</m:t>
                                  </m:r>
                                </m:den>
                              </m:f>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𝑞</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m:oMathPara>
                </a14:m>
                <a:endParaRPr lang="en-US" dirty="0"/>
              </a:p>
              <a:p>
                <a:pPr marL="0" indent="0">
                  <a:buNone/>
                </a:pPr>
                <a:r>
                  <a:rPr lang="en-US" dirty="0"/>
                  <a:t> </a:t>
                </a:r>
              </a:p>
              <a:p>
                <a:pPr marL="0" indent="0">
                  <a:buNone/>
                </a:pPr>
                <a:r>
                  <a:rPr lang="en-US" dirty="0" smtClean="0"/>
                  <a:t>So</a:t>
                </a:r>
                <a:r>
                  <a:rPr lang="en-US" dirty="0"/>
                  <a:t>, the probability of obtaining exactly </a:t>
                </a:r>
                <a:r>
                  <a:rPr lang="en-US" i="1" dirty="0"/>
                  <a:t>k </a:t>
                </a:r>
                <a:r>
                  <a:rPr lang="en-US" dirty="0" err="1"/>
                  <a:t>upjumps</a:t>
                </a:r>
                <a:r>
                  <a:rPr lang="en-US" dirty="0"/>
                  <a:t> and </a:t>
                </a:r>
                <a:r>
                  <a:rPr lang="en-US" i="1" dirty="0"/>
                  <a:t>n-k</a:t>
                </a:r>
                <a:r>
                  <a:rPr lang="en-US" dirty="0"/>
                  <a:t> </a:t>
                </a:r>
                <a:r>
                  <a:rPr lang="en-US" dirty="0" err="1"/>
                  <a:t>downjumps</a:t>
                </a:r>
                <a:r>
                  <a:rPr lang="en-US" dirty="0"/>
                  <a:t> in the price from time 0 to </a:t>
                </a:r>
                <a:r>
                  <a:rPr lang="en-US" i="1" dirty="0"/>
                  <a:t>n</a:t>
                </a:r>
                <a:r>
                  <a:rPr lang="en-US" dirty="0"/>
                  <a:t> </a:t>
                </a:r>
                <a:r>
                  <a:rPr lang="en-US" dirty="0" smtClean="0"/>
                  <a:t>equals</a:t>
                </a:r>
              </a:p>
              <a:p>
                <a:pPr marL="0" indent="0">
                  <a:buNone/>
                </a:pPr>
                <a:r>
                  <a:rPr lang="en-US" dirty="0" smtClean="0"/>
                  <a:t>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r>
                      <m:rPr>
                        <m:nor/>
                      </m:rPr>
                      <a:rPr lang="en-US" b="0" i="0" smtClean="0">
                        <a:latin typeface="Cambria Math" panose="02040503050406030204" pitchFamily="18" charset="0"/>
                      </a:rPr>
                      <m:t>   </m:t>
                    </m:r>
                  </m:oMath>
                </a14:m>
                <a:endParaRPr lang="en-US" b="0" i="0" dirty="0" smtClean="0">
                  <a:latin typeface="Cambria Math" panose="02040503050406030204" pitchFamily="18" charset="0"/>
                </a:endParaRPr>
              </a:p>
              <a:p>
                <a:pPr marL="0" indent="0">
                  <a:buNone/>
                </a:pPr>
                <a:endParaRPr lang="en-US" b="0" i="0" dirty="0" smtClean="0">
                  <a:latin typeface="Cambria Math" panose="02040503050406030204" pitchFamily="18" charset="0"/>
                </a:endParaRPr>
              </a:p>
              <a:p>
                <a:pPr marL="0" indent="0">
                  <a:buNone/>
                </a:pPr>
                <a:r>
                  <a:rPr lang="en-US" dirty="0" smtClean="0"/>
                  <a:t>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𝑞</m:t>
                        </m:r>
                        <m:r>
                          <a:rPr lang="en-US" i="1">
                            <a:latin typeface="Cambria Math" panose="02040503050406030204" pitchFamily="18" charset="0"/>
                          </a:rPr>
                          <m:t>)</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73752"/>
              </a:xfrm>
              <a:blipFill rotWithShape="0">
                <a:blip r:embed="rId2" cstate="print"/>
                <a:stretch>
                  <a:fillRect l="-753" t="-23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6420465" y="5024284"/>
                <a:ext cx="5320431"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nor/>
                        </m:rPr>
                        <a:rPr lang="en-US" smtClean="0">
                          <a:solidFill>
                            <a:schemeClr val="tx1"/>
                          </a:solidFill>
                        </a:rPr>
                        <m:t>with</m:t>
                      </m:r>
                      <m:r>
                        <m:rPr>
                          <m:nor/>
                        </m:rPr>
                        <a:rPr lang="en-US" smtClean="0">
                          <a:solidFill>
                            <a:schemeClr val="tx1"/>
                          </a:solidFill>
                        </a:rPr>
                        <m:t> </m:t>
                      </m:r>
                      <m:r>
                        <m:rPr>
                          <m:nor/>
                        </m:rPr>
                        <a:rPr lang="en-US" smtClean="0">
                          <a:solidFill>
                            <a:schemeClr val="tx1"/>
                          </a:solidFill>
                        </a:rPr>
                        <m:t>respect</m:t>
                      </m:r>
                      <m:r>
                        <m:rPr>
                          <m:nor/>
                        </m:rPr>
                        <a:rPr lang="en-US" smtClean="0">
                          <a:solidFill>
                            <a:schemeClr val="tx1"/>
                          </a:solidFill>
                        </a:rPr>
                        <m:t> </m:t>
                      </m:r>
                      <m:r>
                        <m:rPr>
                          <m:nor/>
                        </m:rPr>
                        <a:rPr lang="en-US" smtClean="0">
                          <a:solidFill>
                            <a:schemeClr val="tx1"/>
                          </a:solidFill>
                        </a:rPr>
                        <m:t>to</m:t>
                      </m:r>
                      <m:r>
                        <m:rPr>
                          <m:nor/>
                        </m:rPr>
                        <a:rPr lang="en-US" smtClean="0">
                          <a:solidFill>
                            <a:schemeClr val="tx1"/>
                          </a:solidFill>
                        </a:rPr>
                        <m:t> </m:t>
                      </m:r>
                      <m:r>
                        <m:rPr>
                          <m:nor/>
                        </m:rPr>
                        <a:rPr lang="en-US" smtClean="0">
                          <a:solidFill>
                            <a:schemeClr val="tx1"/>
                          </a:solidFill>
                        </a:rPr>
                        <m:t>probability</m:t>
                      </m:r>
                      <m:r>
                        <m:rPr>
                          <m:nor/>
                        </m:rPr>
                        <a:rPr lang="en-US" smtClean="0">
                          <a:solidFill>
                            <a:schemeClr val="tx1"/>
                          </a:solidFill>
                        </a:rPr>
                        <m:t> </m:t>
                      </m:r>
                      <m:r>
                        <m:rPr>
                          <m:nor/>
                        </m:rPr>
                        <a:rPr lang="en-US" smtClean="0">
                          <a:solidFill>
                            <a:schemeClr val="tx1"/>
                          </a:solidFill>
                        </a:rPr>
                        <m:t>measure</m:t>
                      </m:r>
                      <m:r>
                        <m:rPr>
                          <m:nor/>
                        </m:rPr>
                        <a:rPr lang="en-US" b="0" i="0" smtClean="0">
                          <a:solidFill>
                            <a:schemeClr val="tx1"/>
                          </a:solidFill>
                        </a:rPr>
                        <m:t> </m:t>
                      </m:r>
                      <m:r>
                        <m:rPr>
                          <m:nor/>
                        </m:rPr>
                        <a:rPr lang="en-US" smtClean="0">
                          <a:solidFill>
                            <a:schemeClr val="tx1"/>
                          </a:solidFill>
                        </a:rPr>
                        <m:t>ℙ</m:t>
                      </m:r>
                      <m:r>
                        <m:rPr>
                          <m:nor/>
                        </m:rPr>
                        <a:rPr lang="en-US" b="0" i="0" smtClean="0">
                          <a:solidFill>
                            <a:schemeClr val="tx1"/>
                          </a:solidFill>
                        </a:rPr>
                        <m:t>, </m:t>
                      </m:r>
                      <m:r>
                        <m:rPr>
                          <m:nor/>
                        </m:rPr>
                        <a:rPr lang="en-US" b="0" i="0" smtClean="0">
                          <a:solidFill>
                            <a:schemeClr val="tx1"/>
                          </a:solidFill>
                        </a:rPr>
                        <m:t>and</m:t>
                      </m:r>
                      <m:r>
                        <m:rPr>
                          <m:nor/>
                        </m:rPr>
                        <a:rPr lang="en-US" b="0" i="0" smtClean="0">
                          <a:solidFill>
                            <a:schemeClr val="tx1"/>
                          </a:solidFill>
                        </a:rPr>
                        <m:t> </m:t>
                      </m:r>
                      <m:r>
                        <m:rPr>
                          <m:nor/>
                        </m:rPr>
                        <a:rPr lang="en-US" b="0" i="0" smtClean="0">
                          <a:solidFill>
                            <a:schemeClr val="tx1"/>
                          </a:solidFill>
                        </a:rPr>
                        <m:t>equals</m:t>
                      </m:r>
                    </m:oMath>
                  </m:oMathPara>
                </a14:m>
                <a:endParaRPr lang="en-US"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6420465" y="5024284"/>
                <a:ext cx="5320431" cy="304800"/>
              </a:xfrm>
              <a:prstGeom prst="rect">
                <a:avLst/>
              </a:prstGeom>
              <a:blipFill rotWithShape="0">
                <a:blip r:embed="rId3" cstate="print"/>
                <a:stretch>
                  <a:fillRect b="-32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6420464" y="5868580"/>
                <a:ext cx="5320431"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nor/>
                        </m:rPr>
                        <a:rPr lang="en-US" smtClean="0">
                          <a:solidFill>
                            <a:schemeClr val="tx1"/>
                          </a:solidFill>
                        </a:rPr>
                        <m:t>with</m:t>
                      </m:r>
                      <m:r>
                        <m:rPr>
                          <m:nor/>
                        </m:rPr>
                        <a:rPr lang="en-US" smtClean="0">
                          <a:solidFill>
                            <a:schemeClr val="tx1"/>
                          </a:solidFill>
                        </a:rPr>
                        <m:t> </m:t>
                      </m:r>
                      <m:r>
                        <m:rPr>
                          <m:nor/>
                        </m:rPr>
                        <a:rPr lang="en-US" smtClean="0">
                          <a:solidFill>
                            <a:schemeClr val="tx1"/>
                          </a:solidFill>
                        </a:rPr>
                        <m:t>respect</m:t>
                      </m:r>
                      <m:r>
                        <m:rPr>
                          <m:nor/>
                        </m:rPr>
                        <a:rPr lang="en-US" smtClean="0">
                          <a:solidFill>
                            <a:schemeClr val="tx1"/>
                          </a:solidFill>
                        </a:rPr>
                        <m:t> </m:t>
                      </m:r>
                      <m:r>
                        <m:rPr>
                          <m:nor/>
                        </m:rPr>
                        <a:rPr lang="en-US" smtClean="0">
                          <a:solidFill>
                            <a:schemeClr val="tx1"/>
                          </a:solidFill>
                        </a:rPr>
                        <m:t>to</m:t>
                      </m:r>
                      <m:r>
                        <m:rPr>
                          <m:nor/>
                        </m:rPr>
                        <a:rPr lang="en-US" smtClean="0">
                          <a:solidFill>
                            <a:schemeClr val="tx1"/>
                          </a:solidFill>
                        </a:rPr>
                        <m:t> </m:t>
                      </m:r>
                      <m:r>
                        <m:rPr>
                          <m:nor/>
                        </m:rPr>
                        <a:rPr lang="en-US" smtClean="0">
                          <a:solidFill>
                            <a:schemeClr val="tx1"/>
                          </a:solidFill>
                        </a:rPr>
                        <m:t>probability</m:t>
                      </m:r>
                      <m:r>
                        <m:rPr>
                          <m:nor/>
                        </m:rPr>
                        <a:rPr lang="en-US" smtClean="0">
                          <a:solidFill>
                            <a:schemeClr val="tx1"/>
                          </a:solidFill>
                        </a:rPr>
                        <m:t> </m:t>
                      </m:r>
                      <m:r>
                        <m:rPr>
                          <m:nor/>
                        </m:rPr>
                        <a:rPr lang="en-US" smtClean="0">
                          <a:solidFill>
                            <a:schemeClr val="tx1"/>
                          </a:solidFill>
                        </a:rPr>
                        <m:t>measure</m:t>
                      </m:r>
                      <m:r>
                        <m:rPr>
                          <m:nor/>
                        </m:rPr>
                        <a:rPr lang="en-US" smtClean="0">
                          <a:solidFill>
                            <a:schemeClr val="tx1"/>
                          </a:solidFill>
                        </a:rPr>
                        <m:t>ℚ</m:t>
                      </m:r>
                    </m:oMath>
                  </m:oMathPara>
                </a14:m>
                <a:endParaRPr lang="en-US"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6420464" y="5868580"/>
                <a:ext cx="5320431" cy="304800"/>
              </a:xfrm>
              <a:prstGeom prst="rect">
                <a:avLst/>
              </a:prstGeom>
              <a:blipFill rotWithShape="0">
                <a:blip r:embed="rId4" cstate="print"/>
                <a:stretch>
                  <a:fillRect t="-2000" b="-30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xmlns="" val="2767570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 </a:t>
            </a:r>
            <a:r>
              <a:rPr lang="en-US" b="1" dirty="0" smtClean="0"/>
              <a:t>Of </a:t>
            </a:r>
            <a:r>
              <a:rPr lang="en-US" b="1" dirty="0"/>
              <a:t>Normal </a:t>
            </a:r>
            <a:r>
              <a:rPr lang="en-US" b="1" dirty="0" smtClean="0"/>
              <a:t>Density</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sz="2900" dirty="0"/>
                  <a:t>C</a:t>
                </a:r>
                <a:r>
                  <a:rPr lang="en-US" sz="2900" dirty="0" smtClean="0"/>
                  <a:t>onsider </a:t>
                </a:r>
                <a:r>
                  <a:rPr lang="en-US" sz="2900" dirty="0"/>
                  <a:t>a random variable </a:t>
                </a:r>
                <a:r>
                  <a:rPr lang="en-US" sz="2900" i="1" dirty="0"/>
                  <a:t>X </a:t>
                </a:r>
                <a:r>
                  <a:rPr lang="en-US" sz="2900" dirty="0"/>
                  <a:t>with the normal distribution </a:t>
                </a:r>
                <a:r>
                  <a:rPr lang="en-US" sz="2900" i="1" dirty="0"/>
                  <a:t>X</a:t>
                </a:r>
                <a:r>
                  <a:rPr lang="en-US" sz="2900" dirty="0"/>
                  <a:t> ~ N(</a:t>
                </a:r>
                <a:r>
                  <a:rPr lang="en-US" sz="2900" i="1" dirty="0">
                    <a:sym typeface="Symbol" panose="05050102010706020507" pitchFamily="18" charset="2"/>
                  </a:rPr>
                  <a:t></a:t>
                </a:r>
                <a:r>
                  <a:rPr lang="en-US" sz="2900" dirty="0"/>
                  <a:t>, 1). Denote its density function under probability measure ℙ as:</a:t>
                </a:r>
                <a:r>
                  <a:rPr lang="en-US" dirty="0"/>
                  <a:t>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m:rPr>
                                  <m:nor/>
                                </m:rPr>
                                <a:rPr lang="en-US" i="1">
                                  <a:sym typeface="Symbol" panose="05050102010706020507" pitchFamily="18" charset="2"/>
                                </a:rPr>
                                <m:t></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/2</m:t>
                          </m:r>
                        </m:sup>
                      </m:sSup>
                    </m:oMath>
                  </m:oMathPara>
                </a14:m>
                <a:endParaRPr lang="en-US" dirty="0"/>
              </a:p>
              <a:p>
                <a:pPr marL="0" indent="0">
                  <a:buNone/>
                </a:pPr>
                <a:r>
                  <a:rPr lang="en-US" sz="2900" dirty="0" smtClean="0"/>
                  <a:t>For </a:t>
                </a:r>
                <a:r>
                  <a:rPr lang="en-US" sz="2900" dirty="0"/>
                  <a:t>any continuous function </a:t>
                </a:r>
                <a:r>
                  <a:rPr lang="en-US" sz="2900" i="1" dirty="0"/>
                  <a:t>F</a:t>
                </a:r>
                <a:r>
                  <a:rPr lang="en-US" sz="2900" dirty="0"/>
                  <a:t>, the expectation of the random variable </a:t>
                </a:r>
                <a:r>
                  <a:rPr lang="en-US" sz="2900" i="1" dirty="0"/>
                  <a:t>F</a:t>
                </a:r>
                <a:r>
                  <a:rPr lang="en-US" sz="2900" dirty="0"/>
                  <a:t>(</a:t>
                </a:r>
                <a:r>
                  <a:rPr lang="en-US" sz="2900" i="1" dirty="0"/>
                  <a:t>X</a:t>
                </a:r>
                <a:r>
                  <a:rPr lang="en-US" sz="2900" dirty="0"/>
                  <a:t>) is given by:</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m:rPr>
                                      <m:nor/>
                                    </m:rPr>
                                    <a:rPr lang="en-US" i="1">
                                      <a:sym typeface="Symbol" panose="05050102010706020507" pitchFamily="18" charset="2"/>
                                    </a:rPr>
                                    <m:t></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/2</m:t>
                              </m:r>
                            </m:sup>
                          </m:sSup>
                        </m:e>
                      </m:nary>
                      <m:r>
                        <a:rPr lang="en-US" i="1">
                          <a:latin typeface="Cambria Math" panose="02040503050406030204" pitchFamily="18" charset="0"/>
                        </a:rPr>
                        <m:t>𝑑𝑥</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129" t="-1467" r="-10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Rectangle 3"/>
              <p:cNvSpPr/>
              <p:nvPr/>
            </p:nvSpPr>
            <p:spPr>
              <a:xfrm>
                <a:off x="467491" y="5853241"/>
                <a:ext cx="11248890" cy="49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If </a:t>
                </a:r>
                <a:r>
                  <a:rPr lang="en-US" i="1" dirty="0">
                    <a:solidFill>
                      <a:schemeClr val="tx1"/>
                    </a:solidFill>
                  </a:rPr>
                  <a:t>F(X) = X, </a:t>
                </a:r>
                <a:r>
                  <a:rPr lang="en-US" dirty="0">
                    <a:solidFill>
                      <a:schemeClr val="tx1"/>
                    </a:solidFill>
                  </a:rPr>
                  <a:t>we recognize this as the mean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ℙ</m:t>
                        </m:r>
                      </m:sub>
                    </m:sSub>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𝑋</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oMath>
                </a14:m>
                <a:r>
                  <a:rPr lang="en-US" dirty="0">
                    <a:solidFill>
                      <a:schemeClr val="tx1"/>
                    </a:solidFill>
                  </a:rPr>
                  <a:t>. If </a:t>
                </a:r>
                <a:r>
                  <a:rPr lang="en-US" i="1" dirty="0">
                    <a:solidFill>
                      <a:schemeClr val="tx1"/>
                    </a:solidFill>
                  </a:rPr>
                  <a:t>F(X)=(X-μ)</a:t>
                </a:r>
                <a:r>
                  <a:rPr lang="en-US" i="1" baseline="30000" dirty="0">
                    <a:solidFill>
                      <a:schemeClr val="tx1"/>
                    </a:solidFill>
                  </a:rPr>
                  <a:t>2</a:t>
                </a:r>
                <a:r>
                  <a:rPr lang="en-US" i="1" dirty="0">
                    <a:solidFill>
                      <a:schemeClr val="tx1"/>
                    </a:solidFill>
                  </a:rPr>
                  <a:t>, </a:t>
                </a:r>
                <a:r>
                  <a:rPr lang="en-US" dirty="0">
                    <a:solidFill>
                      <a:schemeClr val="tx1"/>
                    </a:solidFill>
                  </a:rPr>
                  <a:t>we recognize this as the variance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ℙ</m:t>
                        </m:r>
                      </m:sub>
                    </m:sSub>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e>
                    </m:d>
                    <m:r>
                      <a:rPr lang="en-US" i="1">
                        <a:solidFill>
                          <a:schemeClr val="tx1"/>
                        </a:solidFill>
                        <a:latin typeface="Cambria Math" panose="02040503050406030204" pitchFamily="18" charset="0"/>
                      </a:rPr>
                      <m:t>=1.</m:t>
                    </m:r>
                  </m:oMath>
                </a14:m>
                <a:r>
                  <a:rPr lang="en-US" dirty="0">
                    <a:solidFill>
                      <a:schemeClr val="tx1"/>
                    </a:solidFill>
                  </a:rPr>
                  <a:t> </a:t>
                </a:r>
              </a:p>
            </p:txBody>
          </p:sp>
        </mc:Choice>
        <mc:Fallback>
          <p:sp>
            <p:nvSpPr>
              <p:cNvPr id="4" name="Rectangle 3"/>
              <p:cNvSpPr>
                <a:spLocks noRot="1" noChangeAspect="1" noMove="1" noResize="1" noEditPoints="1" noAdjustHandles="1" noChangeArrowheads="1" noChangeShapeType="1" noTextEdit="1"/>
              </p:cNvSpPr>
              <p:nvPr/>
            </p:nvSpPr>
            <p:spPr>
              <a:xfrm>
                <a:off x="467491" y="5853241"/>
                <a:ext cx="11248890" cy="491613"/>
              </a:xfrm>
              <a:prstGeom prst="rect">
                <a:avLst/>
              </a:prstGeom>
              <a:blipFill rotWithShape="0">
                <a:blip r:embed="rId3" cstate="print"/>
                <a:stretch>
                  <a:fillRect l="-488" t="-20988" b="-259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xmlns="" val="3400452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 </a:t>
            </a:r>
            <a:r>
              <a:rPr lang="en-US" b="1" dirty="0" smtClean="0"/>
              <a:t>Of </a:t>
            </a:r>
            <a:r>
              <a:rPr lang="en-US" b="1" dirty="0"/>
              <a:t>Normal </a:t>
            </a:r>
            <a:r>
              <a:rPr lang="en-US" b="1" dirty="0" smtClean="0"/>
              <a:t>Density </a:t>
            </a:r>
            <a:r>
              <a:rPr lang="en-US" sz="2500" b="1" dirty="0" smtClean="0"/>
              <a:t>(Continued)</a:t>
            </a:r>
            <a:endParaRPr lang="en-US" sz="25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Suppose that we were to multiply both sides of the density function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smtClean="0"/>
                  <a:t>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sup>
                    </m:sSup>
                  </m:oMath>
                </a14:m>
                <a:r>
                  <a:rPr lang="en-US" dirty="0" smtClean="0"/>
                  <a:t> :</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𝜇</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2</m:t>
                              </m:r>
                            </m:den>
                          </m:f>
                        </m:sup>
                      </m:sSup>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𝜇</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2</m:t>
                              </m:r>
                            </m:den>
                          </m:f>
                        </m:sup>
                      </m:sSup>
                      <m:r>
                        <a:rPr lang="en-US"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rad>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sup>
                      </m:sSup>
                    </m:oMath>
                  </m:oMathPara>
                </a14:m>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rad>
                        </m:den>
                      </m:f>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𝜇</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2</m:t>
                              </m:r>
                            </m:den>
                          </m:f>
                        </m:sup>
                      </m:sSup>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num>
                            <m:den>
                              <m:r>
                                <a:rPr lang="en-US" i="1">
                                  <a:latin typeface="Cambria Math" panose="02040503050406030204" pitchFamily="18" charset="0"/>
                                </a:rPr>
                                <m:t>2</m:t>
                              </m:r>
                            </m:den>
                          </m:f>
                        </m:sup>
                      </m:sSup>
                    </m:oMath>
                  </m:oMathPara>
                </a14:m>
                <a:endParaRPr lang="en-US" dirty="0" smtClean="0"/>
              </a:p>
              <a:p>
                <a:pPr marL="0" indent="0">
                  <a:buNone/>
                </a:pPr>
                <a:endParaRPr lang="en-US" dirty="0" smtClean="0"/>
              </a:p>
              <a:p>
                <a:pPr marL="0" indent="0">
                  <a:buNone/>
                </a:pPr>
                <a:r>
                  <a:rPr lang="en-US" sz="2200" dirty="0" smtClean="0"/>
                  <a:t>By multiplying both side of our density function in </a:t>
                </a:r>
                <a14:m>
                  <m:oMath xmlns:m="http://schemas.openxmlformats.org/officeDocument/2006/math">
                    <m:r>
                      <a:rPr lang="en-US" sz="2200" i="1">
                        <a:latin typeface="Cambria Math" panose="02040503050406030204" pitchFamily="18" charset="0"/>
                      </a:rPr>
                      <m:t>ℙ</m:t>
                    </m:r>
                  </m:oMath>
                </a14:m>
                <a:r>
                  <a:rPr lang="en-US" sz="2200" dirty="0" smtClean="0"/>
                  <a:t>-space by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𝑒</m:t>
                        </m:r>
                      </m:e>
                      <m:sup>
                        <m:r>
                          <a:rPr lang="en-US" sz="2200" i="1">
                            <a:latin typeface="Cambria Math" panose="02040503050406030204" pitchFamily="18" charset="0"/>
                          </a:rPr>
                          <m:t>−</m:t>
                        </m:r>
                        <m:r>
                          <a:rPr lang="en-US" sz="2200" i="1">
                            <a:latin typeface="Cambria Math" panose="02040503050406030204" pitchFamily="18" charset="0"/>
                            <a:ea typeface="Cambria Math" panose="02040503050406030204" pitchFamily="18" charset="0"/>
                          </a:rPr>
                          <m:t>𝜇</m:t>
                        </m:r>
                        <m:r>
                          <a:rPr lang="en-US" sz="2200" i="1">
                            <a:latin typeface="Cambria Math" panose="02040503050406030204" pitchFamily="18" charset="0"/>
                            <a:ea typeface="Cambria Math" panose="02040503050406030204" pitchFamily="18" charset="0"/>
                          </a:rPr>
                          <m:t>𝑥</m:t>
                        </m:r>
                        <m:r>
                          <a:rPr lang="en-US" sz="2200" i="1">
                            <a:latin typeface="Cambria Math" panose="02040503050406030204" pitchFamily="18" charset="0"/>
                            <a:ea typeface="Cambria Math" panose="02040503050406030204" pitchFamily="18" charset="0"/>
                          </a:rPr>
                          <m:t>+</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𝜇</m:t>
                            </m:r>
                          </m:e>
                          <m:sup>
                            <m:r>
                              <a:rPr lang="en-US" sz="2200" i="1">
                                <a:latin typeface="Cambria Math" panose="02040503050406030204" pitchFamily="18" charset="0"/>
                                <a:ea typeface="Cambria Math" panose="02040503050406030204" pitchFamily="18" charset="0"/>
                              </a:rPr>
                              <m:t>2</m:t>
                            </m:r>
                          </m:sup>
                        </m:sSup>
                        <m:r>
                          <a:rPr lang="en-US" sz="2200" i="1">
                            <a:latin typeface="Cambria Math" panose="02040503050406030204" pitchFamily="18" charset="0"/>
                            <a:ea typeface="Cambria Math" panose="02040503050406030204" pitchFamily="18" charset="0"/>
                          </a:rPr>
                          <m:t>/2</m:t>
                        </m:r>
                      </m:sup>
                    </m:sSup>
                  </m:oMath>
                </a14:m>
                <a:r>
                  <a:rPr lang="en-US" sz="2200" dirty="0" smtClean="0"/>
                  <a:t>, we produced a new probability measure for our rand variable </a:t>
                </a:r>
                <a:r>
                  <a:rPr lang="en-US" sz="2200" i="1" dirty="0" smtClean="0"/>
                  <a:t>X such that the new </a:t>
                </a:r>
                <a:r>
                  <a:rPr lang="en-US" sz="2200" i="1" smtClean="0"/>
                  <a:t>random variable </a:t>
                </a:r>
                <a:r>
                  <a:rPr lang="en-US" sz="2200" i="1" dirty="0" smtClean="0"/>
                  <a:t>still has normal distribution with variance 1, but with a mean of 0 as we will see in next slide. </a:t>
                </a:r>
                <a:endParaRPr lang="en-US" sz="2200" i="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806"/>
                </a:stretch>
              </a:blipFill>
            </p:spPr>
            <p:txBody>
              <a:bodyPr/>
              <a:lstStyle/>
              <a:p>
                <a:r>
                  <a:rPr lang="en-US">
                    <a:noFill/>
                  </a:rPr>
                  <a:t> </a:t>
                </a:r>
              </a:p>
            </p:txBody>
          </p:sp>
        </mc:Fallback>
      </mc:AlternateContent>
    </p:spTree>
    <p:extLst>
      <p:ext uri="{BB962C8B-B14F-4D97-AF65-F5344CB8AC3E}">
        <p14:creationId xmlns:p14="http://schemas.microsoft.com/office/powerpoint/2010/main" xmlns="" val="3836637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a:t>
            </a:r>
            <a:r>
              <a:rPr lang="en-US" b="1" dirty="0" smtClean="0"/>
              <a:t>Of </a:t>
            </a:r>
            <a:r>
              <a:rPr lang="en-US" b="1" dirty="0"/>
              <a:t>Normal Density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44255"/>
              </a:xfrm>
            </p:spPr>
            <p:txBody>
              <a:bodyPr>
                <a:normAutofit fontScale="92500" lnSpcReduction="20000"/>
              </a:bodyPr>
              <a:lstStyle/>
              <a:p>
                <a:pPr marL="0" indent="0">
                  <a:buNone/>
                </a:pPr>
                <a:r>
                  <a:rPr lang="en-US" sz="2900" dirty="0" smtClean="0"/>
                  <a:t>Now let ℚ be a new measure , </a:t>
                </a:r>
                <a:r>
                  <a:rPr lang="en-US" sz="2900" dirty="0"/>
                  <a:t>and its density function is:</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𝑓</m:t>
                          </m:r>
                        </m:e>
                        <m:sub>
                          <m:r>
                            <a:rPr lang="en-US" sz="2900" i="1">
                              <a:latin typeface="Cambria Math" panose="02040503050406030204" pitchFamily="18" charset="0"/>
                            </a:rPr>
                            <m:t>ℚ</m:t>
                          </m:r>
                        </m:sub>
                      </m:sSub>
                      <m:d>
                        <m:dPr>
                          <m:ctrlPr>
                            <a:rPr lang="en-US" sz="2900" i="1">
                              <a:latin typeface="Cambria Math" panose="02040503050406030204" pitchFamily="18" charset="0"/>
                            </a:rPr>
                          </m:ctrlPr>
                        </m:dPr>
                        <m:e>
                          <m:r>
                            <a:rPr lang="en-US" sz="2900" i="1">
                              <a:latin typeface="Cambria Math" panose="02040503050406030204" pitchFamily="18" charset="0"/>
                            </a:rPr>
                            <m:t>𝑥</m:t>
                          </m:r>
                        </m:e>
                      </m:d>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1</m:t>
                          </m:r>
                        </m:num>
                        <m:den>
                          <m:rad>
                            <m:radPr>
                              <m:degHide m:val="on"/>
                              <m:ctrlPr>
                                <a:rPr lang="en-US" sz="2900" i="1">
                                  <a:latin typeface="Cambria Math" panose="02040503050406030204" pitchFamily="18" charset="0"/>
                                </a:rPr>
                              </m:ctrlPr>
                            </m:radPr>
                            <m:deg/>
                            <m:e>
                              <m:r>
                                <a:rPr lang="en-US" sz="2900" i="1">
                                  <a:latin typeface="Cambria Math" panose="02040503050406030204" pitchFamily="18" charset="0"/>
                                </a:rPr>
                                <m:t>2</m:t>
                              </m:r>
                              <m:r>
                                <a:rPr lang="en-US" sz="2900" i="1">
                                  <a:latin typeface="Cambria Math" panose="02040503050406030204" pitchFamily="18" charset="0"/>
                                </a:rPr>
                                <m:t>𝜋</m:t>
                              </m:r>
                            </m:e>
                          </m:rad>
                        </m:den>
                      </m:f>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 </m:t>
                          </m:r>
                          <m:f>
                            <m:fPr>
                              <m:ctrlPr>
                                <a:rPr lang="en-US" sz="2900" i="1">
                                  <a:latin typeface="Cambria Math" panose="02040503050406030204" pitchFamily="18" charset="0"/>
                                </a:rPr>
                              </m:ctrlPr>
                            </m:fPr>
                            <m:num>
                              <m:sSup>
                                <m:sSupPr>
                                  <m:ctrlPr>
                                    <a:rPr lang="en-US" sz="2900" i="1">
                                      <a:latin typeface="Cambria Math" panose="02040503050406030204" pitchFamily="18" charset="0"/>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num>
                            <m:den>
                              <m:r>
                                <a:rPr lang="en-US" sz="2900" i="1">
                                  <a:latin typeface="Cambria Math" panose="02040503050406030204" pitchFamily="18" charset="0"/>
                                </a:rPr>
                                <m:t>2</m:t>
                              </m:r>
                            </m:den>
                          </m:f>
                        </m:sup>
                      </m:sSup>
                    </m:oMath>
                  </m:oMathPara>
                </a14:m>
                <a:endParaRPr lang="en-US" sz="2900" dirty="0"/>
              </a:p>
              <a:p>
                <a:pPr marL="0" indent="0">
                  <a:buNone/>
                </a:pPr>
                <a:r>
                  <a:rPr lang="en-US" sz="2900" dirty="0"/>
                  <a:t> </a:t>
                </a:r>
              </a:p>
              <a:p>
                <a:pPr marL="0" indent="0">
                  <a:buNone/>
                </a:pPr>
                <a:r>
                  <a:rPr lang="en-US" sz="2900" dirty="0" smtClean="0"/>
                  <a:t>For </a:t>
                </a:r>
                <a:r>
                  <a:rPr lang="en-US" sz="2900" dirty="0"/>
                  <a:t>any continuous function </a:t>
                </a:r>
                <a:r>
                  <a:rPr lang="en-US" sz="2900" i="1" dirty="0"/>
                  <a:t>F</a:t>
                </a:r>
                <a:r>
                  <a:rPr lang="en-US" sz="2900" dirty="0"/>
                  <a:t>, the expectation of </a:t>
                </a:r>
                <a:r>
                  <a:rPr lang="en-US" sz="2900" i="1" dirty="0"/>
                  <a:t>F</a:t>
                </a:r>
                <a:r>
                  <a:rPr lang="en-US" sz="2900" dirty="0"/>
                  <a:t>(</a:t>
                </a:r>
                <a:r>
                  <a:rPr lang="en-US" sz="2900" i="1" dirty="0"/>
                  <a:t>X</a:t>
                </a:r>
                <a:r>
                  <a:rPr lang="en-US" sz="2900" dirty="0"/>
                  <a:t>) with respect to ℚ </a:t>
                </a:r>
                <a:r>
                  <a:rPr lang="en-US" sz="2900" dirty="0" smtClean="0"/>
                  <a:t>:</a:t>
                </a:r>
                <a:endParaRPr lang="en-US" sz="2900" dirty="0"/>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𝐸</m:t>
                          </m:r>
                        </m:e>
                        <m:sub>
                          <m:r>
                            <a:rPr lang="en-US" sz="2900" i="1">
                              <a:latin typeface="Cambria Math" panose="02040503050406030204" pitchFamily="18" charset="0"/>
                            </a:rPr>
                            <m:t>ℚ</m:t>
                          </m:r>
                        </m:sub>
                      </m:sSub>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𝐹</m:t>
                          </m:r>
                          <m:r>
                            <a:rPr lang="en-US" sz="2900" i="1">
                              <a:latin typeface="Cambria Math" panose="02040503050406030204" pitchFamily="18" charset="0"/>
                            </a:rPr>
                            <m:t>(</m:t>
                          </m:r>
                          <m:r>
                            <a:rPr lang="en-US" sz="2900" i="1">
                              <a:latin typeface="Cambria Math" panose="02040503050406030204" pitchFamily="18" charset="0"/>
                            </a:rPr>
                            <m:t>𝑋</m:t>
                          </m:r>
                          <m:r>
                            <a:rPr lang="en-US" sz="2900" i="1">
                              <a:latin typeface="Cambria Math" panose="02040503050406030204" pitchFamily="18" charset="0"/>
                            </a:rPr>
                            <m:t>)</m:t>
                          </m:r>
                        </m:e>
                      </m:d>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1</m:t>
                          </m:r>
                        </m:num>
                        <m:den>
                          <m:rad>
                            <m:radPr>
                              <m:degHide m:val="on"/>
                              <m:ctrlPr>
                                <a:rPr lang="en-US" sz="2900" i="1">
                                  <a:latin typeface="Cambria Math" panose="02040503050406030204" pitchFamily="18" charset="0"/>
                                </a:rPr>
                              </m:ctrlPr>
                            </m:radPr>
                            <m:deg/>
                            <m:e>
                              <m:r>
                                <a:rPr lang="en-US" sz="2900" i="1">
                                  <a:latin typeface="Cambria Math" panose="02040503050406030204" pitchFamily="18" charset="0"/>
                                </a:rPr>
                                <m:t>2</m:t>
                              </m:r>
                              <m:r>
                                <a:rPr lang="en-US" sz="2900" i="1">
                                  <a:latin typeface="Cambria Math" panose="02040503050406030204" pitchFamily="18" charset="0"/>
                                </a:rPr>
                                <m:t>𝜋</m:t>
                              </m:r>
                            </m:e>
                          </m:rad>
                        </m:den>
                      </m:f>
                      <m:nary>
                        <m:naryPr>
                          <m:limLoc m:val="subSup"/>
                          <m:ctrlPr>
                            <a:rPr lang="en-US" sz="2900" i="1">
                              <a:latin typeface="Cambria Math" panose="02040503050406030204" pitchFamily="18" charset="0"/>
                            </a:rPr>
                          </m:ctrlPr>
                        </m:naryPr>
                        <m:sub>
                          <m:r>
                            <a:rPr lang="en-US" sz="2900" i="1">
                              <a:latin typeface="Cambria Math" panose="02040503050406030204" pitchFamily="18" charset="0"/>
                            </a:rPr>
                            <m:t>−∞</m:t>
                          </m:r>
                        </m:sub>
                        <m:sup>
                          <m:r>
                            <a:rPr lang="en-US" sz="2900" i="1">
                              <a:latin typeface="Cambria Math" panose="02040503050406030204" pitchFamily="18" charset="0"/>
                            </a:rPr>
                            <m:t>∞</m:t>
                          </m:r>
                        </m:sup>
                        <m:e>
                          <m:r>
                            <a:rPr lang="en-US" sz="2900" i="1">
                              <a:latin typeface="Cambria Math" panose="02040503050406030204" pitchFamily="18" charset="0"/>
                            </a:rPr>
                            <m:t>𝐹</m:t>
                          </m:r>
                          <m:r>
                            <a:rPr lang="en-US" sz="2900" i="1">
                              <a:latin typeface="Cambria Math" panose="02040503050406030204" pitchFamily="18" charset="0"/>
                            </a:rPr>
                            <m:t>(</m:t>
                          </m:r>
                          <m:r>
                            <a:rPr lang="en-US" sz="2900" i="1">
                              <a:latin typeface="Cambria Math" panose="02040503050406030204" pitchFamily="18" charset="0"/>
                            </a:rPr>
                            <m:t>𝑥</m:t>
                          </m:r>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 </m:t>
                              </m:r>
                              <m:sSup>
                                <m:sSupPr>
                                  <m:ctrlPr>
                                    <a:rPr lang="en-US" sz="2900" i="1">
                                      <a:latin typeface="Cambria Math" panose="02040503050406030204" pitchFamily="18" charset="0"/>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r>
                                <a:rPr lang="en-US" sz="2900" i="1">
                                  <a:latin typeface="Cambria Math" panose="02040503050406030204" pitchFamily="18" charset="0"/>
                                </a:rPr>
                                <m:t>/2</m:t>
                              </m:r>
                            </m:sup>
                          </m:sSup>
                        </m:e>
                      </m:nary>
                      <m:r>
                        <a:rPr lang="en-US" sz="2900" i="1">
                          <a:latin typeface="Cambria Math" panose="02040503050406030204" pitchFamily="18" charset="0"/>
                        </a:rPr>
                        <m:t>𝑑𝑥</m:t>
                      </m:r>
                    </m:oMath>
                  </m:oMathPara>
                </a14:m>
                <a:endParaRPr lang="en-US" sz="2900" dirty="0"/>
              </a:p>
              <a:p>
                <a:pPr marL="0" indent="0">
                  <a:buNone/>
                </a:pPr>
                <a:r>
                  <a:rPr lang="en-US" dirty="0"/>
                  <a:t> </a:t>
                </a:r>
              </a:p>
              <a:p>
                <a:pPr marL="0" indent="0">
                  <a:buNone/>
                </a:pPr>
                <a:r>
                  <a:rPr lang="en-US" sz="2200" dirty="0" smtClean="0">
                    <a:solidFill>
                      <a:schemeClr val="tx1"/>
                    </a:solidFill>
                  </a:rPr>
                  <a:t>If </a:t>
                </a:r>
                <a:r>
                  <a:rPr lang="en-US" sz="2200" i="1" dirty="0">
                    <a:solidFill>
                      <a:schemeClr val="tx1"/>
                    </a:solidFill>
                  </a:rPr>
                  <a:t>F(X)=X, </a:t>
                </a:r>
                <a:r>
                  <a:rPr lang="en-US" sz="2200" dirty="0">
                    <a:solidFill>
                      <a:schemeClr val="tx1"/>
                    </a:solidFill>
                  </a:rPr>
                  <a:t>we recognize this as the mean </a:t>
                </a: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𝐸</m:t>
                        </m:r>
                      </m:e>
                      <m:sub>
                        <m:r>
                          <a:rPr lang="en-US" sz="2200" i="1">
                            <a:solidFill>
                              <a:schemeClr val="tx1"/>
                            </a:solidFill>
                            <a:latin typeface="Cambria Math" panose="02040503050406030204" pitchFamily="18" charset="0"/>
                          </a:rPr>
                          <m:t>ℚ</m:t>
                        </m:r>
                      </m:sub>
                    </m:sSub>
                    <m:d>
                      <m:dPr>
                        <m:begChr m:val="["/>
                        <m:endChr m:val="]"/>
                        <m:ctrlPr>
                          <a:rPr lang="en-US" sz="2200" i="1">
                            <a:solidFill>
                              <a:schemeClr val="tx1"/>
                            </a:solidFill>
                            <a:latin typeface="Cambria Math" panose="02040503050406030204" pitchFamily="18" charset="0"/>
                          </a:rPr>
                        </m:ctrlPr>
                      </m:dPr>
                      <m:e>
                        <m:r>
                          <a:rPr lang="en-US" sz="2200" i="1">
                            <a:solidFill>
                              <a:schemeClr val="tx1"/>
                            </a:solidFill>
                            <a:latin typeface="Cambria Math" panose="02040503050406030204" pitchFamily="18" charset="0"/>
                          </a:rPr>
                          <m:t>𝑋</m:t>
                        </m:r>
                      </m:e>
                    </m:d>
                    <m:r>
                      <a:rPr lang="en-US" sz="2200" i="1">
                        <a:solidFill>
                          <a:schemeClr val="tx1"/>
                        </a:solidFill>
                        <a:latin typeface="Cambria Math" panose="02040503050406030204" pitchFamily="18" charset="0"/>
                      </a:rPr>
                      <m:t>=0</m:t>
                    </m:r>
                  </m:oMath>
                </a14:m>
                <a:r>
                  <a:rPr lang="en-US" sz="2200" dirty="0">
                    <a:solidFill>
                      <a:schemeClr val="tx1"/>
                    </a:solidFill>
                  </a:rPr>
                  <a:t> . If </a:t>
                </a:r>
                <a:r>
                  <a:rPr lang="en-US" sz="2200" i="1" dirty="0">
                    <a:solidFill>
                      <a:schemeClr val="tx1"/>
                    </a:solidFill>
                  </a:rPr>
                  <a:t>F(X)=(X-μ)</a:t>
                </a:r>
                <a:r>
                  <a:rPr lang="en-US" sz="2200" i="1" baseline="30000" dirty="0">
                    <a:solidFill>
                      <a:schemeClr val="tx1"/>
                    </a:solidFill>
                  </a:rPr>
                  <a:t>2</a:t>
                </a:r>
                <a:r>
                  <a:rPr lang="en-US" sz="2200" i="1" dirty="0">
                    <a:solidFill>
                      <a:schemeClr val="tx1"/>
                    </a:solidFill>
                  </a:rPr>
                  <a:t>, </a:t>
                </a:r>
                <a:r>
                  <a:rPr lang="en-US" sz="2200" dirty="0">
                    <a:solidFill>
                      <a:schemeClr val="tx1"/>
                    </a:solidFill>
                  </a:rPr>
                  <a:t>we recognize this as the variance </a:t>
                </a: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𝐸</m:t>
                        </m:r>
                      </m:e>
                      <m:sub>
                        <m:r>
                          <a:rPr lang="en-US" sz="2200" i="1">
                            <a:solidFill>
                              <a:schemeClr val="tx1"/>
                            </a:solidFill>
                            <a:latin typeface="Cambria Math" panose="02040503050406030204" pitchFamily="18" charset="0"/>
                          </a:rPr>
                          <m:t>ℚ</m:t>
                        </m:r>
                      </m:sub>
                    </m:sSub>
                    <m:d>
                      <m:dPr>
                        <m:begChr m:val="["/>
                        <m:endChr m:val="]"/>
                        <m:ctrlPr>
                          <a:rPr lang="en-US" sz="2200" i="1">
                            <a:solidFill>
                              <a:schemeClr val="tx1"/>
                            </a:solidFill>
                            <a:latin typeface="Cambria Math" panose="02040503050406030204" pitchFamily="18" charset="0"/>
                          </a:rPr>
                        </m:ctrlPr>
                      </m:dPr>
                      <m:e>
                        <m:sSup>
                          <m:sSupPr>
                            <m:ctrlPr>
                              <a:rPr lang="en-US" sz="2200" i="1">
                                <a:solidFill>
                                  <a:schemeClr val="tx1"/>
                                </a:solidFill>
                                <a:latin typeface="Cambria Math" panose="02040503050406030204" pitchFamily="18" charset="0"/>
                              </a:rPr>
                            </m:ctrlPr>
                          </m:sSupPr>
                          <m:e>
                            <m:r>
                              <a:rPr lang="en-US" sz="2200" i="1">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𝑋</m:t>
                            </m:r>
                            <m:r>
                              <a:rPr lang="en-US" sz="2200" i="1">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𝜇</m:t>
                            </m:r>
                            <m:r>
                              <a:rPr lang="en-US" sz="2200" i="1">
                                <a:solidFill>
                                  <a:schemeClr val="tx1"/>
                                </a:solidFill>
                                <a:latin typeface="Cambria Math" panose="02040503050406030204" pitchFamily="18" charset="0"/>
                              </a:rPr>
                              <m:t>)</m:t>
                            </m:r>
                          </m:e>
                          <m:sup>
                            <m:r>
                              <a:rPr lang="en-US" sz="2200" i="1">
                                <a:solidFill>
                                  <a:schemeClr val="tx1"/>
                                </a:solidFill>
                                <a:latin typeface="Cambria Math" panose="02040503050406030204" pitchFamily="18" charset="0"/>
                              </a:rPr>
                              <m:t>2</m:t>
                            </m:r>
                          </m:sup>
                        </m:sSup>
                      </m:e>
                    </m:d>
                    <m:r>
                      <a:rPr lang="en-US" sz="2200" i="1">
                        <a:solidFill>
                          <a:schemeClr val="tx1"/>
                        </a:solidFill>
                        <a:latin typeface="Cambria Math" panose="02040503050406030204" pitchFamily="18" charset="0"/>
                      </a:rPr>
                      <m:t>=1.</m:t>
                    </m:r>
                  </m:oMath>
                </a14:m>
                <a:endParaRPr lang="en-US" sz="22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1022" t="-2893" r="-323" b="-1384"/>
                </a:stretch>
              </a:blipFill>
            </p:spPr>
            <p:txBody>
              <a:bodyPr/>
              <a:lstStyle/>
              <a:p>
                <a:r>
                  <a:rPr lang="en-US">
                    <a:noFill/>
                  </a:rPr>
                  <a:t> </a:t>
                </a:r>
              </a:p>
            </p:txBody>
          </p:sp>
        </mc:Fallback>
      </mc:AlternateContent>
    </p:spTree>
    <p:extLst>
      <p:ext uri="{BB962C8B-B14F-4D97-AF65-F5344CB8AC3E}">
        <p14:creationId xmlns:p14="http://schemas.microsoft.com/office/powerpoint/2010/main" xmlns="" val="462523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a:t>
            </a:r>
            <a:r>
              <a:rPr lang="en-US" b="1" dirty="0" smtClean="0"/>
              <a:t>Of </a:t>
            </a:r>
            <a:r>
              <a:rPr lang="en-US" b="1" dirty="0"/>
              <a:t>Normal Density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26268"/>
              </a:xfrm>
            </p:spPr>
            <p:txBody>
              <a:bodyPr>
                <a:normAutofit fontScale="92500"/>
              </a:bodyPr>
              <a:lstStyle/>
              <a:p>
                <a:pPr marL="0" indent="0">
                  <a:buNone/>
                </a:pPr>
                <a:r>
                  <a:rPr lang="en-US" dirty="0" smtClean="0"/>
                  <a:t>we define </a:t>
                </a:r>
                <a:r>
                  <a:rPr lang="en-US" dirty="0"/>
                  <a:t>a change of measure for a continuous probability space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ℚ</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num>
                            <m:den>
                              <m:r>
                                <a:rPr lang="en-US" i="1">
                                  <a:latin typeface="Cambria Math" panose="02040503050406030204" pitchFamily="18" charset="0"/>
                                </a:rPr>
                                <m:t>2</m:t>
                              </m:r>
                            </m:den>
                          </m:f>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𝑥</m:t>
                          </m:r>
                        </m:e>
                      </m:d>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panose="02040503050406030204" pitchFamily="18" charset="0"/>
                            </a:rPr>
                          </m:ctrlPr>
                        </m:dPr>
                        <m:e>
                          <m:r>
                            <a:rPr lang="en-US" i="1">
                              <a:latin typeface="Cambria Math" panose="02040503050406030204" pitchFamily="18" charset="0"/>
                            </a:rPr>
                            <m:t>𝑥</m:t>
                          </m:r>
                        </m:e>
                      </m:d>
                    </m:oMath>
                  </m:oMathPara>
                </a14:m>
                <a:endParaRPr lang="en-US" dirty="0"/>
              </a:p>
              <a:p>
                <a:pPr marL="0" indent="0">
                  <a:buNone/>
                </a:pPr>
                <a:r>
                  <a:rPr lang="en-US" dirty="0"/>
                  <a:t> </a:t>
                </a:r>
              </a:p>
              <a:p>
                <a:pPr marL="0" indent="0">
                  <a:buNone/>
                </a:pPr>
                <a:r>
                  <a:rPr lang="en-US" dirty="0"/>
                  <a:t>Here, we have defined the Radon-</a:t>
                </a:r>
                <a:r>
                  <a:rPr lang="en-US" dirty="0" err="1"/>
                  <a:t>Nikodym</a:t>
                </a:r>
                <a:r>
                  <a:rPr lang="en-US" dirty="0"/>
                  <a:t> derivative for our change of measure: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panose="02040503050406030204" pitchFamily="18" charset="0"/>
                                </a:rPr>
                                <m:t>2</m:t>
                              </m:r>
                            </m:den>
                          </m:f>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26268"/>
              </a:xfrm>
              <a:blipFill rotWithShape="0">
                <a:blip r:embed="rId2" cstate="print"/>
                <a:stretch>
                  <a:fillRect l="-860" t="-1161"/>
                </a:stretch>
              </a:blipFill>
            </p:spPr>
            <p:txBody>
              <a:bodyPr/>
              <a:lstStyle/>
              <a:p>
                <a:r>
                  <a:rPr lang="en-US">
                    <a:noFill/>
                  </a:rPr>
                  <a:t> </a:t>
                </a:r>
              </a:p>
            </p:txBody>
          </p:sp>
        </mc:Fallback>
      </mc:AlternateContent>
    </p:spTree>
    <p:extLst>
      <p:ext uri="{BB962C8B-B14F-4D97-AF65-F5344CB8AC3E}">
        <p14:creationId xmlns:p14="http://schemas.microsoft.com/office/powerpoint/2010/main" xmlns="" val="368788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 Example </a:t>
            </a:r>
            <a:r>
              <a:rPr lang="en-US" b="1" dirty="0" smtClean="0"/>
              <a:t>Of </a:t>
            </a:r>
            <a:r>
              <a:rPr lang="en-US" b="1" dirty="0"/>
              <a:t>A</a:t>
            </a:r>
            <a:r>
              <a:rPr lang="en-US" b="1" dirty="0" smtClean="0"/>
              <a:t> </a:t>
            </a:r>
            <a:r>
              <a:rPr lang="en-US" b="1" dirty="0"/>
              <a:t>Stochastic Differential</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44255"/>
              </a:xfrm>
            </p:spPr>
            <p:txBody>
              <a:bodyPr>
                <a:normAutofit/>
              </a:bodyPr>
              <a:lstStyle/>
              <a:p>
                <a:pPr marL="0" indent="0">
                  <a:buNone/>
                </a:pPr>
                <a:r>
                  <a:rPr lang="en-US" dirty="0" smtClean="0"/>
                  <a:t>Now, </a:t>
                </a:r>
                <a:r>
                  <a:rPr lang="en-US" dirty="0"/>
                  <a:t>consider the following stochastic process </a:t>
                </a:r>
                <a:r>
                  <a:rPr lang="en-US" i="1" dirty="0" err="1"/>
                  <a:t>X</a:t>
                </a:r>
                <a:r>
                  <a:rPr lang="en-US" i="1" baseline="-25000" dirty="0" err="1"/>
                  <a:t>t</a:t>
                </a:r>
                <a:r>
                  <a:rPr lang="en-US" dirty="0"/>
                  <a:t> = </a:t>
                </a:r>
                <a:r>
                  <a:rPr lang="en-US" i="1" dirty="0" err="1"/>
                  <a:t>tZ</a:t>
                </a:r>
                <a:r>
                  <a:rPr lang="en-US" i="1" baseline="-25000" dirty="0" err="1"/>
                  <a:t>t</a:t>
                </a:r>
                <a:r>
                  <a:rPr lang="en-US" dirty="0"/>
                  <a:t>, with </a:t>
                </a:r>
                <a:r>
                  <a:rPr lang="en-US" i="1" dirty="0" err="1"/>
                  <a:t>Z</a:t>
                </a:r>
                <a:r>
                  <a:rPr lang="en-US" i="1" baseline="-25000" dirty="0" err="1"/>
                  <a:t>t</a:t>
                </a:r>
                <a:r>
                  <a:rPr lang="en-US" dirty="0"/>
                  <a:t> being standard Brownian </a:t>
                </a:r>
                <a:r>
                  <a:rPr lang="en-US" dirty="0" smtClean="0"/>
                  <a:t>motion:  </a:t>
                </a:r>
              </a:p>
              <a:p>
                <a:pPr marL="0" indent="0">
                  <a:buNone/>
                </a:pPr>
                <a:endParaRPr lang="en-US" i="1" dirty="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e>
                      </m:d>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r>
                        <a:rPr lang="en-US" i="1">
                          <a:latin typeface="Cambria Math" panose="02040503050406030204" pitchFamily="18" charset="0"/>
                        </a:rPr>
                        <m:t>𝑡</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𝑡𝑑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𝑑𝑡</m:t>
                      </m:r>
                      <m:r>
                        <a:rPr lang="en-US" b="0" i="1" smtClean="0">
                          <a:latin typeface="Cambria Math" panose="02040503050406030204" pitchFamily="18" charset="0"/>
                        </a:rPr>
                        <m:t>                                                            </m:t>
                      </m:r>
                    </m:oMath>
                  </m:oMathPara>
                </a14:m>
                <a:endParaRPr lang="en-US" dirty="0"/>
              </a:p>
              <a:p>
                <a:pPr marL="0" indent="0">
                  <a:buNone/>
                </a:pPr>
                <a:r>
                  <a:rPr lang="en-US" sz="3200"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1022" t="-1132"/>
                </a:stretch>
              </a:blipFill>
            </p:spPr>
            <p:txBody>
              <a:bodyPr/>
              <a:lstStyle/>
              <a:p>
                <a:r>
                  <a:rPr lang="en-US">
                    <a:noFill/>
                  </a:rPr>
                  <a:t> </a:t>
                </a:r>
              </a:p>
            </p:txBody>
          </p:sp>
        </mc:Fallback>
      </mc:AlternateContent>
    </p:spTree>
    <p:extLst>
      <p:ext uri="{BB962C8B-B14F-4D97-AF65-F5344CB8AC3E}">
        <p14:creationId xmlns:p14="http://schemas.microsoft.com/office/powerpoint/2010/main" xmlns="" val="3070028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Change </a:t>
            </a:r>
            <a:r>
              <a:rPr lang="en-US" b="1" dirty="0" smtClean="0"/>
              <a:t>Of </a:t>
            </a:r>
            <a:r>
              <a:rPr lang="en-US" b="1" dirty="0"/>
              <a:t>Normal </a:t>
            </a:r>
            <a:r>
              <a:rPr lang="en-US" b="1" dirty="0" smtClean="0"/>
              <a:t>Density</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24591"/>
              </a:xfrm>
            </p:spPr>
            <p:txBody>
              <a:bodyPr>
                <a:normAutofit fontScale="85000" lnSpcReduction="20000"/>
              </a:bodyPr>
              <a:lstStyle/>
              <a:p>
                <a:pPr marL="0" indent="0">
                  <a:buNone/>
                </a:pPr>
                <a:r>
                  <a:rPr lang="en-US" sz="3200" dirty="0" smtClean="0"/>
                  <a:t>Suppose that we were to begin with a random variable </a:t>
                </a:r>
                <a:r>
                  <a:rPr lang="en-US" sz="3200" i="1" dirty="0"/>
                  <a:t>X</a:t>
                </a:r>
                <a:r>
                  <a:rPr lang="en-US" sz="3200" dirty="0"/>
                  <a:t> with mean </a:t>
                </a:r>
                <a:r>
                  <a:rPr lang="en-US" sz="3200" i="1" dirty="0"/>
                  <a:t>μ</a:t>
                </a:r>
                <a:r>
                  <a:rPr lang="en-US" sz="3200" dirty="0"/>
                  <a:t> under probability measure ℙ, and we seek to transform this measure to an equivalent probability measure ℚ with a mean of zero by employing the change of measure process that we just worked through. More specifically, suppose that we wish to change a measure with distribution N(.5, 1) to another with distribution N(0, 1</a:t>
                </a:r>
                <a:r>
                  <a:rPr lang="en-US" sz="3200" dirty="0" smtClean="0"/>
                  <a:t>)</a:t>
                </a:r>
              </a:p>
              <a:p>
                <a:pPr marL="0" indent="0">
                  <a:buNone/>
                </a:pPr>
                <a:endParaRPr lang="en-US" sz="3200" dirty="0" smtClean="0"/>
              </a:p>
              <a:p>
                <a:pPr marL="0" indent="0">
                  <a:buNone/>
                </a:pPr>
                <a:r>
                  <a:rPr lang="en-US" sz="3200" dirty="0" smtClean="0"/>
                  <a:t>The </a:t>
                </a:r>
                <a:r>
                  <a:rPr lang="en-US" sz="3200" dirty="0"/>
                  <a:t>normal density </a:t>
                </a:r>
                <a:r>
                  <a:rPr lang="en-US" sz="3200" i="1" dirty="0" smtClean="0"/>
                  <a:t>p</a:t>
                </a:r>
                <a:r>
                  <a:rPr lang="en-US" sz="3200" dirty="0" smtClean="0"/>
                  <a:t>(</a:t>
                </a:r>
                <a:r>
                  <a:rPr lang="en-US" sz="3200" i="1" dirty="0" smtClean="0"/>
                  <a:t>x</a:t>
                </a:r>
                <a:r>
                  <a:rPr lang="en-US" sz="3200" dirty="0" smtClean="0"/>
                  <a:t>) </a:t>
                </a:r>
                <a:r>
                  <a:rPr lang="en-US" sz="3200" dirty="0"/>
                  <a:t>associated with value </a:t>
                </a:r>
                <a:r>
                  <a:rPr lang="en-US" sz="3200" i="1" dirty="0" smtClean="0"/>
                  <a:t>x</a:t>
                </a:r>
                <a:r>
                  <a:rPr lang="en-US" sz="3200" dirty="0" smtClean="0"/>
                  <a:t>, </a:t>
                </a:r>
                <a:r>
                  <a:rPr lang="en-US" sz="3200" dirty="0"/>
                  <a:t>along with Radon-</a:t>
                </a:r>
                <a:r>
                  <a:rPr lang="en-US" sz="3200" dirty="0" err="1"/>
                  <a:t>Nikodym</a:t>
                </a:r>
                <a:r>
                  <a:rPr lang="en-US" sz="3200" dirty="0"/>
                  <a:t> derivatives and equivalent densities </a:t>
                </a:r>
                <a:r>
                  <a:rPr lang="en-US" sz="3200" i="1" dirty="0" smtClean="0"/>
                  <a:t>q</a:t>
                </a:r>
                <a:r>
                  <a:rPr lang="en-US" sz="3200" dirty="0" smtClean="0"/>
                  <a:t>(</a:t>
                </a:r>
                <a:r>
                  <a:rPr lang="en-US" sz="3200" i="1" dirty="0" smtClean="0"/>
                  <a:t>x</a:t>
                </a:r>
                <a:r>
                  <a:rPr lang="en-US" sz="3200" dirty="0" smtClean="0"/>
                  <a:t>) </a:t>
                </a:r>
                <a:r>
                  <a:rPr lang="en-US" sz="3200" dirty="0"/>
                  <a:t>are computed as follows:</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ℙ</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e>
                          </m:rad>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p>
                            <m:sSupPr>
                              <m:ctrlPr>
                                <a:rPr lang="en-US" i="1" smtClean="0">
                                  <a:solidFill>
                                    <a:schemeClr val="tx1"/>
                                  </a:solidFill>
                                  <a:latin typeface="Cambria Math" panose="02040503050406030204" pitchFamily="18" charset="0"/>
                                </a:rPr>
                              </m:ctrlPr>
                            </m:sSupPr>
                            <m:e>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−.5</m:t>
                                  </m:r>
                                </m:e>
                              </m:d>
                            </m:e>
                            <m:sup>
                              <m:r>
                                <a:rPr lang="en-US" b="0" i="1" smtClean="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sup>
                      </m:sSup>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r>
                        <a:rPr lang="en-US" b="0" i="0"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𝜉</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.5</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ℚ</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ℙ</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𝜉</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cstate="print"/>
                <a:stretch>
                  <a:fillRect l="-1022" t="-2778"/>
                </a:stretch>
              </a:blipFill>
            </p:spPr>
            <p:txBody>
              <a:bodyPr/>
              <a:lstStyle/>
              <a:p>
                <a:r>
                  <a:rPr lang="en-US">
                    <a:noFill/>
                  </a:rPr>
                  <a:t> </a:t>
                </a:r>
              </a:p>
            </p:txBody>
          </p:sp>
        </mc:Fallback>
      </mc:AlternateContent>
      <p:sp>
        <p:nvSpPr>
          <p:cNvPr id="4" name="Right Arrow 3"/>
          <p:cNvSpPr/>
          <p:nvPr/>
        </p:nvSpPr>
        <p:spPr>
          <a:xfrm>
            <a:off x="6853084" y="5604387"/>
            <a:ext cx="511277" cy="3048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102339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Change Of Normal </a:t>
            </a:r>
            <a:r>
              <a:rPr lang="en-US" b="1" dirty="0" smtClean="0"/>
              <a:t>Density </a:t>
            </a:r>
            <a:r>
              <a:rPr lang="en-US" sz="2800" b="1" dirty="0" smtClean="0"/>
              <a:t>(Continued)</a:t>
            </a:r>
            <a:endParaRPr lang="en-US" sz="2800" dirty="0"/>
          </a:p>
        </p:txBody>
      </p:sp>
      <p:pic>
        <p:nvPicPr>
          <p:cNvPr id="4" name="Content Placeholder 3"/>
          <p:cNvPicPr>
            <a:picLocks noGrp="1" noChangeAspect="1"/>
          </p:cNvPicPr>
          <p:nvPr>
            <p:ph sz="quarter" idx="1"/>
          </p:nvPr>
        </p:nvPicPr>
        <p:blipFill>
          <a:blip r:embed="rId2" cstate="print"/>
          <a:stretch>
            <a:fillRect/>
          </a:stretch>
        </p:blipFill>
        <p:spPr>
          <a:xfrm>
            <a:off x="2870795" y="1940010"/>
            <a:ext cx="5634107" cy="3380465"/>
          </a:xfrm>
          <a:prstGeom prst="rect">
            <a:avLst/>
          </a:prstGeom>
        </p:spPr>
      </p:pic>
      <p:sp>
        <p:nvSpPr>
          <p:cNvPr id="5" name="Rectangle 4"/>
          <p:cNvSpPr/>
          <p:nvPr/>
        </p:nvSpPr>
        <p:spPr>
          <a:xfrm>
            <a:off x="4284258" y="5427096"/>
            <a:ext cx="2807179"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Change of Normal Density</a:t>
            </a:r>
            <a:endParaRPr lang="en-US" dirty="0"/>
          </a:p>
        </p:txBody>
      </p:sp>
    </p:spTree>
    <p:extLst>
      <p:ext uri="{BB962C8B-B14F-4D97-AF65-F5344CB8AC3E}">
        <p14:creationId xmlns:p14="http://schemas.microsoft.com/office/powerpoint/2010/main" xmlns="" val="3184774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More General </a:t>
            </a:r>
            <a:r>
              <a:rPr lang="en-US" b="1" dirty="0" smtClean="0"/>
              <a:t>Shifts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804926"/>
              </a:xfrm>
            </p:spPr>
            <p:txBody>
              <a:bodyPr>
                <a:normAutofit fontScale="92500" lnSpcReduction="10000"/>
              </a:bodyPr>
              <a:lstStyle/>
              <a:p>
                <a:pPr marL="0" indent="0">
                  <a:buNone/>
                </a:pPr>
                <a:r>
                  <a:rPr lang="en-US" dirty="0" smtClean="0"/>
                  <a:t>Now consider </a:t>
                </a:r>
                <a:r>
                  <a:rPr lang="en-US" dirty="0"/>
                  <a:t>a normal density function for a random variable </a:t>
                </a:r>
                <a:r>
                  <a:rPr lang="en-US" i="1" dirty="0"/>
                  <a:t>X</a:t>
                </a:r>
                <a:r>
                  <a:rPr lang="en-US" dirty="0"/>
                  <a:t> ~ N(</a:t>
                </a:r>
                <a:r>
                  <a:rPr lang="en-US" i="1" dirty="0">
                    <a:sym typeface="Symbol" panose="05050102010706020507" pitchFamily="18" charset="2"/>
                  </a:rPr>
                  <a:t></a:t>
                </a:r>
                <a:r>
                  <a:rPr lang="en-US" dirty="0"/>
                  <a:t>, </a:t>
                </a:r>
                <a:r>
                  <a:rPr lang="en-US" i="1" dirty="0">
                    <a:sym typeface="Symbol" panose="05050102010706020507" pitchFamily="18" charset="2"/>
                  </a:rPr>
                  <a:t></a:t>
                </a:r>
                <a:r>
                  <a:rPr lang="en-US" baseline="30000" dirty="0"/>
                  <a:t>2</a:t>
                </a:r>
                <a:r>
                  <a:rPr lang="en-US" dirty="0"/>
                  <a:t>) under probability measure ℙ: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𝑓</m:t>
                          </m:r>
                        </m:e>
                        <m:sub>
                          <m:r>
                            <a:rPr lang="en-US" i="1">
                              <a:latin typeface="Cambria Math" panose="02040503050406030204" pitchFamily="18" charset="0"/>
                            </a:rPr>
                            <m:t>ℙ</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sz="2800"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𝜎</m:t>
                                      </m:r>
                                    </m:den>
                                  </m:f>
                                </m:e>
                              </m:d>
                            </m:e>
                            <m:sup>
                              <m:r>
                                <a:rPr lang="en-US" i="1">
                                  <a:latin typeface="Cambria Math" panose="02040503050406030204" pitchFamily="18" charset="0"/>
                                </a:rPr>
                                <m:t>2</m:t>
                              </m:r>
                            </m:sup>
                          </m:sSup>
                        </m:sup>
                      </m:sSup>
                      <m:r>
                        <a:rPr lang="en-US" i="1">
                          <a:latin typeface="Cambria Math" panose="02040503050406030204" pitchFamily="18" charset="0"/>
                        </a:rPr>
                        <m:t> </m:t>
                      </m:r>
                    </m:oMath>
                  </m:oMathPara>
                </a14:m>
                <a:endParaRPr lang="en-US" dirty="0"/>
              </a:p>
              <a:p>
                <a:pPr marL="0" indent="0">
                  <a:buNone/>
                </a:pPr>
                <a:r>
                  <a:rPr lang="en-US" dirty="0"/>
                  <a:t> </a:t>
                </a:r>
              </a:p>
              <a:p>
                <a:pPr marL="0" indent="0">
                  <a:buNone/>
                </a:pPr>
                <a:r>
                  <a:rPr lang="en-US" dirty="0"/>
                  <a:t>Suppose that we wish to shift our mean left (</a:t>
                </a:r>
                <a:r>
                  <a:rPr lang="en-US" i="1" dirty="0">
                    <a:sym typeface="Symbol" panose="05050102010706020507" pitchFamily="18" charset="2"/>
                  </a:rPr>
                  <a:t></a:t>
                </a:r>
                <a:r>
                  <a:rPr lang="en-US" i="1" dirty="0"/>
                  <a:t> </a:t>
                </a:r>
                <a:r>
                  <a:rPr lang="en-US" dirty="0"/>
                  <a:t>&gt; 0) or right (</a:t>
                </a:r>
                <a:r>
                  <a:rPr lang="en-US" i="1" dirty="0">
                    <a:sym typeface="Symbol" panose="05050102010706020507" pitchFamily="18" charset="2"/>
                  </a:rPr>
                  <a:t></a:t>
                </a:r>
                <a:r>
                  <a:rPr lang="en-US" dirty="0"/>
                  <a:t> &lt; 0) by some arbitrary constant </a:t>
                </a:r>
                <a:r>
                  <a:rPr lang="en-US" i="1" dirty="0">
                    <a:sym typeface="Symbol" panose="05050102010706020507" pitchFamily="18" charset="2"/>
                  </a:rPr>
                  <a:t></a:t>
                </a:r>
                <a:r>
                  <a:rPr lang="en-US" dirty="0"/>
                  <a:t>. By multiplying both sides of our density function in ℙ-space by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𝑥</m:t>
                                </m:r>
                              </m:num>
                              <m:den>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𝜆</m:t>
                                </m:r>
                              </m:num>
                              <m:den>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𝜆</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e>
                        </m:d>
                      </m:sup>
                    </m:sSup>
                  </m:oMath>
                </a14:m>
                <a:r>
                  <a:rPr lang="en-US" dirty="0"/>
                  <a:t>, we will produce a new probability measure for our random variable </a:t>
                </a:r>
                <a:r>
                  <a:rPr lang="en-US" i="1" dirty="0"/>
                  <a:t>X</a:t>
                </a:r>
                <a:r>
                  <a:rPr lang="en-US" dirty="0"/>
                  <a:t>, which has a normal distribution with mean </a:t>
                </a:r>
                <a:r>
                  <a:rPr lang="en-US" i="1" dirty="0">
                    <a:sym typeface="Symbol" panose="05050102010706020507" pitchFamily="18" charset="2"/>
                  </a:rPr>
                  <a:t></a:t>
                </a:r>
                <a:r>
                  <a:rPr lang="en-US" i="1" dirty="0"/>
                  <a:t>-</a:t>
                </a:r>
                <a:r>
                  <a:rPr lang="en-US" i="1" dirty="0">
                    <a:sym typeface="Symbol" panose="05050102010706020507" pitchFamily="18" charset="2"/>
                  </a:rPr>
                  <a:t></a:t>
                </a:r>
                <a:r>
                  <a:rPr lang="en-US" dirty="0"/>
                  <a:t> and unchanged variance </a:t>
                </a:r>
                <a:r>
                  <a:rPr lang="en-US" i="1" dirty="0">
                    <a:sym typeface="Symbol" panose="05050102010706020507" pitchFamily="18" charset="2"/>
                  </a:rPr>
                  <a:t></a:t>
                </a:r>
                <a:r>
                  <a:rPr lang="en-US" baseline="30000" dirty="0"/>
                  <a:t>2</a:t>
                </a:r>
                <a:r>
                  <a:rPr lang="en-US" dirty="0"/>
                  <a:t>.  </a:t>
                </a:r>
                <a:r>
                  <a:rPr lang="en-US" dirty="0" smtClean="0"/>
                  <a:t>(see next slide)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2" cstate="print"/>
                <a:stretch>
                  <a:fillRect l="-860" t="-2030"/>
                </a:stretch>
              </a:blipFill>
            </p:spPr>
            <p:txBody>
              <a:bodyPr/>
              <a:lstStyle/>
              <a:p>
                <a:r>
                  <a:rPr lang="en-US">
                    <a:noFill/>
                  </a:rPr>
                  <a:t> </a:t>
                </a:r>
              </a:p>
            </p:txBody>
          </p:sp>
        </mc:Fallback>
      </mc:AlternateContent>
    </p:spTree>
    <p:extLst>
      <p:ext uri="{BB962C8B-B14F-4D97-AF65-F5344CB8AC3E}">
        <p14:creationId xmlns:p14="http://schemas.microsoft.com/office/powerpoint/2010/main" xmlns="" val="1668061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General </a:t>
            </a:r>
            <a:r>
              <a:rPr lang="en-US" b="1" dirty="0" smtClean="0"/>
              <a:t>Shifts </a:t>
            </a:r>
            <a:r>
              <a:rPr lang="en-US" sz="2500" b="1" dirty="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36100"/>
              </a:xfrm>
            </p:spPr>
            <p:txBody>
              <a:bodyPr>
                <a:normAutofit fontScale="77500" lnSpcReduction="20000"/>
              </a:bodyPr>
              <a:lstStyle/>
              <a:p>
                <a:pPr marL="0" indent="0">
                  <a:buNone/>
                </a:pPr>
                <a:r>
                  <a:rPr lang="en-US" sz="2900" dirty="0"/>
                  <a:t>We will call this new measure ℚ, and its density function is:</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𝑓</m:t>
                          </m:r>
                        </m:e>
                        <m:sub>
                          <m:r>
                            <a:rPr lang="en-US" sz="3600" i="1">
                              <a:latin typeface="Cambria Math" panose="02040503050406030204" pitchFamily="18" charset="0"/>
                            </a:rPr>
                            <m:t>ℚ</m:t>
                          </m:r>
                        </m:sub>
                      </m:sSub>
                      <m:d>
                        <m:dPr>
                          <m:ctrlPr>
                            <a:rPr lang="en-US" sz="3600" i="1">
                              <a:latin typeface="Cambria Math" panose="02040503050406030204" pitchFamily="18" charset="0"/>
                            </a:rPr>
                          </m:ctrlPr>
                        </m:dPr>
                        <m:e>
                          <m:r>
                            <a:rPr lang="en-US" sz="3600" i="1">
                              <a:latin typeface="Cambria Math" panose="02040503050406030204" pitchFamily="18" charset="0"/>
                            </a:rPr>
                            <m:t>𝑥</m:t>
                          </m:r>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𝜎</m:t>
                          </m:r>
                          <m:rad>
                            <m:radPr>
                              <m:degHide m:val="on"/>
                              <m:ctrlPr>
                                <a:rPr lang="en-US" sz="3600" i="1">
                                  <a:latin typeface="Cambria Math" panose="02040503050406030204" pitchFamily="18" charset="0"/>
                                </a:rPr>
                              </m:ctrlPr>
                            </m:radPr>
                            <m:deg/>
                            <m:e>
                              <m:r>
                                <a:rPr lang="en-US" sz="3600" i="1">
                                  <a:latin typeface="Cambria Math" panose="02040503050406030204" pitchFamily="18" charset="0"/>
                                </a:rPr>
                                <m:t>2</m:t>
                              </m:r>
                              <m:r>
                                <a:rPr lang="en-US" sz="3600" i="1">
                                  <a:latin typeface="Cambria Math" panose="02040503050406030204" pitchFamily="18" charset="0"/>
                                </a:rPr>
                                <m:t>𝜋</m:t>
                              </m:r>
                            </m:e>
                          </m:rad>
                        </m:den>
                      </m:f>
                      <m:sSup>
                        <m:sSupPr>
                          <m:ctrlPr>
                            <a:rPr lang="en-US" sz="3600" i="1">
                              <a:latin typeface="Cambria Math" panose="02040503050406030204" pitchFamily="18" charset="0"/>
                            </a:rPr>
                          </m:ctrlPr>
                        </m:sSupPr>
                        <m:e>
                          <m:r>
                            <a:rPr lang="en-US" sz="3600" i="1">
                              <a:latin typeface="Cambria Math" panose="02040503050406030204" pitchFamily="18" charset="0"/>
                            </a:rPr>
                            <m:t>𝑒</m:t>
                          </m:r>
                        </m:e>
                        <m: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1">
                                          <a:latin typeface="Cambria Math" panose="02040503050406030204" pitchFamily="18" charset="0"/>
                                        </a:rPr>
                                        <m:t>𝑥</m:t>
                                      </m:r>
                                      <m:r>
                                        <a:rPr lang="en-US" sz="3600" i="1">
                                          <a:latin typeface="Cambria Math" panose="02040503050406030204" pitchFamily="18" charset="0"/>
                                        </a:rPr>
                                        <m:t>−(</m:t>
                                      </m:r>
                                      <m:r>
                                        <a:rPr lang="en-US" sz="3200" i="1">
                                          <a:latin typeface="Cambria Math" panose="02040503050406030204" pitchFamily="18" charset="0"/>
                                          <a:sym typeface="Symbol" panose="05050102010706020507" pitchFamily="18" charset="2"/>
                                        </a:rPr>
                                        <m:t></m:t>
                                      </m:r>
                                      <m:r>
                                        <a:rPr lang="en-US" sz="3600" i="1">
                                          <a:latin typeface="Cambria Math" panose="02040503050406030204" pitchFamily="18" charset="0"/>
                                        </a:rPr>
                                        <m:t>−</m:t>
                                      </m:r>
                                      <m:r>
                                        <a:rPr lang="en-US" sz="3600" i="1">
                                          <a:latin typeface="Cambria Math" panose="02040503050406030204" pitchFamily="18" charset="0"/>
                                        </a:rPr>
                                        <m:t>𝜆</m:t>
                                      </m:r>
                                      <m:r>
                                        <a:rPr lang="en-US" sz="3600" i="1">
                                          <a:latin typeface="Cambria Math" panose="02040503050406030204" pitchFamily="18" charset="0"/>
                                        </a:rPr>
                                        <m:t>)</m:t>
                                      </m:r>
                                    </m:num>
                                    <m:den>
                                      <m:r>
                                        <a:rPr lang="en-US" sz="3600" i="1">
                                          <a:latin typeface="Cambria Math" panose="02040503050406030204" pitchFamily="18" charset="0"/>
                                        </a:rPr>
                                        <m:t>𝜎</m:t>
                                      </m:r>
                                    </m:den>
                                  </m:f>
                                </m:e>
                              </m:d>
                            </m:e>
                            <m:sup>
                              <m:r>
                                <a:rPr lang="en-US" sz="3600" i="1">
                                  <a:latin typeface="Cambria Math" panose="02040503050406030204" pitchFamily="18" charset="0"/>
                                </a:rPr>
                                <m:t>2</m:t>
                              </m:r>
                            </m:sup>
                          </m:sSup>
                        </m:sup>
                      </m:sSup>
                      <m:r>
                        <a:rPr lang="en-US" sz="3600" i="1">
                          <a:latin typeface="Cambria Math" panose="02040503050406030204" pitchFamily="18" charset="0"/>
                        </a:rPr>
                        <m:t>=</m:t>
                      </m:r>
                      <m:r>
                        <a:rPr lang="en-US" sz="3600" i="1">
                          <a:latin typeface="Cambria Math" panose="02040503050406030204" pitchFamily="18" charset="0"/>
                        </a:rPr>
                        <m:t>𝜉</m:t>
                      </m:r>
                      <m:d>
                        <m:dPr>
                          <m:ctrlPr>
                            <a:rPr lang="en-US" sz="3600" i="1">
                              <a:latin typeface="Cambria Math" panose="02040503050406030204" pitchFamily="18" charset="0"/>
                            </a:rPr>
                          </m:ctrlPr>
                        </m:dPr>
                        <m:e>
                          <m:r>
                            <a:rPr lang="en-US" sz="3600" i="1">
                              <a:latin typeface="Cambria Math" panose="02040503050406030204" pitchFamily="18" charset="0"/>
                            </a:rPr>
                            <m:t>𝑥</m:t>
                          </m:r>
                        </m:e>
                      </m:d>
                      <m:sSub>
                        <m:sSubPr>
                          <m:ctrlPr>
                            <a:rPr lang="en-US" sz="3600" i="1">
                              <a:latin typeface="Cambria Math" panose="02040503050406030204" pitchFamily="18" charset="0"/>
                            </a:rPr>
                          </m:ctrlPr>
                        </m:sSubPr>
                        <m:e>
                          <m:r>
                            <a:rPr lang="en-US" sz="3600" i="1">
                              <a:latin typeface="Cambria Math" panose="02040503050406030204" pitchFamily="18" charset="0"/>
                            </a:rPr>
                            <m:t>𝑓</m:t>
                          </m:r>
                        </m:e>
                        <m:sub>
                          <m:r>
                            <a:rPr lang="en-US" sz="3600" i="1">
                              <a:latin typeface="Cambria Math" panose="02040503050406030204" pitchFamily="18" charset="0"/>
                            </a:rPr>
                            <m:t>ℙ</m:t>
                          </m:r>
                        </m:sub>
                      </m:sSub>
                      <m:d>
                        <m:dPr>
                          <m:ctrlPr>
                            <a:rPr lang="en-US" sz="3600" i="1">
                              <a:latin typeface="Cambria Math" panose="02040503050406030204" pitchFamily="18" charset="0"/>
                            </a:rPr>
                          </m:ctrlPr>
                        </m:dPr>
                        <m:e>
                          <m:r>
                            <a:rPr lang="en-US" sz="3600" i="1">
                              <a:latin typeface="Cambria Math" panose="02040503050406030204" pitchFamily="18" charset="0"/>
                            </a:rPr>
                            <m:t>𝑥</m:t>
                          </m:r>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𝑑</m:t>
                          </m:r>
                          <m:r>
                            <a:rPr lang="en-US" sz="3600" i="1">
                              <a:latin typeface="Cambria Math" panose="02040503050406030204" pitchFamily="18" charset="0"/>
                            </a:rPr>
                            <m:t>ℚ</m:t>
                          </m:r>
                        </m:num>
                        <m:den>
                          <m:r>
                            <a:rPr lang="en-US" sz="3600" i="1">
                              <a:latin typeface="Cambria Math" panose="02040503050406030204" pitchFamily="18" charset="0"/>
                            </a:rPr>
                            <m:t>𝑑</m:t>
                          </m:r>
                          <m:r>
                            <a:rPr lang="en-US" sz="3600" i="1">
                              <a:latin typeface="Cambria Math" panose="02040503050406030204" pitchFamily="18" charset="0"/>
                            </a:rPr>
                            <m:t>ℙ</m:t>
                          </m:r>
                        </m:den>
                      </m:f>
                      <m:sSub>
                        <m:sSubPr>
                          <m:ctrlPr>
                            <a:rPr lang="en-US" sz="3600" i="1">
                              <a:latin typeface="Cambria Math" panose="02040503050406030204" pitchFamily="18" charset="0"/>
                            </a:rPr>
                          </m:ctrlPr>
                        </m:sSubPr>
                        <m:e>
                          <m:r>
                            <a:rPr lang="en-US" sz="3600" i="1">
                              <a:latin typeface="Cambria Math" panose="02040503050406030204" pitchFamily="18" charset="0"/>
                            </a:rPr>
                            <m:t>𝑓</m:t>
                          </m:r>
                        </m:e>
                        <m:sub>
                          <m:r>
                            <a:rPr lang="en-US" sz="3600" i="1">
                              <a:latin typeface="Cambria Math" panose="02040503050406030204" pitchFamily="18" charset="0"/>
                            </a:rPr>
                            <m:t>ℙ</m:t>
                          </m:r>
                        </m:sub>
                      </m:sSub>
                      <m:d>
                        <m:dPr>
                          <m:ctrlPr>
                            <a:rPr lang="en-US" sz="3600" i="1">
                              <a:latin typeface="Cambria Math" panose="02040503050406030204" pitchFamily="18" charset="0"/>
                            </a:rPr>
                          </m:ctrlPr>
                        </m:dPr>
                        <m:e>
                          <m:r>
                            <a:rPr lang="en-US" sz="3600" i="1">
                              <a:latin typeface="Cambria Math" panose="02040503050406030204" pitchFamily="18" charset="0"/>
                            </a:rPr>
                            <m:t>𝑥</m:t>
                          </m:r>
                        </m:e>
                      </m:d>
                    </m:oMath>
                  </m:oMathPara>
                </a14:m>
                <a:endParaRPr lang="en-US" sz="2900" dirty="0"/>
              </a:p>
              <a:p>
                <a:pPr marL="0" indent="0">
                  <a:buNone/>
                </a:pPr>
                <a:r>
                  <a:rPr lang="en-US" sz="2900" dirty="0"/>
                  <a:t> </a:t>
                </a:r>
              </a:p>
              <a:p>
                <a:pPr marL="0" indent="0">
                  <a:buNone/>
                </a:pPr>
                <a:r>
                  <a:rPr lang="en-US" sz="2900" dirty="0" smtClean="0"/>
                  <a:t>We </a:t>
                </a:r>
                <a:r>
                  <a:rPr lang="en-US" sz="2900" dirty="0"/>
                  <a:t>have defined the Radon-</a:t>
                </a:r>
                <a:r>
                  <a:rPr lang="en-US" sz="2900" dirty="0" err="1"/>
                  <a:t>Nikodym</a:t>
                </a:r>
                <a:r>
                  <a:rPr lang="en-US" sz="2900" dirty="0"/>
                  <a:t> derivative for our change of measure:</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panose="02040503050406030204" pitchFamily="18" charset="0"/>
                            </a:rPr>
                          </m:ctrlPr>
                        </m:fPr>
                        <m:num>
                          <m:r>
                            <a:rPr lang="en-US" sz="2900" i="1">
                              <a:latin typeface="Cambria Math" panose="02040503050406030204" pitchFamily="18" charset="0"/>
                            </a:rPr>
                            <m:t>𝑑</m:t>
                          </m:r>
                          <m:r>
                            <a:rPr lang="en-US" sz="2900" i="1">
                              <a:latin typeface="Cambria Math" panose="02040503050406030204" pitchFamily="18" charset="0"/>
                            </a:rPr>
                            <m:t>ℚ</m:t>
                          </m:r>
                        </m:num>
                        <m:den>
                          <m:r>
                            <a:rPr lang="en-US" sz="2900" i="1">
                              <a:latin typeface="Cambria Math" panose="02040503050406030204" pitchFamily="18" charset="0"/>
                            </a:rPr>
                            <m:t>𝑑</m:t>
                          </m:r>
                          <m:r>
                            <a:rPr lang="en-US" sz="2900" i="1">
                              <a:latin typeface="Cambria Math" panose="02040503050406030204" pitchFamily="18" charset="0"/>
                            </a:rPr>
                            <m:t>ℙ</m:t>
                          </m:r>
                        </m:den>
                      </m:f>
                      <m:d>
                        <m:dPr>
                          <m:ctrlPr>
                            <a:rPr lang="en-US" sz="2900" i="1">
                              <a:latin typeface="Cambria Math" panose="02040503050406030204" pitchFamily="18" charset="0"/>
                            </a:rPr>
                          </m:ctrlPr>
                        </m:dPr>
                        <m:e>
                          <m:r>
                            <a:rPr lang="en-US" sz="2900" i="1">
                              <a:latin typeface="Cambria Math" panose="02040503050406030204" pitchFamily="18" charset="0"/>
                            </a:rPr>
                            <m:t>𝑥</m:t>
                          </m:r>
                        </m:e>
                      </m:d>
                      <m:r>
                        <a:rPr lang="en-US" sz="2900" i="1">
                          <a:latin typeface="Cambria Math" panose="02040503050406030204" pitchFamily="18" charset="0"/>
                        </a:rPr>
                        <m:t>=</m:t>
                      </m:r>
                      <m:r>
                        <a:rPr lang="en-US" sz="2900" i="1">
                          <a:latin typeface="Cambria Math" panose="02040503050406030204" pitchFamily="18" charset="0"/>
                        </a:rPr>
                        <m:t>𝜉</m:t>
                      </m:r>
                      <m:d>
                        <m:dPr>
                          <m:ctrlPr>
                            <a:rPr lang="en-US" sz="2900" i="1">
                              <a:latin typeface="Cambria Math" panose="02040503050406030204" pitchFamily="18" charset="0"/>
                            </a:rPr>
                          </m:ctrlPr>
                        </m:dPr>
                        <m:e>
                          <m:r>
                            <a:rPr lang="en-US" sz="2900" i="1">
                              <a:latin typeface="Cambria Math" panose="02040503050406030204" pitchFamily="18" charset="0"/>
                            </a:rPr>
                            <m:t>𝑥</m:t>
                          </m:r>
                        </m:e>
                      </m:d>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d>
                            <m:dPr>
                              <m:ctrlPr>
                                <a:rPr lang="en-US" sz="2900" i="1">
                                  <a:latin typeface="Cambria Math" panose="02040503050406030204" pitchFamily="18" charset="0"/>
                                </a:rPr>
                              </m:ctrlPr>
                            </m:dPr>
                            <m:e>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𝜆</m:t>
                                  </m:r>
                                  <m:r>
                                    <a:rPr lang="en-US" sz="2900" i="1">
                                      <a:latin typeface="Cambria Math" panose="02040503050406030204" pitchFamily="18" charset="0"/>
                                    </a:rPr>
                                    <m:t>𝑥</m:t>
                                  </m:r>
                                </m:num>
                                <m:den>
                                  <m:sSup>
                                    <m:sSupPr>
                                      <m:ctrlPr>
                                        <a:rPr lang="en-US" sz="2900" i="1">
                                          <a:latin typeface="Cambria Math" panose="02040503050406030204" pitchFamily="18" charset="0"/>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den>
                              </m:f>
                              <m:r>
                                <a:rPr lang="en-US" sz="2900" i="1">
                                  <a:latin typeface="Cambria Math" panose="02040503050406030204" pitchFamily="18" charset="0"/>
                                </a:rPr>
                                <m:t>+ </m:t>
                              </m:r>
                              <m:f>
                                <m:fPr>
                                  <m:ctrlPr>
                                    <a:rPr lang="en-US" sz="2900" i="1">
                                      <a:latin typeface="Cambria Math" panose="02040503050406030204" pitchFamily="18" charset="0"/>
                                    </a:rPr>
                                  </m:ctrlPr>
                                </m:fPr>
                                <m:num>
                                  <m:r>
                                    <a:rPr lang="en-US" sz="2900" i="1">
                                      <a:latin typeface="Cambria Math" panose="02040503050406030204" pitchFamily="18" charset="0"/>
                                      <a:sym typeface="Symbol" panose="05050102010706020507" pitchFamily="18" charset="2"/>
                                    </a:rPr>
                                    <m:t></m:t>
                                  </m:r>
                                  <m:r>
                                    <a:rPr lang="en-US" sz="2900" i="1">
                                      <a:latin typeface="Cambria Math" panose="02040503050406030204" pitchFamily="18" charset="0"/>
                                    </a:rPr>
                                    <m:t>𝜆</m:t>
                                  </m:r>
                                </m:num>
                                <m:den>
                                  <m:sSup>
                                    <m:sSupPr>
                                      <m:ctrlPr>
                                        <a:rPr lang="en-US" sz="2900" i="1">
                                          <a:latin typeface="Cambria Math" panose="02040503050406030204" pitchFamily="18" charset="0"/>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den>
                              </m:f>
                              <m:r>
                                <a:rPr lang="en-US" sz="2900" i="1">
                                  <a:latin typeface="Cambria Math" panose="02040503050406030204" pitchFamily="18" charset="0"/>
                                </a:rPr>
                                <m:t> −</m:t>
                              </m:r>
                              <m:f>
                                <m:fPr>
                                  <m:ctrlPr>
                                    <a:rPr lang="en-US" sz="2900" i="1">
                                      <a:latin typeface="Cambria Math" panose="02040503050406030204" pitchFamily="18" charset="0"/>
                                    </a:rPr>
                                  </m:ctrlPr>
                                </m:fPr>
                                <m:num>
                                  <m:sSup>
                                    <m:sSupPr>
                                      <m:ctrlPr>
                                        <a:rPr lang="en-US" sz="2900" i="1">
                                          <a:latin typeface="Cambria Math" panose="02040503050406030204" pitchFamily="18" charset="0"/>
                                        </a:rPr>
                                      </m:ctrlPr>
                                    </m:sSupPr>
                                    <m:e>
                                      <m:r>
                                        <a:rPr lang="en-US" sz="2900" i="1">
                                          <a:latin typeface="Cambria Math" panose="02040503050406030204" pitchFamily="18" charset="0"/>
                                        </a:rPr>
                                        <m:t>𝜆</m:t>
                                      </m:r>
                                    </m:e>
                                    <m:sup>
                                      <m:r>
                                        <a:rPr lang="en-US" sz="2900" i="1">
                                          <a:latin typeface="Cambria Math" panose="02040503050406030204" pitchFamily="18" charset="0"/>
                                        </a:rPr>
                                        <m:t>2</m:t>
                                      </m:r>
                                    </m:sup>
                                  </m:sSup>
                                </m:num>
                                <m:den>
                                  <m:r>
                                    <a:rPr lang="en-US" sz="2900" i="1">
                                      <a:latin typeface="Cambria Math" panose="02040503050406030204" pitchFamily="18" charset="0"/>
                                    </a:rPr>
                                    <m:t>2</m:t>
                                  </m:r>
                                  <m:sSup>
                                    <m:sSupPr>
                                      <m:ctrlPr>
                                        <a:rPr lang="en-US" sz="2900" i="1">
                                          <a:latin typeface="Cambria Math" panose="02040503050406030204" pitchFamily="18" charset="0"/>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den>
                              </m:f>
                            </m:e>
                          </m:d>
                        </m:sup>
                      </m:sSup>
                      <m:r>
                        <a:rPr lang="en-US" sz="2900" i="1">
                          <a:latin typeface="Cambria Math" panose="02040503050406030204" pitchFamily="18" charset="0"/>
                        </a:rPr>
                        <m:t> </m:t>
                      </m:r>
                    </m:oMath>
                  </m:oMathPara>
                </a14:m>
                <a:endParaRPr lang="en-US" sz="2900" dirty="0"/>
              </a:p>
              <a:p>
                <a:pPr marL="0" indent="0">
                  <a:buNone/>
                </a:pPr>
                <a:endParaRPr lang="en-US" sz="2900" dirty="0"/>
              </a:p>
              <a:p>
                <a:pPr marL="0" indent="0">
                  <a:buNone/>
                </a:pPr>
                <a:r>
                  <a:rPr lang="en-US" sz="2900" dirty="0"/>
                  <a:t>This change of measure allows us to shift the mean of a normal distribution without affecting its variance.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699" t="-2448"/>
                </a:stretch>
              </a:blipFill>
            </p:spPr>
            <p:txBody>
              <a:bodyPr/>
              <a:lstStyle/>
              <a:p>
                <a:r>
                  <a:rPr lang="en-US">
                    <a:noFill/>
                  </a:rPr>
                  <a:t> </a:t>
                </a:r>
              </a:p>
            </p:txBody>
          </p:sp>
        </mc:Fallback>
      </mc:AlternateContent>
    </p:spTree>
    <p:extLst>
      <p:ext uri="{BB962C8B-B14F-4D97-AF65-F5344CB8AC3E}">
        <p14:creationId xmlns:p14="http://schemas.microsoft.com/office/powerpoint/2010/main" xmlns="" val="1046474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a:t>
            </a:r>
            <a:r>
              <a:rPr lang="en-US" b="1" dirty="0" smtClean="0"/>
              <a:t>Of </a:t>
            </a:r>
            <a:r>
              <a:rPr lang="en-US" b="1" dirty="0"/>
              <a:t>Brownian Motion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873752"/>
              </a:xfrm>
            </p:spPr>
            <p:txBody>
              <a:bodyPr>
                <a:normAutofit fontScale="92500" lnSpcReduction="20000"/>
              </a:bodyPr>
              <a:lstStyle/>
              <a:p>
                <a:pPr marL="0" indent="0">
                  <a:buNone/>
                </a:pPr>
                <a:r>
                  <a:rPr lang="en-US" dirty="0" smtClean="0"/>
                  <a:t>First</a:t>
                </a:r>
                <a:r>
                  <a:rPr lang="en-US" dirty="0"/>
                  <a:t>, consider the process </a:t>
                </a:r>
                <a:r>
                  <a:rPr lang="en-US" i="1" dirty="0" err="1"/>
                  <a:t>X</a:t>
                </a:r>
                <a:r>
                  <a:rPr lang="en-US" i="1" baseline="-25000" dirty="0" err="1"/>
                  <a:t>t</a:t>
                </a:r>
                <a:r>
                  <a:rPr lang="en-US" dirty="0"/>
                  <a:t> = </a:t>
                </a:r>
                <a:r>
                  <a:rPr lang="en-US" i="1" dirty="0" err="1"/>
                  <a:t>Z</a:t>
                </a:r>
                <a:r>
                  <a:rPr lang="en-US" i="1" baseline="-25000" dirty="0" err="1"/>
                  <a:t>t</a:t>
                </a:r>
                <a:r>
                  <a:rPr lang="en-US" dirty="0"/>
                  <a:t> + </a:t>
                </a:r>
                <a:r>
                  <a:rPr lang="en-US" i="1" dirty="0" err="1"/>
                  <a:t>μt</a:t>
                </a:r>
                <a:r>
                  <a:rPr lang="en-US" dirty="0"/>
                  <a:t>, where </a:t>
                </a:r>
                <a:r>
                  <a:rPr lang="en-US" i="1" dirty="0" err="1"/>
                  <a:t>Z</a:t>
                </a:r>
                <a:r>
                  <a:rPr lang="en-US" i="1" baseline="-25000" dirty="0" err="1"/>
                  <a:t>t</a:t>
                </a:r>
                <a:r>
                  <a:rPr lang="en-US" dirty="0"/>
                  <a:t> is a standard Brownian motion and </a:t>
                </a:r>
                <a:r>
                  <a:rPr lang="en-US" i="1" dirty="0"/>
                  <a:t>μ</a:t>
                </a:r>
                <a:r>
                  <a:rPr lang="en-US" dirty="0"/>
                  <a:t> ≥ 0 is a constant or drift term. Denote ℙ as the probability space for this process. We wish to find a change of measure that changes the mean </a:t>
                </a:r>
                <a:r>
                  <a:rPr lang="en-US" i="1" dirty="0"/>
                  <a:t>μ</a:t>
                </a:r>
                <a:r>
                  <a:rPr lang="en-US" dirty="0"/>
                  <a:t> while maintaining the variance of ℙ. Observe that for any fixed </a:t>
                </a:r>
                <a:r>
                  <a:rPr lang="en-US" i="1" dirty="0"/>
                  <a:t>t</a:t>
                </a:r>
                <a:r>
                  <a:rPr lang="en-US" dirty="0"/>
                  <a:t>, </a:t>
                </a:r>
                <a:r>
                  <a:rPr lang="en-US" i="1" dirty="0" err="1"/>
                  <a:t>X</a:t>
                </a:r>
                <a:r>
                  <a:rPr lang="en-US" i="1" baseline="-25000" dirty="0" err="1"/>
                  <a:t>t</a:t>
                </a:r>
                <a:r>
                  <a:rPr lang="en-US" baseline="-25000" dirty="0"/>
                  <a:t> </a:t>
                </a:r>
                <a:r>
                  <a:rPr lang="en-US" dirty="0"/>
                  <a:t>~ </a:t>
                </a:r>
                <a:r>
                  <a:rPr lang="en-US" i="1" dirty="0"/>
                  <a:t>N</a:t>
                </a:r>
                <a:r>
                  <a:rPr lang="en-US" dirty="0"/>
                  <a:t>(</a:t>
                </a:r>
                <a:r>
                  <a:rPr lang="en-US" i="1" dirty="0" err="1"/>
                  <a:t>μt,t</a:t>
                </a:r>
                <a:r>
                  <a:rPr lang="en-US" dirty="0"/>
                  <a:t>). To simplify the notation and generalize the process, consider a random variable </a:t>
                </a:r>
                <a:r>
                  <a:rPr lang="en-US" i="1" dirty="0"/>
                  <a:t>X </a:t>
                </a:r>
                <a:r>
                  <a:rPr lang="en-US" dirty="0"/>
                  <a:t>~ N(</a:t>
                </a:r>
                <a:r>
                  <a:rPr lang="en-US" i="1" dirty="0"/>
                  <a:t>μ</a:t>
                </a:r>
                <a:r>
                  <a:rPr lang="en-US" dirty="0"/>
                  <a:t>, </a:t>
                </a:r>
                <a:r>
                  <a:rPr lang="en-US" i="1" dirty="0"/>
                  <a:t>σ</a:t>
                </a:r>
                <a:r>
                  <a:rPr lang="en-US" baseline="30000" dirty="0"/>
                  <a:t>2</a:t>
                </a:r>
                <a:r>
                  <a:rPr lang="en-US" dirty="0"/>
                  <a:t>) in probability space ℙ.  We saw in the previous section that if </a:t>
                </a:r>
                <a:r>
                  <a:rPr lang="en-US" i="1" dirty="0"/>
                  <a:t>X </a:t>
                </a:r>
                <a:r>
                  <a:rPr lang="en-US" dirty="0"/>
                  <a:t>~ N(</a:t>
                </a:r>
                <a:r>
                  <a:rPr lang="en-US" i="1" dirty="0"/>
                  <a:t>μ</a:t>
                </a:r>
                <a:r>
                  <a:rPr lang="en-US" dirty="0"/>
                  <a:t>, </a:t>
                </a:r>
                <a:r>
                  <a:rPr lang="en-US" i="1" dirty="0"/>
                  <a:t>σ</a:t>
                </a:r>
                <a:r>
                  <a:rPr lang="en-US" baseline="30000" dirty="0"/>
                  <a:t>2</a:t>
                </a:r>
                <a:r>
                  <a:rPr lang="en-US" dirty="0"/>
                  <a:t>), then the change in measure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ℚ</m:t>
                          </m:r>
                        </m:num>
                        <m:den>
                          <m:r>
                            <a:rPr lang="en-US" i="1">
                              <a:latin typeface="Cambria Math" panose="02040503050406030204" pitchFamily="18" charset="0"/>
                            </a:rPr>
                            <m:t>𝑑</m:t>
                          </m:r>
                          <m:r>
                            <a:rPr lang="en-US" i="1">
                              <a:latin typeface="Cambria Math" panose="02040503050406030204" pitchFamily="18" charset="0"/>
                            </a:rPr>
                            <m:t>ℙ</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𝑥</m:t>
                                  </m:r>
                                </m:num>
                                <m:den>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𝜆</m:t>
                                  </m:r>
                                </m:num>
                                <m:den>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r>
                                <a:rPr lang="en-US" i="1">
                                  <a:latin typeface="Cambria Math" panose="02040503050406030204" pitchFamily="18" charset="0"/>
                                </a:rPr>
                                <m:t>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e>
                          </m:d>
                        </m:sup>
                      </m:sSup>
                    </m:oMath>
                  </m:oMathPara>
                </a14:m>
                <a:endParaRPr lang="en-US" dirty="0" smtClean="0"/>
              </a:p>
              <a:p>
                <a:pPr marL="0" indent="0">
                  <a:buNone/>
                </a:pPr>
                <a:endParaRPr lang="en-US" dirty="0" smtClean="0"/>
              </a:p>
              <a:p>
                <a:pPr marL="0" indent="0">
                  <a:buNone/>
                </a:pPr>
                <a:r>
                  <a:rPr lang="en-US" dirty="0" smtClean="0"/>
                  <a:t>results </a:t>
                </a:r>
                <a:r>
                  <a:rPr lang="en-US" dirty="0"/>
                  <a:t>in the random variable </a:t>
                </a:r>
                <a:r>
                  <a:rPr lang="en-US" i="1" dirty="0"/>
                  <a:t>X </a:t>
                </a:r>
                <a:r>
                  <a:rPr lang="en-US" dirty="0"/>
                  <a:t>having the distribution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a:t>
                </a:r>
                <a:r>
                  <a:rPr lang="en-US" i="1" dirty="0"/>
                  <a:t>N</a:t>
                </a:r>
                <a:r>
                  <a:rPr lang="en-US" dirty="0"/>
                  <a:t>(</a:t>
                </a:r>
                <a:r>
                  <a:rPr lang="en-US" i="1" dirty="0"/>
                  <a:t>μ</a:t>
                </a:r>
                <a:r>
                  <a:rPr lang="en-US" dirty="0"/>
                  <a:t> - </a:t>
                </a:r>
                <a:r>
                  <a:rPr lang="en-US" i="1" dirty="0"/>
                  <a:t>λ</a:t>
                </a:r>
                <a:r>
                  <a:rPr lang="en-US" dirty="0"/>
                  <a:t>,</a:t>
                </a:r>
                <a:r>
                  <a:rPr lang="en-US" i="1" dirty="0"/>
                  <a:t>σ</a:t>
                </a:r>
                <a:r>
                  <a:rPr lang="en-US" baseline="30000" dirty="0"/>
                  <a:t>2</a:t>
                </a:r>
                <a:r>
                  <a:rPr lang="en-US" dirty="0"/>
                  <a:t>) in probability space ℚ</a:t>
                </a:r>
                <a:r>
                  <a:rPr lang="en-US" i="1" dirty="0"/>
                  <a:t>.</a:t>
                </a:r>
                <a:r>
                  <a:rPr lang="en-US" dirty="0"/>
                  <a:t> Note that we renamed the random variable </a:t>
                </a:r>
                <a:r>
                  <a:rPr lang="en-US" i="1" dirty="0"/>
                  <a:t>X</a:t>
                </a:r>
                <a:r>
                  <a:rPr lang="en-US" dirty="0"/>
                  <a:t> to be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in the new probability space ℚ.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73752"/>
              </a:xfrm>
              <a:blipFill rotWithShape="0">
                <a:blip r:embed="rId2" cstate="print"/>
                <a:stretch>
                  <a:fillRect l="-860" t="-2628" r="-1290" b="-1252"/>
                </a:stretch>
              </a:blipFill>
            </p:spPr>
            <p:txBody>
              <a:bodyPr/>
              <a:lstStyle/>
              <a:p>
                <a:r>
                  <a:rPr lang="en-US">
                    <a:noFill/>
                  </a:rPr>
                  <a:t> </a:t>
                </a:r>
              </a:p>
            </p:txBody>
          </p:sp>
        </mc:Fallback>
      </mc:AlternateContent>
    </p:spTree>
    <p:extLst>
      <p:ext uri="{BB962C8B-B14F-4D97-AF65-F5344CB8AC3E}">
        <p14:creationId xmlns:p14="http://schemas.microsoft.com/office/powerpoint/2010/main" xmlns="" val="1709874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Change </a:t>
            </a:r>
            <a:r>
              <a:rPr lang="en-US" b="1" dirty="0" smtClean="0"/>
              <a:t>Of </a:t>
            </a:r>
            <a:r>
              <a:rPr lang="en-US" b="1" dirty="0"/>
              <a:t>Brownian </a:t>
            </a:r>
            <a:r>
              <a:rPr lang="en-US" b="1" dirty="0" smtClean="0"/>
              <a:t>Motion </a:t>
            </a:r>
            <a:r>
              <a:rPr lang="en-US" sz="2500" b="1" dirty="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76210"/>
                <a:ext cx="11338560" cy="4572000"/>
              </a:xfrm>
            </p:spPr>
            <p:txBody>
              <a:bodyPr>
                <a:normAutofit/>
              </a:bodyPr>
              <a:lstStyle/>
              <a:p>
                <a:pPr marL="0" indent="0">
                  <a:buNone/>
                </a:pPr>
                <a:r>
                  <a:rPr lang="en-US" dirty="0" smtClean="0"/>
                  <a:t>Next</a:t>
                </a:r>
                <a:r>
                  <a:rPr lang="en-US" dirty="0"/>
                  <a:t>, making the replacements: </a:t>
                </a:r>
                <a:r>
                  <a:rPr lang="en-US" i="1" dirty="0"/>
                  <a:t>X→</a:t>
                </a:r>
                <a:r>
                  <a:rPr lang="en-US" dirty="0"/>
                  <a:t> </a:t>
                </a:r>
                <a:r>
                  <a:rPr lang="en-US" i="1" dirty="0" err="1"/>
                  <a:t>Z</a:t>
                </a:r>
                <a:r>
                  <a:rPr lang="en-US" i="1" baseline="-25000" dirty="0" err="1"/>
                  <a:t>t</a:t>
                </a:r>
                <a:r>
                  <a:rPr lang="en-US" dirty="0"/>
                  <a:t> +</a:t>
                </a:r>
                <a:r>
                  <a:rPr lang="en-US" dirty="0" err="1"/>
                  <a:t>μ</a:t>
                </a:r>
                <a:r>
                  <a:rPr lang="en-US" i="1" dirty="0" err="1"/>
                  <a:t>t</a:t>
                </a:r>
                <a:r>
                  <a:rPr lang="en-US" dirty="0"/>
                  <a:t>, σ</a:t>
                </a:r>
                <a:r>
                  <a:rPr lang="en-US" baseline="30000" dirty="0"/>
                  <a:t>2</a:t>
                </a:r>
                <a:r>
                  <a:rPr lang="en-US" dirty="0"/>
                  <a:t>→ </a:t>
                </a:r>
                <a:r>
                  <a:rPr lang="en-US" i="1" dirty="0"/>
                  <a:t>t,</a:t>
                </a:r>
                <a:r>
                  <a:rPr lang="en-US" dirty="0"/>
                  <a:t> μ→ </a:t>
                </a:r>
                <a:r>
                  <a:rPr lang="en-US" dirty="0" err="1"/>
                  <a:t>μ</a:t>
                </a:r>
                <a:r>
                  <a:rPr lang="en-US" i="1" dirty="0" err="1"/>
                  <a:t>t</a:t>
                </a:r>
                <a:r>
                  <a:rPr lang="en-US" i="1" dirty="0"/>
                  <a:t>, </a:t>
                </a:r>
                <a:r>
                  <a:rPr lang="en-US" dirty="0"/>
                  <a:t>and λ→ </a:t>
                </a:r>
                <a:r>
                  <a:rPr lang="en-US" dirty="0" err="1"/>
                  <a:t>λ</a:t>
                </a:r>
                <a:r>
                  <a:rPr lang="en-US" i="1" dirty="0" err="1"/>
                  <a:t>t</a:t>
                </a:r>
                <a:r>
                  <a:rPr lang="en-US" dirty="0"/>
                  <a:t>, suggests that the stochastic process </a:t>
                </a:r>
                <a:r>
                  <a:rPr lang="en-US" i="1" dirty="0" err="1"/>
                  <a:t>Z</a:t>
                </a:r>
                <a:r>
                  <a:rPr lang="en-US" i="1" baseline="-25000" dirty="0" err="1"/>
                  <a:t>t</a:t>
                </a:r>
                <a:r>
                  <a:rPr lang="en-US" dirty="0"/>
                  <a:t> + </a:t>
                </a:r>
                <a:r>
                  <a:rPr lang="en-US" i="1" dirty="0" err="1"/>
                  <a:t>μt</a:t>
                </a:r>
                <a:r>
                  <a:rPr lang="en-US" dirty="0"/>
                  <a:t> in probability space ℙ</a:t>
                </a:r>
                <a:r>
                  <a:rPr lang="en-US" i="1" dirty="0"/>
                  <a:t> </a:t>
                </a:r>
                <a:r>
                  <a:rPr lang="en-US" dirty="0"/>
                  <a:t>becomes the process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𝑡</m:t>
                    </m:r>
                  </m:oMath>
                </a14:m>
                <a:r>
                  <a:rPr lang="en-US" dirty="0"/>
                  <a:t> in the probability space ℚ with the change of measure given by the Radon-</a:t>
                </a:r>
                <a:r>
                  <a:rPr lang="en-US" dirty="0" err="1"/>
                  <a:t>Nikodym</a:t>
                </a:r>
                <a:r>
                  <a:rPr lang="en-US" dirty="0"/>
                  <a:t> derivative at time </a:t>
                </a:r>
                <a:r>
                  <a:rPr lang="en-US" i="1" dirty="0"/>
                  <a:t>t</a:t>
                </a:r>
                <a:r>
                  <a:rPr lang="en-US" dirty="0"/>
                  <a:t>:</a:t>
                </a:r>
              </a:p>
              <a:p>
                <a:pPr marL="0" indent="0">
                  <a:buNone/>
                </a:pPr>
                <a:r>
                  <a:rPr lang="en-US" i="1" dirty="0"/>
                  <a:t> </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endChr m:val="]"/>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𝑡</m:t>
                                      </m:r>
                                    </m:e>
                                  </m:d>
                                </m:num>
                                <m:den>
                                  <m:r>
                                    <a:rPr lang="en-US" i="1">
                                      <a:latin typeface="Cambria Math" panose="02040503050406030204" pitchFamily="18" charset="0"/>
                                    </a:rPr>
                                    <m:t>𝑡</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𝜇</m:t>
                                  </m:r>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𝜆</m:t>
                                      </m:r>
                                      <m:r>
                                        <a:rPr lang="en-US" i="1">
                                          <a:latin typeface="Cambria Math" panose="02040503050406030204" pitchFamily="18" charset="0"/>
                                        </a:rPr>
                                        <m:t>𝑡</m:t>
                                      </m:r>
                                    </m:e>
                                  </m:d>
                                </m:num>
                                <m:den>
                                  <m:r>
                                    <a:rPr lang="en-US" i="1">
                                      <a:latin typeface="Cambria Math" panose="02040503050406030204" pitchFamily="18" charset="0"/>
                                    </a:rPr>
                                    <m:t>𝑡</m:t>
                                  </m:r>
                                </m:den>
                              </m:f>
                              <m:r>
                                <a:rPr lang="en-US" i="1">
                                  <a:latin typeface="Cambria Math" panose="02040503050406030204" pitchFamily="18" charset="0"/>
                                </a:rPr>
                                <m:t>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𝑡</m:t>
                                  </m:r>
                                </m:den>
                              </m:f>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2</m:t>
                              </m:r>
                            </m:sup>
                          </m:sSup>
                          <m:r>
                            <a:rPr lang="en-US" i="1">
                              <a:latin typeface="Cambria Math" panose="02040503050406030204" pitchFamily="18" charset="0"/>
                            </a:rPr>
                            <m:t>𝑡</m:t>
                          </m:r>
                        </m:sup>
                      </m:sSup>
                    </m:oMath>
                  </m:oMathPara>
                </a14:m>
                <a:endParaRPr lang="en-US" dirty="0"/>
              </a:p>
              <a:p>
                <a:pPr marL="0" indent="0">
                  <a:buNone/>
                </a:pPr>
                <a:r>
                  <a:rPr lang="en-US" dirty="0"/>
                  <a:t> </a:t>
                </a:r>
              </a:p>
              <a:p>
                <a:pPr marL="0"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a14:m>
                <a:r>
                  <a:rPr lang="en-US" dirty="0"/>
                  <a:t> is Brownian motion in the probability space ℚ.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76210"/>
                <a:ext cx="11338560" cy="4572000"/>
              </a:xfrm>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793387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Cameron-Martin-</a:t>
            </a:r>
            <a:r>
              <a:rPr lang="en-US" b="1" dirty="0" err="1"/>
              <a:t>Girsanov</a:t>
            </a:r>
            <a:r>
              <a:rPr lang="en-US" b="1" dirty="0"/>
              <a:t> </a:t>
            </a:r>
            <a:r>
              <a:rPr lang="en-US" b="1" dirty="0" smtClean="0"/>
              <a:t>Theorem</a:t>
            </a:r>
            <a:endParaRPr lang="en-US" dirty="0"/>
          </a:p>
        </p:txBody>
      </p:sp>
      <p:sp>
        <p:nvSpPr>
          <p:cNvPr id="3" name="Content Placeholder 2"/>
          <p:cNvSpPr>
            <a:spLocks noGrp="1"/>
          </p:cNvSpPr>
          <p:nvPr>
            <p:ph sz="quarter" idx="1"/>
          </p:nvPr>
        </p:nvSpPr>
        <p:spPr/>
        <p:txBody>
          <a:bodyPr/>
          <a:lstStyle/>
          <a:p>
            <a:pPr marL="0" indent="0">
              <a:buNone/>
            </a:pPr>
            <a:r>
              <a:rPr lang="en-US" dirty="0" smtClean="0"/>
              <a:t>The </a:t>
            </a:r>
            <a:r>
              <a:rPr lang="en-US" i="1" dirty="0"/>
              <a:t>Cameron-Martin</a:t>
            </a:r>
            <a:r>
              <a:rPr lang="en-US" dirty="0"/>
              <a:t>-</a:t>
            </a:r>
            <a:r>
              <a:rPr lang="en-US" i="1" dirty="0" err="1"/>
              <a:t>Girsanov</a:t>
            </a:r>
            <a:r>
              <a:rPr lang="en-US" i="1" dirty="0"/>
              <a:t> Theorem</a:t>
            </a:r>
            <a:r>
              <a:rPr lang="en-US" dirty="0"/>
              <a:t> provides conditions under which probability measures for continuous-time stochastic processes can be converted to risk-neutral measures. More generally, the Cameron-Martin-</a:t>
            </a:r>
            <a:r>
              <a:rPr lang="en-US" dirty="0" err="1"/>
              <a:t>Girsanov</a:t>
            </a:r>
            <a:r>
              <a:rPr lang="en-US" dirty="0"/>
              <a:t> Theorem can be used to convert one probability measure to another of the same type with the same variance but with a different drift.</a:t>
            </a:r>
          </a:p>
        </p:txBody>
      </p:sp>
    </p:spTree>
    <p:extLst>
      <p:ext uri="{BB962C8B-B14F-4D97-AF65-F5344CB8AC3E}">
        <p14:creationId xmlns:p14="http://schemas.microsoft.com/office/powerpoint/2010/main" xmlns="" val="1790925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41439"/>
          </a:xfrm>
        </p:spPr>
        <p:txBody>
          <a:bodyPr>
            <a:normAutofit fontScale="90000"/>
          </a:bodyPr>
          <a:lstStyle/>
          <a:p>
            <a:r>
              <a:rPr lang="en-US" b="1" dirty="0"/>
              <a:t>Multiple Time Periods: Discrete Case </a:t>
            </a:r>
            <a:r>
              <a:rPr lang="en-US" b="1" dirty="0" smtClean="0"/>
              <a:t>To </a:t>
            </a:r>
            <a:r>
              <a:rPr lang="en-US" b="1" dirty="0"/>
              <a:t>Continuous Case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Autofit/>
              </a:bodyPr>
              <a:lstStyle/>
              <a:p>
                <a:pPr marL="0" indent="0">
                  <a:buNone/>
                </a:pPr>
                <a:r>
                  <a:rPr lang="en-US" dirty="0" smtClean="0"/>
                  <a:t>Suppose </a:t>
                </a:r>
                <a:r>
                  <a:rPr lang="en-US" i="1" dirty="0" err="1"/>
                  <a:t>X</a:t>
                </a:r>
                <a:r>
                  <a:rPr lang="en-US" i="1" baseline="-25000" dirty="0" err="1"/>
                  <a:t>t</a:t>
                </a:r>
                <a:r>
                  <a:rPr lang="en-US" dirty="0"/>
                  <a:t> follows a stochastic process in continuous time </a:t>
                </a:r>
                <a:r>
                  <a:rPr lang="en-US" i="1" dirty="0"/>
                  <a:t>t</a:t>
                </a:r>
                <a:r>
                  <a:rPr lang="en-US" dirty="0"/>
                  <a:t> such that its differential satisfies </a:t>
                </a:r>
                <a:r>
                  <a:rPr lang="en-US" i="1" dirty="0" err="1"/>
                  <a:t>dX</a:t>
                </a:r>
                <a:r>
                  <a:rPr lang="en-US" i="1" baseline="-25000" dirty="0" err="1"/>
                  <a:t>t</a:t>
                </a:r>
                <a:r>
                  <a:rPr lang="en-US" i="1" dirty="0"/>
                  <a:t> = </a:t>
                </a:r>
                <a:r>
                  <a:rPr lang="en-US" i="1" dirty="0" err="1"/>
                  <a:t>dZ</a:t>
                </a:r>
                <a:r>
                  <a:rPr lang="en-US" i="1" baseline="-25000" dirty="0" err="1"/>
                  <a:t>t</a:t>
                </a:r>
                <a:r>
                  <a:rPr lang="en-US" i="1" baseline="-25000" dirty="0"/>
                  <a:t> </a:t>
                </a:r>
                <a:r>
                  <a:rPr lang="en-US" dirty="0"/>
                  <a:t>+ </a:t>
                </a:r>
                <a:r>
                  <a:rPr lang="en-US" dirty="0" err="1"/>
                  <a:t>μ</a:t>
                </a:r>
                <a:r>
                  <a:rPr lang="en-US" i="1" baseline="-25000" dirty="0" err="1"/>
                  <a:t>t</a:t>
                </a:r>
                <a:r>
                  <a:rPr lang="en-US" dirty="0"/>
                  <a:t> </a:t>
                </a:r>
                <a:r>
                  <a:rPr lang="en-US" i="1" dirty="0" err="1"/>
                  <a:t>dt</a:t>
                </a:r>
                <a:r>
                  <a:rPr lang="en-US" i="1" dirty="0"/>
                  <a:t> </a:t>
                </a:r>
                <a:r>
                  <a:rPr lang="en-US" dirty="0"/>
                  <a:t>where </a:t>
                </a:r>
                <a:r>
                  <a:rPr lang="en-US" i="1" dirty="0" err="1"/>
                  <a:t>Z</a:t>
                </a:r>
                <a:r>
                  <a:rPr lang="en-US" i="1" baseline="-25000" dirty="0" err="1"/>
                  <a:t>t</a:t>
                </a:r>
                <a:r>
                  <a:rPr lang="en-US" dirty="0"/>
                  <a:t> is Brownian motion with respect to some probability measure ℙ and </a:t>
                </a:r>
                <a:r>
                  <a:rPr lang="en-US" i="1" dirty="0" err="1"/>
                  <a:t>μ</a:t>
                </a:r>
                <a:r>
                  <a:rPr lang="en-US" i="1" baseline="-25000" dirty="0" err="1"/>
                  <a:t>t</a:t>
                </a:r>
                <a:r>
                  <a:rPr lang="en-US" dirty="0"/>
                  <a:t> is a continuous real-valued function of </a:t>
                </a:r>
                <a:r>
                  <a:rPr lang="en-US" i="1" dirty="0"/>
                  <a:t>t. </a:t>
                </a:r>
                <a:r>
                  <a:rPr lang="en-US" dirty="0"/>
                  <a:t>We solve for </a:t>
                </a:r>
                <a:r>
                  <a:rPr lang="en-US" i="1" dirty="0" err="1"/>
                  <a:t>X</a:t>
                </a:r>
                <a:r>
                  <a:rPr lang="en-US" i="1" baseline="-25000" dirty="0" err="1"/>
                  <a:t>t</a:t>
                </a:r>
                <a:r>
                  <a:rPr lang="en-US" dirty="0"/>
                  <a:t>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𝑠</m:t>
                                  </m:r>
                                </m:sub>
                              </m:sSub>
                              <m:r>
                                <a:rPr lang="en-US" i="1">
                                  <a:latin typeface="Cambria Math" panose="02040503050406030204" pitchFamily="18" charset="0"/>
                                </a:rPr>
                                <m:t>𝑑𝑠</m:t>
                              </m:r>
                            </m:e>
                          </m:d>
                        </m:e>
                      </m:nary>
                      <m:r>
                        <m:rPr>
                          <m:nor/>
                        </m:rPr>
                        <a:rPr lang="en-US" b="0" i="0"/>
                        <m:t>    </m:t>
                      </m:r>
                      <m:r>
                        <m:rPr>
                          <m:nor/>
                        </m:rPr>
                        <a:rPr lang="en-US" b="0" i="0" smtClean="0"/>
                        <m:t>       </m:t>
                      </m:r>
                      <m:r>
                        <m:rPr>
                          <m:nor/>
                        </m:rPr>
                        <a:rPr lang="en-US" b="0" i="0" dirty="0" smtClean="0"/>
                        <m:t> </m:t>
                      </m:r>
                      <m:r>
                        <a:rPr lang="en-US" b="0" i="1" dirty="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𝑠</m:t>
                              </m:r>
                            </m:sub>
                          </m:sSub>
                          <m:r>
                            <a:rPr lang="en-US" i="1">
                              <a:latin typeface="Cambria Math" panose="02040503050406030204" pitchFamily="18" charset="0"/>
                            </a:rPr>
                            <m:t>𝑑𝑠</m:t>
                          </m:r>
                        </m:e>
                      </m:nary>
                    </m:oMath>
                  </m:oMathPara>
                </a14:m>
                <a:endParaRPr lang="en-US" dirty="0" smtClean="0"/>
              </a:p>
              <a:p>
                <a:pPr marL="0" indent="0">
                  <a:buNone/>
                </a:pPr>
                <a:endParaRPr lang="en-US" dirty="0" smtClean="0"/>
              </a:p>
              <a:p>
                <a:pPr marL="0" indent="0">
                  <a:buNone/>
                </a:pPr>
                <a:r>
                  <a:rPr lang="en-US" sz="2100" dirty="0" smtClean="0"/>
                  <a:t>In </a:t>
                </a:r>
                <a:r>
                  <a:rPr lang="en-US" sz="2100" dirty="0"/>
                  <a:t>this case, we say that the price </a:t>
                </a:r>
                <a:r>
                  <a:rPr lang="en-US" sz="2100" i="1" dirty="0" err="1"/>
                  <a:t>X</a:t>
                </a:r>
                <a:r>
                  <a:rPr lang="en-US" sz="2100" i="1" baseline="-25000" dirty="0" err="1"/>
                  <a:t>t</a:t>
                </a:r>
                <a:r>
                  <a:rPr lang="en-US" sz="2100" dirty="0"/>
                  <a:t> follows a Brownian motion process with variable drift</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
        <p:nvSpPr>
          <p:cNvPr id="4" name="Right Arrow 3"/>
          <p:cNvSpPr/>
          <p:nvPr/>
        </p:nvSpPr>
        <p:spPr>
          <a:xfrm>
            <a:off x="5997677" y="4237704"/>
            <a:ext cx="570271" cy="22614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5695645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Multiple Time Periods: Discrete Case To Continuous </a:t>
            </a:r>
            <a:r>
              <a:rPr lang="en-US" b="1" dirty="0" smtClean="0"/>
              <a:t>Case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726269"/>
              </a:xfrm>
            </p:spPr>
            <p:txBody>
              <a:bodyPr>
                <a:normAutofit fontScale="92500"/>
              </a:bodyPr>
              <a:lstStyle/>
              <a:p>
                <a:pPr marL="0" indent="0">
                  <a:buNone/>
                </a:pPr>
                <a:r>
                  <a:rPr lang="en-US" dirty="0" smtClean="0"/>
                  <a:t>The above </a:t>
                </a:r>
                <a:r>
                  <a:rPr lang="en-US" dirty="0"/>
                  <a:t>continuous process can be approximated by a discrete process in the following way. Divide the time interval [0,</a:t>
                </a:r>
                <a:r>
                  <a:rPr lang="en-US" i="1" dirty="0"/>
                  <a:t>t</a:t>
                </a:r>
                <a:r>
                  <a:rPr lang="en-US" dirty="0"/>
                  <a:t>] into </a:t>
                </a:r>
                <a:r>
                  <a:rPr lang="en-US" i="1" dirty="0"/>
                  <a:t>n </a:t>
                </a:r>
                <a:r>
                  <a:rPr lang="en-US" dirty="0"/>
                  <a:t>equal subintervals [</a:t>
                </a:r>
                <a:r>
                  <a:rPr lang="en-US" i="1" dirty="0"/>
                  <a:t>t</a:t>
                </a:r>
                <a:r>
                  <a:rPr lang="en-US" i="1" baseline="-25000" dirty="0"/>
                  <a:t>i-1</a:t>
                </a:r>
                <a:r>
                  <a:rPr lang="en-US" i="1" dirty="0"/>
                  <a:t>,t</a:t>
                </a:r>
                <a:r>
                  <a:rPr lang="en-US" i="1" baseline="-25000" dirty="0"/>
                  <a:t>i</a:t>
                </a:r>
                <a:r>
                  <a:rPr lang="en-US" dirty="0"/>
                  <a:t>] with </a:t>
                </a:r>
                <a:r>
                  <a:rPr lang="en-US" i="1" dirty="0" err="1"/>
                  <a:t>t</a:t>
                </a:r>
                <a:r>
                  <a:rPr lang="en-US" i="1" baseline="-25000" dirty="0" err="1"/>
                  <a:t>i</a:t>
                </a:r>
                <a:r>
                  <a:rPr lang="en-US" dirty="0"/>
                  <a:t> – </a:t>
                </a:r>
                <a:r>
                  <a:rPr lang="en-US" i="1" dirty="0"/>
                  <a:t>t</a:t>
                </a:r>
                <a:r>
                  <a:rPr lang="en-US" i="1" baseline="-25000" dirty="0"/>
                  <a:t>i-1</a:t>
                </a:r>
                <a:r>
                  <a:rPr lang="en-US" dirty="0"/>
                  <a:t> =</a:t>
                </a:r>
                <a:r>
                  <a:rPr lang="en-US" dirty="0" err="1"/>
                  <a:t>Δ</a:t>
                </a:r>
                <a:r>
                  <a:rPr lang="en-US" i="1" dirty="0" err="1"/>
                  <a:t>t</a:t>
                </a:r>
                <a:r>
                  <a:rPr lang="en-US" dirty="0"/>
                  <a:t> =</a:t>
                </a:r>
                <a:r>
                  <a:rPr lang="en-US" i="1" dirty="0"/>
                  <a:t>t/n </a:t>
                </a:r>
                <a:r>
                  <a:rPr lang="en-US" dirty="0"/>
                  <a:t>for each </a:t>
                </a:r>
                <a:r>
                  <a:rPr lang="en-US" i="1" dirty="0" err="1"/>
                  <a:t>i</a:t>
                </a:r>
                <a:r>
                  <a:rPr lang="en-US" i="1" dirty="0"/>
                  <a:t> = 1,2,…,n.</a:t>
                </a:r>
                <a:r>
                  <a:rPr lang="en-US" dirty="0"/>
                  <a:t> This implies that </a:t>
                </a:r>
                <a:r>
                  <a:rPr lang="en-US" i="1" dirty="0" err="1"/>
                  <a:t>t</a:t>
                </a:r>
                <a:r>
                  <a:rPr lang="en-US" i="1" baseline="-25000" dirty="0" err="1"/>
                  <a:t>i</a:t>
                </a:r>
                <a:r>
                  <a:rPr lang="en-US" dirty="0"/>
                  <a:t> = </a:t>
                </a:r>
                <a:r>
                  <a:rPr lang="en-US" i="1" dirty="0" err="1"/>
                  <a:t>ti</a:t>
                </a:r>
                <a:r>
                  <a:rPr lang="en-US" i="1" dirty="0"/>
                  <a:t>/n. </a:t>
                </a:r>
                <a:r>
                  <a:rPr lang="en-US" dirty="0"/>
                  <a:t>Define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oMath>
                </a14:m>
                <a:r>
                  <a:rPr lang="en-US" dirty="0"/>
                  <a:t>. This implies that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solidFill>
                                <a:schemeClr val="tx1"/>
                              </a:solidFill>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𝑛</m:t>
                              </m:r>
                            </m:sub>
                          </m:sSub>
                        </m:sub>
                      </m:sSub>
                    </m:oMath>
                  </m:oMathPara>
                </a14:m>
                <a:endParaRPr lang="en-US" dirty="0"/>
              </a:p>
              <a:p>
                <a:pPr marL="0" indent="0">
                  <a:buNone/>
                </a:pPr>
                <a:r>
                  <a:rPr lang="en-US" dirty="0"/>
                  <a:t> </a:t>
                </a:r>
              </a:p>
              <a:p>
                <a:pPr marL="0" indent="0">
                  <a:buNone/>
                </a:pPr>
                <a:r>
                  <a:rPr lang="en-US" dirty="0" smtClean="0"/>
                  <a:t>For </a:t>
                </a:r>
                <a:r>
                  <a:rPr lang="en-US" dirty="0"/>
                  <a:t>each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oMath>
                </a14:m>
                <a:r>
                  <a:rPr lang="en-US" dirty="0"/>
                  <a:t> we </a:t>
                </a:r>
                <a:r>
                  <a:rPr lang="en-US" dirty="0" smtClean="0"/>
                  <a:t>have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p>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𝑠</m:t>
                              </m:r>
                            </m:sub>
                          </m:sSub>
                          <m:r>
                            <a:rPr lang="en-US" i="1">
                              <a:latin typeface="Cambria Math" panose="02040503050406030204" pitchFamily="18" charset="0"/>
                            </a:rPr>
                            <m:t>𝑑𝑠</m:t>
                          </m:r>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726269"/>
              </a:xfrm>
              <a:blipFill rotWithShape="0">
                <a:blip r:embed="rId2" cstate="print"/>
                <a:stretch>
                  <a:fillRect l="-857" t="-1031" r="-321"/>
                </a:stretch>
              </a:blipFill>
            </p:spPr>
            <p:txBody>
              <a:bodyPr/>
              <a:lstStyle/>
              <a:p>
                <a:r>
                  <a:rPr lang="en-US">
                    <a:noFill/>
                  </a:rPr>
                  <a:t> </a:t>
                </a:r>
              </a:p>
            </p:txBody>
          </p:sp>
        </mc:Fallback>
      </mc:AlternateContent>
    </p:spTree>
    <p:extLst>
      <p:ext uri="{BB962C8B-B14F-4D97-AF65-F5344CB8AC3E}">
        <p14:creationId xmlns:p14="http://schemas.microsoft.com/office/powerpoint/2010/main" xmlns="" val="3876178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667275"/>
              </a:xfrm>
            </p:spPr>
            <p:txBody>
              <a:bodyPr>
                <a:normAutofit fontScale="92500" lnSpcReduction="10000"/>
              </a:bodyPr>
              <a:lstStyle/>
              <a:p>
                <a:pPr marL="0" indent="0">
                  <a:buNone/>
                </a:pPr>
                <a:r>
                  <a:rPr lang="en-US" dirty="0" smtClean="0">
                    <a:solidFill>
                      <a:schemeClr val="tx1">
                        <a:lumMod val="95000"/>
                        <a:lumOff val="5000"/>
                      </a:schemeClr>
                    </a:solidFill>
                  </a:rPr>
                  <a:t>Thus, we can approximate the process </a:t>
                </a:r>
                <a:r>
                  <a:rPr lang="en-US" i="1" dirty="0" err="1">
                    <a:solidFill>
                      <a:schemeClr val="tx1">
                        <a:lumMod val="95000"/>
                        <a:lumOff val="5000"/>
                      </a:schemeClr>
                    </a:solidFill>
                  </a:rPr>
                  <a:t>X</a:t>
                </a:r>
                <a:r>
                  <a:rPr lang="en-US" i="1" baseline="-25000" dirty="0" err="1">
                    <a:solidFill>
                      <a:schemeClr val="tx1">
                        <a:lumMod val="95000"/>
                        <a:lumOff val="5000"/>
                      </a:schemeClr>
                    </a:solidFill>
                  </a:rPr>
                  <a:t>t</a:t>
                </a:r>
                <a:r>
                  <a:rPr lang="en-US" dirty="0">
                    <a:solidFill>
                      <a:schemeClr val="tx1">
                        <a:lumMod val="95000"/>
                        <a:lumOff val="5000"/>
                      </a:schemeClr>
                    </a:solidFill>
                  </a:rPr>
                  <a:t> by:</a:t>
                </a:r>
              </a:p>
              <a:p>
                <a:pPr marL="0" indent="0">
                  <a:buNone/>
                </a:pPr>
                <a:r>
                  <a:rPr lang="en-US"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𝑋</m:t>
                          </m:r>
                        </m:e>
                        <m:sub>
                          <m:r>
                            <a:rPr lang="en-US" i="1">
                              <a:solidFill>
                                <a:schemeClr val="tx1">
                                  <a:lumMod val="95000"/>
                                  <a:lumOff val="5000"/>
                                </a:schemeClr>
                              </a:solidFill>
                              <a:latin typeface="Cambria Math" panose="02040503050406030204" pitchFamily="18" charset="0"/>
                            </a:rPr>
                            <m:t>𝑡</m:t>
                          </m:r>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𝑋</m:t>
                          </m:r>
                        </m:e>
                        <m:sub>
                          <m:r>
                            <a:rPr lang="en-US" i="1">
                              <a:solidFill>
                                <a:schemeClr val="tx1">
                                  <a:lumMod val="95000"/>
                                  <a:lumOff val="5000"/>
                                </a:schemeClr>
                              </a:solidFill>
                              <a:latin typeface="Cambria Math" panose="02040503050406030204" pitchFamily="18" charset="0"/>
                            </a:rPr>
                            <m:t>0</m:t>
                          </m:r>
                        </m:sub>
                      </m:sSub>
                      <m:r>
                        <a:rPr lang="en-US" i="1">
                          <a:solidFill>
                            <a:schemeClr val="tx1">
                              <a:lumMod val="95000"/>
                              <a:lumOff val="5000"/>
                            </a:schemeClr>
                          </a:solidFill>
                          <a:latin typeface="Cambria Math" panose="02040503050406030204" pitchFamily="18" charset="0"/>
                        </a:rPr>
                        <m:t>+</m:t>
                      </m:r>
                      <m:nary>
                        <m:naryPr>
                          <m:chr m:val="∑"/>
                          <m:limLoc m:val="undOvr"/>
                          <m:ctrlPr>
                            <a:rPr lang="en-US" i="1">
                              <a:solidFill>
                                <a:schemeClr val="tx1">
                                  <a:lumMod val="95000"/>
                                  <a:lumOff val="5000"/>
                                </a:schemeClr>
                              </a:solidFill>
                              <a:latin typeface="Cambria Math" panose="02040503050406030204" pitchFamily="18" charset="0"/>
                            </a:rPr>
                          </m:ctrlPr>
                        </m:naryPr>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up>
                          <m:r>
                            <a:rPr lang="en-US" i="1">
                              <a:solidFill>
                                <a:schemeClr val="tx1">
                                  <a:lumMod val="95000"/>
                                  <a:lumOff val="5000"/>
                                </a:schemeClr>
                              </a:solidFill>
                              <a:latin typeface="Cambria Math" panose="02040503050406030204" pitchFamily="18" charset="0"/>
                            </a:rPr>
                            <m:t>𝑛</m:t>
                          </m:r>
                        </m:sup>
                        <m:e>
                          <m:r>
                            <a:rPr lang="en-US" i="1">
                              <a:solidFill>
                                <a:schemeClr val="tx1">
                                  <a:lumMod val="95000"/>
                                  <a:lumOff val="5000"/>
                                </a:schemeClr>
                              </a:solidFill>
                              <a:latin typeface="Cambria Math" panose="02040503050406030204" pitchFamily="18" charset="0"/>
                            </a:rPr>
                            <m:t>(</m:t>
                          </m:r>
                        </m:e>
                      </m:nary>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m:t>
                      </m:r>
                    </m:oMath>
                  </m:oMathPara>
                </a14:m>
                <a:endParaRPr lang="en-US" dirty="0">
                  <a:solidFill>
                    <a:schemeClr val="tx1">
                      <a:lumMod val="95000"/>
                      <a:lumOff val="5000"/>
                    </a:schemeClr>
                  </a:solidFill>
                </a:endParaRPr>
              </a:p>
              <a:p>
                <a:pPr marL="0" indent="0">
                  <a:buNone/>
                </a:pPr>
                <a:r>
                  <a:rPr lang="en-US" dirty="0">
                    <a:solidFill>
                      <a:schemeClr val="tx1">
                        <a:lumMod val="95000"/>
                        <a:lumOff val="5000"/>
                      </a:schemeClr>
                    </a:solidFill>
                  </a:rPr>
                  <a:t> </a:t>
                </a:r>
              </a:p>
              <a:p>
                <a:pPr marL="0" indent="0">
                  <a:buNone/>
                </a:pPr>
                <a:r>
                  <a:rPr lang="en-US" dirty="0" smtClean="0">
                    <a:solidFill>
                      <a:schemeClr val="tx1">
                        <a:lumMod val="95000"/>
                        <a:lumOff val="5000"/>
                      </a:schemeClr>
                    </a:solidFill>
                  </a:rPr>
                  <a:t>Since </a:t>
                </a:r>
                <a14:m>
                  <m:oMath xmlns:m="http://schemas.openxmlformats.org/officeDocument/2006/math">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𝑁</m:t>
                    </m:r>
                    <m:d>
                      <m:dPr>
                        <m:ctrlPr>
                          <a:rPr lang="en-US" i="1">
                            <a:solidFill>
                              <a:schemeClr val="tx1">
                                <a:lumMod val="95000"/>
                                <a:lumOff val="5000"/>
                              </a:schemeClr>
                            </a:solidFill>
                            <a:latin typeface="Cambria Math" panose="02040503050406030204" pitchFamily="18" charset="0"/>
                          </a:rPr>
                        </m:ctrlPr>
                      </m:dPr>
                      <m:e>
                        <m:r>
                          <a:rPr lang="en-US" i="1">
                            <a:solidFill>
                              <a:schemeClr val="tx1">
                                <a:lumMod val="95000"/>
                                <a:lumOff val="5000"/>
                              </a:schemeClr>
                            </a:solidFill>
                            <a:latin typeface="Cambria Math" panose="02040503050406030204" pitchFamily="18" charset="0"/>
                          </a:rPr>
                          <m:t>0,∆</m:t>
                        </m:r>
                        <m:r>
                          <a:rPr lang="en-US" i="1">
                            <a:solidFill>
                              <a:schemeClr val="tx1">
                                <a:lumMod val="95000"/>
                                <a:lumOff val="5000"/>
                              </a:schemeClr>
                            </a:solidFill>
                            <a:latin typeface="Cambria Math" panose="02040503050406030204" pitchFamily="18" charset="0"/>
                          </a:rPr>
                          <m:t>𝑡</m:t>
                        </m:r>
                      </m:e>
                    </m:d>
                  </m:oMath>
                </a14:m>
                <a:r>
                  <a:rPr lang="en-US" dirty="0">
                    <a:solidFill>
                      <a:schemeClr val="tx1">
                        <a:lumMod val="95000"/>
                        <a:lumOff val="5000"/>
                      </a:schemeClr>
                    </a:solidFill>
                  </a:rPr>
                  <a:t>, </a:t>
                </a:r>
                <a14:m>
                  <m:oMath xmlns:m="http://schemas.openxmlformats.org/officeDocument/2006/math">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 ~</m:t>
                    </m:r>
                    <m:r>
                      <a:rPr lang="en-US" i="1">
                        <a:solidFill>
                          <a:schemeClr val="tx1">
                            <a:lumMod val="95000"/>
                            <a:lumOff val="5000"/>
                          </a:schemeClr>
                        </a:solidFill>
                        <a:latin typeface="Cambria Math" panose="02040503050406030204" pitchFamily="18" charset="0"/>
                      </a:rPr>
                      <m:t>𝑁</m:t>
                    </m:r>
                    <m:d>
                      <m:dPr>
                        <m:ctrlPr>
                          <a:rPr lang="en-US" i="1">
                            <a:solidFill>
                              <a:schemeClr val="tx1">
                                <a:lumMod val="95000"/>
                                <a:lumOff val="5000"/>
                              </a:schemeClr>
                            </a:solidFill>
                            <a:latin typeface="Cambria Math" panose="02040503050406030204" pitchFamily="18" charset="0"/>
                          </a:rPr>
                        </m:ctrlPr>
                      </m:dPr>
                      <m:e>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e>
                    </m:d>
                    <m:r>
                      <a:rPr lang="en-US" i="1">
                        <a:solidFill>
                          <a:schemeClr val="tx1">
                            <a:lumMod val="95000"/>
                            <a:lumOff val="5000"/>
                          </a:schemeClr>
                        </a:solidFill>
                        <a:latin typeface="Cambria Math" panose="02040503050406030204" pitchFamily="18" charset="0"/>
                      </a:rPr>
                      <m:t>.</m:t>
                    </m:r>
                  </m:oMath>
                </a14:m>
                <a:r>
                  <a:rPr lang="en-US" dirty="0">
                    <a:solidFill>
                      <a:schemeClr val="tx1">
                        <a:lumMod val="95000"/>
                        <a:lumOff val="5000"/>
                      </a:schemeClr>
                    </a:solidFill>
                  </a:rPr>
                  <a:t> This means that the random variable </a:t>
                </a:r>
                <a14:m>
                  <m:oMath xmlns:m="http://schemas.openxmlformats.org/officeDocument/2006/math">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𝑍</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oMath>
                </a14:m>
                <a:r>
                  <a:rPr lang="en-US" dirty="0">
                    <a:solidFill>
                      <a:schemeClr val="tx1">
                        <a:lumMod val="95000"/>
                        <a:lumOff val="5000"/>
                      </a:schemeClr>
                    </a:solidFill>
                  </a:rPr>
                  <a:t> has the density function</a:t>
                </a:r>
              </a:p>
              <a:p>
                <a:pPr marL="0" indent="0">
                  <a:buNone/>
                </a:pPr>
                <a:r>
                  <a:rPr lang="en-US" dirty="0">
                    <a:solidFill>
                      <a:schemeClr val="tx1">
                        <a:lumMod val="95000"/>
                        <a:lumOff val="5000"/>
                      </a:schemeClr>
                    </a:solidFill>
                  </a:rPr>
                  <a:t> </a:t>
                </a:r>
              </a:p>
              <a:p>
                <a:pPr marL="0" indent="0">
                  <a:buNone/>
                </a:pPr>
                <a14:m>
                  <m:oMathPara xmlns:m="http://schemas.openxmlformats.org/officeDocument/2006/math">
                    <m:oMathParaPr>
                      <m:jc m:val="centerGroup"/>
                    </m:oMathParaPr>
                    <m:oMath xmlns:m="http://schemas.openxmlformats.org/officeDocument/2006/math">
                      <m:f>
                        <m:fPr>
                          <m:ctrlPr>
                            <a:rPr lang="en-US" i="1">
                              <a:solidFill>
                                <a:schemeClr val="tx1">
                                  <a:lumMod val="95000"/>
                                  <a:lumOff val="5000"/>
                                </a:schemeClr>
                              </a:solidFill>
                              <a:latin typeface="Cambria Math" panose="02040503050406030204" pitchFamily="18" charset="0"/>
                            </a:rPr>
                          </m:ctrlPr>
                        </m:fPr>
                        <m:num>
                          <m:r>
                            <a:rPr lang="en-US" i="1">
                              <a:solidFill>
                                <a:schemeClr val="tx1">
                                  <a:lumMod val="95000"/>
                                  <a:lumOff val="5000"/>
                                </a:schemeClr>
                              </a:solidFill>
                              <a:latin typeface="Cambria Math" panose="02040503050406030204" pitchFamily="18" charset="0"/>
                            </a:rPr>
                            <m:t>1</m:t>
                          </m:r>
                        </m:num>
                        <m:den>
                          <m:rad>
                            <m:radPr>
                              <m:degHide m:val="on"/>
                              <m:ctrlPr>
                                <a:rPr lang="en-US" i="1">
                                  <a:solidFill>
                                    <a:schemeClr val="tx1">
                                      <a:lumMod val="95000"/>
                                      <a:lumOff val="5000"/>
                                    </a:schemeClr>
                                  </a:solidFill>
                                  <a:latin typeface="Cambria Math" panose="02040503050406030204" pitchFamily="18" charset="0"/>
                                </a:rPr>
                              </m:ctrlPr>
                            </m:radPr>
                            <m:deg/>
                            <m:e>
                              <m:r>
                                <a:rPr lang="en-US" i="1">
                                  <a:solidFill>
                                    <a:schemeClr val="tx1">
                                      <a:lumMod val="95000"/>
                                      <a:lumOff val="5000"/>
                                    </a:schemeClr>
                                  </a:solidFill>
                                  <a:latin typeface="Cambria Math" panose="02040503050406030204" pitchFamily="18" charset="0"/>
                                </a:rPr>
                                <m:t>2</m:t>
                              </m:r>
                              <m:r>
                                <a:rPr lang="en-US" i="1">
                                  <a:solidFill>
                                    <a:schemeClr val="tx1">
                                      <a:lumMod val="95000"/>
                                      <a:lumOff val="5000"/>
                                    </a:schemeClr>
                                  </a:solidFill>
                                  <a:latin typeface="Cambria Math" panose="02040503050406030204" pitchFamily="18" charset="0"/>
                                </a:rPr>
                                <m:t>𝜋</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e>
                          </m:rad>
                        </m:den>
                      </m:f>
                      <m:sSup>
                        <m:sSupPr>
                          <m:ctrlPr>
                            <a:rPr lang="en-US" i="1">
                              <a:solidFill>
                                <a:schemeClr val="tx1">
                                  <a:lumMod val="95000"/>
                                  <a:lumOff val="5000"/>
                                </a:schemeClr>
                              </a:solidFill>
                              <a:latin typeface="Cambria Math" panose="02040503050406030204" pitchFamily="18" charset="0"/>
                            </a:rPr>
                          </m:ctrlPr>
                        </m:sSupPr>
                        <m:e>
                          <m:r>
                            <a:rPr lang="en-US" i="1">
                              <a:solidFill>
                                <a:schemeClr val="tx1">
                                  <a:lumMod val="95000"/>
                                  <a:lumOff val="5000"/>
                                </a:schemeClr>
                              </a:solidFill>
                              <a:latin typeface="Cambria Math" panose="02040503050406030204" pitchFamily="18" charset="0"/>
                            </a:rPr>
                            <m:t>𝑒</m:t>
                          </m:r>
                        </m:e>
                        <m:sup>
                          <m:r>
                            <a:rPr lang="en-US" i="1">
                              <a:solidFill>
                                <a:schemeClr val="tx1">
                                  <a:lumMod val="95000"/>
                                  <a:lumOff val="5000"/>
                                </a:schemeClr>
                              </a:solidFill>
                              <a:latin typeface="Cambria Math" panose="02040503050406030204" pitchFamily="18" charset="0"/>
                            </a:rPr>
                            <m:t>−</m:t>
                          </m:r>
                          <m:f>
                            <m:fPr>
                              <m:ctrlPr>
                                <a:rPr lang="en-US" i="1">
                                  <a:solidFill>
                                    <a:schemeClr val="tx1">
                                      <a:lumMod val="95000"/>
                                      <a:lumOff val="5000"/>
                                    </a:schemeClr>
                                  </a:solidFill>
                                  <a:latin typeface="Cambria Math" panose="02040503050406030204" pitchFamily="18" charset="0"/>
                                </a:rPr>
                              </m:ctrlPr>
                            </m:fPr>
                            <m:num>
                              <m:sSup>
                                <m:sSupPr>
                                  <m:ctrlPr>
                                    <a:rPr lang="en-US" i="1">
                                      <a:solidFill>
                                        <a:schemeClr val="tx1">
                                          <a:lumMod val="95000"/>
                                          <a:lumOff val="5000"/>
                                        </a:schemeClr>
                                      </a:solidFill>
                                      <a:latin typeface="Cambria Math" panose="02040503050406030204" pitchFamily="18" charset="0"/>
                                    </a:rPr>
                                  </m:ctrlPr>
                                </m:sSupPr>
                                <m:e>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𝑥</m:t>
                                      </m:r>
                                    </m:e>
                                    <m:sub>
                                      <m:r>
                                        <a:rPr lang="en-US" i="1">
                                          <a:solidFill>
                                            <a:schemeClr val="tx1">
                                              <a:lumMod val="95000"/>
                                              <a:lumOff val="5000"/>
                                            </a:schemeClr>
                                          </a:solidFill>
                                          <a:latin typeface="Cambria Math" panose="02040503050406030204" pitchFamily="18" charset="0"/>
                                        </a:rPr>
                                        <m:t>𝑖</m:t>
                                      </m:r>
                                    </m:sub>
                                  </m:sSub>
                                  <m:r>
                                    <a:rPr lang="en-US" i="1">
                                      <a:solidFill>
                                        <a:schemeClr val="tx1">
                                          <a:lumMod val="95000"/>
                                          <a:lumOff val="5000"/>
                                        </a:schemeClr>
                                      </a:solidFill>
                                      <a:latin typeface="Cambria Math" panose="02040503050406030204" pitchFamily="18" charset="0"/>
                                    </a:rPr>
                                    <m:t>−</m:t>
                                  </m:r>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𝜇</m:t>
                                      </m:r>
                                    </m:e>
                                    <m:sub>
                                      <m:sSub>
                                        <m:sSubPr>
                                          <m:ctrlPr>
                                            <a:rPr lang="en-US" i="1">
                                              <a:solidFill>
                                                <a:schemeClr val="tx1">
                                                  <a:lumMod val="95000"/>
                                                  <a:lumOff val="5000"/>
                                                </a:schemeClr>
                                              </a:solidFill>
                                              <a:latin typeface="Cambria Math" panose="02040503050406030204" pitchFamily="18" charset="0"/>
                                            </a:rPr>
                                          </m:ctrlPr>
                                        </m:sSubPr>
                                        <m:e>
                                          <m:r>
                                            <a:rPr lang="en-US" i="1">
                                              <a:solidFill>
                                                <a:schemeClr val="tx1">
                                                  <a:lumMod val="95000"/>
                                                  <a:lumOff val="5000"/>
                                                </a:schemeClr>
                                              </a:solidFill>
                                              <a:latin typeface="Cambria Math" panose="02040503050406030204" pitchFamily="18" charset="0"/>
                                            </a:rPr>
                                            <m:t>𝑡</m:t>
                                          </m:r>
                                        </m:e>
                                        <m:sub>
                                          <m:r>
                                            <a:rPr lang="en-US" i="1">
                                              <a:solidFill>
                                                <a:schemeClr val="tx1">
                                                  <a:lumMod val="95000"/>
                                                  <a:lumOff val="5000"/>
                                                </a:schemeClr>
                                              </a:solidFill>
                                              <a:latin typeface="Cambria Math" panose="02040503050406030204" pitchFamily="18" charset="0"/>
                                            </a:rPr>
                                            <m:t>𝑖</m:t>
                                          </m:r>
                                          <m:r>
                                            <a:rPr lang="en-US" i="1">
                                              <a:solidFill>
                                                <a:schemeClr val="tx1">
                                                  <a:lumMod val="95000"/>
                                                  <a:lumOff val="5000"/>
                                                </a:schemeClr>
                                              </a:solidFill>
                                              <a:latin typeface="Cambria Math" panose="02040503050406030204" pitchFamily="18" charset="0"/>
                                            </a:rPr>
                                            <m:t>−1</m:t>
                                          </m:r>
                                        </m:sub>
                                      </m:sSub>
                                    </m:sub>
                                  </m:sSub>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𝑡</m:t>
                                  </m:r>
                                  <m:r>
                                    <a:rPr lang="en-US" i="1">
                                      <a:solidFill>
                                        <a:schemeClr val="tx1">
                                          <a:lumMod val="95000"/>
                                          <a:lumOff val="5000"/>
                                        </a:schemeClr>
                                      </a:solidFill>
                                      <a:latin typeface="Cambria Math" panose="02040503050406030204" pitchFamily="18" charset="0"/>
                                    </a:rPr>
                                    <m:t>)</m:t>
                                  </m:r>
                                </m:e>
                                <m:sup>
                                  <m:r>
                                    <a:rPr lang="en-US" i="1">
                                      <a:solidFill>
                                        <a:schemeClr val="tx1">
                                          <a:lumMod val="95000"/>
                                          <a:lumOff val="5000"/>
                                        </a:schemeClr>
                                      </a:solidFill>
                                      <a:latin typeface="Cambria Math" panose="02040503050406030204" pitchFamily="18" charset="0"/>
                                    </a:rPr>
                                    <m:t>2</m:t>
                                  </m:r>
                                </m:sup>
                              </m:sSup>
                            </m:num>
                            <m:den>
                              <m:r>
                                <a:rPr lang="en-US" i="1">
                                  <a:solidFill>
                                    <a:schemeClr val="tx1">
                                      <a:lumMod val="95000"/>
                                      <a:lumOff val="5000"/>
                                    </a:schemeClr>
                                  </a:solidFill>
                                  <a:latin typeface="Cambria Math" panose="02040503050406030204" pitchFamily="18" charset="0"/>
                                </a:rPr>
                                <m:t>2∆</m:t>
                              </m:r>
                              <m:r>
                                <a:rPr lang="en-US" i="1">
                                  <a:solidFill>
                                    <a:schemeClr val="tx1">
                                      <a:lumMod val="95000"/>
                                      <a:lumOff val="5000"/>
                                    </a:schemeClr>
                                  </a:solidFill>
                                  <a:latin typeface="Cambria Math" panose="02040503050406030204" pitchFamily="18" charset="0"/>
                                </a:rPr>
                                <m:t>𝑡</m:t>
                              </m:r>
                            </m:den>
                          </m:f>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67275"/>
              </a:xfrm>
              <a:blipFill rotWithShape="0">
                <a:blip r:embed="rId2" cstate="print"/>
                <a:stretch>
                  <a:fillRect l="-857" t="-1828"/>
                </a:stretch>
              </a:blipFill>
            </p:spPr>
            <p:txBody>
              <a:bodyPr/>
              <a:lstStyle/>
              <a:p>
                <a:r>
                  <a:rPr lang="en-US">
                    <a:noFill/>
                  </a:rPr>
                  <a:t> </a:t>
                </a:r>
              </a:p>
            </p:txBody>
          </p:sp>
        </mc:Fallback>
      </mc:AlternateContent>
    </p:spTree>
    <p:extLst>
      <p:ext uri="{BB962C8B-B14F-4D97-AF65-F5344CB8AC3E}">
        <p14:creationId xmlns:p14="http://schemas.microsoft.com/office/powerpoint/2010/main" xmlns="" val="205097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8CADAE">
                    <a:shade val="75000"/>
                  </a:srgbClr>
                </a:solidFill>
              </a:rPr>
              <a:t>An Example Of A Stochastic </a:t>
            </a:r>
            <a:r>
              <a:rPr lang="en-US" b="1" dirty="0" smtClean="0">
                <a:solidFill>
                  <a:srgbClr val="8CADAE">
                    <a:shade val="75000"/>
                  </a:srgbClr>
                </a:solidFill>
              </a:rPr>
              <a:t>Differential </a:t>
            </a:r>
            <a:r>
              <a:rPr lang="en-US" sz="2800" b="1" dirty="0" smtClean="0">
                <a:solidFill>
                  <a:srgbClr val="8CADAE">
                    <a:shade val="75000"/>
                  </a:srgbClr>
                </a:solidFill>
              </a:rPr>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smtClean="0"/>
                  <a:t>Consider choosing </a:t>
                </a:r>
                <a:r>
                  <a:rPr lang="en-US" sz="2900" i="1" dirty="0" err="1"/>
                  <a:t>dX</a:t>
                </a:r>
                <a:r>
                  <a:rPr lang="en-US" sz="2900" i="1" baseline="-25000" dirty="0" err="1"/>
                  <a:t>t</a:t>
                </a:r>
                <a:r>
                  <a:rPr lang="en-US" sz="2900" i="1" dirty="0"/>
                  <a:t> = </a:t>
                </a:r>
                <a:r>
                  <a:rPr lang="en-US" sz="2900" i="1" dirty="0" err="1"/>
                  <a:t>tdZ</a:t>
                </a:r>
                <a:r>
                  <a:rPr lang="en-US" sz="2900" i="1" baseline="-25000" dirty="0" err="1"/>
                  <a:t>t</a:t>
                </a:r>
                <a:r>
                  <a:rPr lang="en-US" sz="2900" i="1" dirty="0"/>
                  <a:t> + </a:t>
                </a:r>
                <a:r>
                  <a:rPr lang="en-US" sz="2900" i="1" dirty="0" err="1"/>
                  <a:t>Z</a:t>
                </a:r>
                <a:r>
                  <a:rPr lang="en-US" sz="2900" i="1" baseline="-25000" dirty="0" err="1"/>
                  <a:t>t</a:t>
                </a:r>
                <a:r>
                  <a:rPr lang="en-US" sz="2900" i="1" dirty="0" err="1"/>
                  <a:t>dt</a:t>
                </a:r>
                <a:r>
                  <a:rPr lang="en-US" sz="2900" dirty="0"/>
                  <a:t> as a differential of </a:t>
                </a:r>
                <a:r>
                  <a:rPr lang="en-US" sz="2900" i="1" dirty="0" err="1"/>
                  <a:t>X</a:t>
                </a:r>
                <a:r>
                  <a:rPr lang="en-US" sz="2900" i="1" baseline="-25000" dirty="0" err="1"/>
                  <a:t>t</a:t>
                </a:r>
                <a:r>
                  <a:rPr lang="en-US" sz="2900" i="1" dirty="0" err="1"/>
                  <a:t>.</a:t>
                </a:r>
                <a:r>
                  <a:rPr lang="en-US" sz="2900" i="1" dirty="0"/>
                  <a:t> </a:t>
                </a:r>
                <a:r>
                  <a:rPr lang="en-US" sz="2900" dirty="0"/>
                  <a:t>With this choice, note that</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panose="02040503050406030204" pitchFamily="18" charset="0"/>
                            </a:rPr>
                          </m:ctrlPr>
                        </m:fPr>
                        <m:num>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r>
                                <a:rPr lang="en-US" sz="2900" i="1">
                                  <a:latin typeface="Cambria Math" panose="02040503050406030204" pitchFamily="18" charset="0"/>
                                </a:rPr>
                                <m:t>+</m:t>
                              </m:r>
                              <m:r>
                                <a:rPr lang="en-US" sz="2900" i="1">
                                  <a:latin typeface="Cambria Math" panose="02040503050406030204" pitchFamily="18" charset="0"/>
                                </a:rPr>
                                <m:t>𝑑𝑡</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num>
                        <m:den>
                          <m:r>
                            <a:rPr lang="en-US" sz="2900" i="1">
                              <a:latin typeface="Cambria Math" panose="02040503050406030204" pitchFamily="18" charset="0"/>
                            </a:rPr>
                            <m:t>𝑑𝑡</m:t>
                          </m:r>
                        </m:den>
                      </m:f>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𝑡𝑑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r>
                            <a:rPr lang="en-US" sz="2900" i="1">
                              <a:latin typeface="Cambria Math" panose="02040503050406030204" pitchFamily="18" charset="0"/>
                            </a:rPr>
                            <m:t>−</m:t>
                          </m:r>
                          <m:r>
                            <a:rPr lang="en-US" sz="2900" i="1">
                              <a:latin typeface="Cambria Math" panose="02040503050406030204" pitchFamily="18" charset="0"/>
                            </a:rPr>
                            <m:t>𝑡𝑑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num>
                        <m:den>
                          <m:r>
                            <a:rPr lang="en-US" sz="2900" i="1">
                              <a:latin typeface="Cambria Math" panose="02040503050406030204" pitchFamily="18" charset="0"/>
                            </a:rPr>
                            <m:t>𝑑𝑡</m:t>
                          </m:r>
                        </m:den>
                      </m:f>
                    </m:oMath>
                  </m:oMathPara>
                </a14:m>
                <a:endParaRPr lang="en-US" sz="29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𝑑𝑡</m:t>
                          </m:r>
                        </m:num>
                        <m:den>
                          <m:r>
                            <a:rPr lang="en-US" sz="2900" i="1">
                              <a:latin typeface="Cambria Math" panose="02040503050406030204" pitchFamily="18" charset="0"/>
                            </a:rPr>
                            <m:t>𝑑𝑡</m:t>
                          </m:r>
                        </m:den>
                      </m:f>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𝑑𝑍</m:t>
                          </m:r>
                        </m:e>
                        <m:sub>
                          <m:r>
                            <a:rPr lang="en-US" sz="2900" i="1">
                              <a:latin typeface="Cambria Math" panose="02040503050406030204" pitchFamily="18" charset="0"/>
                            </a:rPr>
                            <m:t>𝑡</m:t>
                          </m:r>
                        </m:sub>
                      </m:sSub>
                      <m:r>
                        <a:rPr lang="en-US" sz="2900" b="0" i="1" smtClean="0">
                          <a:latin typeface="Cambria Math" panose="02040503050406030204" pitchFamily="18" charset="0"/>
                        </a:rPr>
                        <m:t>          </m:t>
                      </m:r>
                    </m:oMath>
                  </m:oMathPara>
                </a14:m>
                <a:endParaRPr lang="en-US" sz="2900" dirty="0"/>
              </a:p>
              <a:p>
                <a:pPr marL="0" indent="0">
                  <a:buNone/>
                </a:pPr>
                <a:r>
                  <a:rPr lang="en-US" dirty="0"/>
                  <a:t> </a:t>
                </a:r>
              </a:p>
              <a:p>
                <a:pPr marL="0" indent="0">
                  <a:buNone/>
                </a:pPr>
                <a:r>
                  <a:rPr lang="en-US" sz="2200" i="1" dirty="0" smtClean="0">
                    <a:solidFill>
                      <a:schemeClr val="tx1"/>
                    </a:solidFill>
                  </a:rPr>
                  <a:t>Since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t+dt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a:t>
                </a:r>
                <a:r>
                  <a:rPr lang="en-US" sz="2200" i="1" dirty="0">
                    <a:solidFill>
                      <a:schemeClr val="tx1"/>
                    </a:solidFill>
                  </a:rPr>
                  <a:t>,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is distributed normally with mean 0 and variance </a:t>
                </a:r>
                <a:r>
                  <a:rPr lang="en-US" sz="2200" i="1" dirty="0" err="1">
                    <a:solidFill>
                      <a:schemeClr val="tx1"/>
                    </a:solidFill>
                  </a:rPr>
                  <a:t>dt.</a:t>
                </a:r>
                <a:r>
                  <a:rPr lang="en-US" sz="2200" i="1" dirty="0">
                    <a:solidFill>
                      <a:schemeClr val="tx1"/>
                    </a:solidFill>
                  </a:rPr>
                  <a:t> Thus, with probability approaching 1, the values of </a:t>
                </a:r>
                <a:r>
                  <a:rPr lang="en-US" sz="2200" i="1" dirty="0" err="1">
                    <a:solidFill>
                      <a:schemeClr val="tx1"/>
                    </a:solidFill>
                  </a:rPr>
                  <a:t>dZ</a:t>
                </a:r>
                <a:r>
                  <a:rPr lang="en-US" sz="2200" i="1" baseline="-25000" dirty="0" err="1">
                    <a:solidFill>
                      <a:schemeClr val="tx1"/>
                    </a:solidFill>
                  </a:rPr>
                  <a:t>t</a:t>
                </a:r>
                <a:r>
                  <a:rPr lang="en-US" sz="2200" i="1" dirty="0">
                    <a:solidFill>
                      <a:schemeClr val="tx1"/>
                    </a:solidFill>
                  </a:rPr>
                  <a:t> must be on the order of the standard deviation </a:t>
                </a:r>
                <a14:m>
                  <m:oMath xmlns:m="http://schemas.openxmlformats.org/officeDocument/2006/math">
                    <m:rad>
                      <m:radPr>
                        <m:degHide m:val="on"/>
                        <m:ctrlPr>
                          <a:rPr lang="en-US" sz="2200" i="1">
                            <a:solidFill>
                              <a:schemeClr val="tx1"/>
                            </a:solidFill>
                            <a:latin typeface="Cambria Math" panose="02040503050406030204" pitchFamily="18" charset="0"/>
                          </a:rPr>
                        </m:ctrlPr>
                      </m:radPr>
                      <m:deg/>
                      <m:e>
                        <m:r>
                          <a:rPr lang="en-US" sz="2200" i="1">
                            <a:solidFill>
                              <a:schemeClr val="tx1"/>
                            </a:solidFill>
                            <a:latin typeface="Cambria Math" panose="02040503050406030204" pitchFamily="18" charset="0"/>
                          </a:rPr>
                          <m:t>𝑑𝑡</m:t>
                        </m:r>
                      </m:e>
                    </m:rad>
                  </m:oMath>
                </a14:m>
                <a:r>
                  <a:rPr lang="en-US" sz="2200" i="1" dirty="0">
                    <a:solidFill>
                      <a:schemeClr val="tx1"/>
                    </a:solidFill>
                  </a:rPr>
                  <a:t>. This means that the quotient above approaches 0 with probability 1 as </a:t>
                </a:r>
                <a:r>
                  <a:rPr lang="en-US" sz="2200" i="1" dirty="0" err="1">
                    <a:solidFill>
                      <a:schemeClr val="tx1"/>
                    </a:solidFill>
                  </a:rPr>
                  <a:t>dt</a:t>
                </a:r>
                <a:r>
                  <a:rPr lang="en-US" sz="2200" i="1" dirty="0">
                    <a:solidFill>
                      <a:schemeClr val="tx1"/>
                    </a:solidFill>
                  </a:rPr>
                  <a:t> → 0. This confirms that </a:t>
                </a:r>
                <a:r>
                  <a:rPr lang="en-US" sz="2200" i="1" dirty="0" err="1">
                    <a:solidFill>
                      <a:schemeClr val="tx1"/>
                    </a:solidFill>
                  </a:rPr>
                  <a:t>dX</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tdZ</a:t>
                </a:r>
                <a:r>
                  <a:rPr lang="en-US" sz="2200" i="1" baseline="-25000" dirty="0" err="1">
                    <a:solidFill>
                      <a:schemeClr val="tx1"/>
                    </a:solidFill>
                  </a:rPr>
                  <a:t>t</a:t>
                </a:r>
                <a:r>
                  <a:rPr lang="en-US" sz="2200" i="1" dirty="0">
                    <a:solidFill>
                      <a:schemeClr val="tx1"/>
                    </a:solidFill>
                  </a:rPr>
                  <a:t> + </a:t>
                </a:r>
                <a:r>
                  <a:rPr lang="en-US" sz="2200" i="1" dirty="0" err="1">
                    <a:solidFill>
                      <a:schemeClr val="tx1"/>
                    </a:solidFill>
                  </a:rPr>
                  <a:t>Z</a:t>
                </a:r>
                <a:r>
                  <a:rPr lang="en-US" sz="2200" i="1" baseline="-25000" dirty="0" err="1">
                    <a:solidFill>
                      <a:schemeClr val="tx1"/>
                    </a:solidFill>
                  </a:rPr>
                  <a:t>t</a:t>
                </a:r>
                <a:r>
                  <a:rPr lang="en-US" sz="2200" i="1" dirty="0" err="1">
                    <a:solidFill>
                      <a:schemeClr val="tx1"/>
                    </a:solidFill>
                  </a:rPr>
                  <a:t>dt</a:t>
                </a:r>
                <a:r>
                  <a:rPr lang="en-US" sz="2200" i="1" dirty="0">
                    <a:solidFill>
                      <a:schemeClr val="tx1"/>
                    </a:solidFill>
                  </a:rPr>
                  <a:t> is a differential of </a:t>
                </a:r>
                <a:r>
                  <a:rPr lang="en-US" sz="2200" i="1" dirty="0" err="1">
                    <a:solidFill>
                      <a:schemeClr val="tx1"/>
                    </a:solidFill>
                  </a:rPr>
                  <a:t>X</a:t>
                </a:r>
                <a:r>
                  <a:rPr lang="en-US" sz="2200" i="1" baseline="-25000" dirty="0" err="1">
                    <a:solidFill>
                      <a:schemeClr val="tx1"/>
                    </a:solidFill>
                  </a:rPr>
                  <a:t>t</a:t>
                </a:r>
                <a:r>
                  <a:rPr lang="en-US" sz="2200" i="1" dirty="0" err="1">
                    <a:solidFill>
                      <a:schemeClr val="tx1"/>
                    </a:solidFill>
                  </a:rPr>
                  <a:t>.</a:t>
                </a:r>
                <a:endParaRPr lang="en-US" sz="2200" i="1"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269"/>
                </a:stretch>
              </a:blipFill>
            </p:spPr>
            <p:txBody>
              <a:bodyPr/>
              <a:lstStyle/>
              <a:p>
                <a:r>
                  <a:rPr lang="en-US">
                    <a:noFill/>
                  </a:rPr>
                  <a:t> </a:t>
                </a:r>
              </a:p>
            </p:txBody>
          </p:sp>
        </mc:Fallback>
      </mc:AlternateContent>
    </p:spTree>
    <p:extLst>
      <p:ext uri="{BB962C8B-B14F-4D97-AF65-F5344CB8AC3E}">
        <p14:creationId xmlns:p14="http://schemas.microsoft.com/office/powerpoint/2010/main" xmlns="" val="605480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8"/>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Now, label the probability measure associated with this density function by </a:t>
                </a:r>
                <a:r>
                  <a:rPr lang="en-US" dirty="0" err="1"/>
                  <a:t>ℙ</a:t>
                </a:r>
                <a:r>
                  <a:rPr lang="en-US" i="1" baseline="-25000" dirty="0" err="1"/>
                  <a:t>i</a:t>
                </a:r>
                <a:r>
                  <a:rPr lang="en-US" i="1" dirty="0"/>
                  <a:t>.</a:t>
                </a:r>
                <a:r>
                  <a:rPr lang="en-US" dirty="0"/>
                  <a:t> In section 6.3.6, we demonstrated that using the Radon-</a:t>
                </a:r>
                <a:r>
                  <a:rPr lang="en-US" dirty="0" err="1"/>
                  <a:t>Nikodym</a:t>
                </a:r>
                <a:r>
                  <a:rPr lang="en-US" dirty="0"/>
                  <a:t> derivative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2</m:t>
                              </m:r>
                            </m:sup>
                          </m:sSup>
                          <m:r>
                            <a:rPr lang="en-US" i="1">
                              <a:latin typeface="Cambria Math" panose="02040503050406030204" pitchFamily="18" charset="0"/>
                            </a:rPr>
                            <m:t>𝑡</m:t>
                          </m:r>
                        </m:sup>
                      </m:sSup>
                    </m:oMath>
                  </m:oMathPara>
                </a14:m>
                <a:endParaRPr lang="en-US" dirty="0"/>
              </a:p>
              <a:p>
                <a:pPr marL="0" indent="0">
                  <a:buNone/>
                </a:pPr>
                <a:r>
                  <a:rPr lang="en-US" dirty="0"/>
                  <a:t> </a:t>
                </a:r>
              </a:p>
              <a:p>
                <a:pPr marL="0" indent="0">
                  <a:buNone/>
                </a:pPr>
                <a:r>
                  <a:rPr lang="en-US" dirty="0"/>
                  <a:t>changed the random variable </a:t>
                </a:r>
                <a:r>
                  <a:rPr lang="en-US" i="1" dirty="0" err="1"/>
                  <a:t>Z</a:t>
                </a:r>
                <a:r>
                  <a:rPr lang="en-US" i="1" baseline="-25000" dirty="0" err="1"/>
                  <a:t>t</a:t>
                </a:r>
                <a:r>
                  <a:rPr lang="en-US" dirty="0"/>
                  <a:t> + </a:t>
                </a:r>
                <a:r>
                  <a:rPr lang="en-US" dirty="0" err="1"/>
                  <a:t>μ</a:t>
                </a:r>
                <a:r>
                  <a:rPr lang="en-US" i="1" dirty="0" err="1"/>
                  <a:t>t</a:t>
                </a:r>
                <a:r>
                  <a:rPr lang="en-US" dirty="0"/>
                  <a:t> to the random variable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𝜆</m:t>
                        </m:r>
                      </m:e>
                    </m:d>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r>
                  <a:rPr lang="en-US" dirty="0"/>
                  <a:t>In this proof, we will only take into consideration the probability distribution features of the processes and not attempt to justify their additional continuity and independence properties.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3576067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37778"/>
              </a:xfrm>
            </p:spPr>
            <p:txBody>
              <a:bodyPr>
                <a:normAutofit fontScale="92500"/>
              </a:bodyPr>
              <a:lstStyle/>
              <a:p>
                <a:pPr marL="0" indent="0">
                  <a:buNone/>
                </a:pPr>
                <a:r>
                  <a:rPr lang="en-US" dirty="0"/>
                  <a:t>Making the replacements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r>
                      <a:rPr lang="en-US" i="1">
                        <a:latin typeface="Cambria Math" panose="02040503050406030204" pitchFamily="18" charset="0"/>
                      </a:rPr>
                      <m:t>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oMath>
                </a14:m>
                <a:r>
                  <a:rPr lang="en-US" dirty="0"/>
                  <a:t>, we conclude that the change in measure from ℙ</a:t>
                </a:r>
                <a:r>
                  <a:rPr lang="en-US" i="1" baseline="-25000" dirty="0"/>
                  <a:t>i-1,i</a:t>
                </a:r>
                <a:r>
                  <a:rPr lang="en-US" dirty="0"/>
                  <a:t> to ℚ</a:t>
                </a:r>
                <a:r>
                  <a:rPr lang="en-US" i="1" baseline="-25000" dirty="0"/>
                  <a:t>i-1,i</a:t>
                </a:r>
                <a:r>
                  <a:rPr lang="en-US" dirty="0"/>
                  <a:t> with the Radon-</a:t>
                </a:r>
                <a:r>
                  <a:rPr lang="en-US" dirty="0" err="1"/>
                  <a:t>Nikodym</a:t>
                </a:r>
                <a:r>
                  <a:rPr lang="en-US" dirty="0"/>
                  <a:t> derivative</a:t>
                </a:r>
                <a:r>
                  <a:rPr lang="en-US" dirty="0" smtClean="0"/>
                  <a: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ℚ</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ℙ</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panose="02040503050406030204" pitchFamily="18" charset="0"/>
                                </a:rPr>
                              </m:ctrlPr>
                            </m:sSubSup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𝑡</m:t>
                          </m:r>
                        </m:sup>
                      </m:sSup>
                    </m:oMath>
                  </m:oMathPara>
                </a14:m>
                <a:endParaRPr lang="en-US" dirty="0"/>
              </a:p>
              <a:p>
                <a:pPr marL="0" indent="0">
                  <a:buNone/>
                </a:pPr>
                <a:r>
                  <a:rPr lang="en-US" dirty="0"/>
                  <a:t> </a:t>
                </a:r>
              </a:p>
              <a:p>
                <a:pPr marL="0" indent="0">
                  <a:buNone/>
                </a:pPr>
                <a:r>
                  <a:rPr lang="en-US" dirty="0"/>
                  <a:t>will change the random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oMath>
                </a14:m>
                <a:r>
                  <a:rPr lang="en-US" dirty="0"/>
                  <a:t> to the random variable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oMath>
                </a14:m>
                <a:r>
                  <a:rPr lang="en-US" dirty="0"/>
                  <a:t>  where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oMath>
                </a14:m>
                <a:r>
                  <a:rPr lang="en-US" dirty="0"/>
                  <a:t> is Brownian motion with respect to the probability measure ℚ</a:t>
                </a:r>
                <a:r>
                  <a:rPr lang="en-US" i="1" baseline="-25000" dirty="0"/>
                  <a:t>i-1,i</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sSubSup>
                  </m:oMath>
                </a14:m>
                <a:r>
                  <a:rPr lang="en-US" dirty="0"/>
                  <a:t> are independent random variables since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sSubSup>
                  </m:oMath>
                </a14:m>
                <a:r>
                  <a:rPr lang="en-US" dirty="0"/>
                  <a:t> are non-overlapping intervals.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857" t="-1184" r="-803"/>
                </a:stretch>
              </a:blipFill>
            </p:spPr>
            <p:txBody>
              <a:bodyPr/>
              <a:lstStyle/>
              <a:p>
                <a:r>
                  <a:rPr lang="en-US">
                    <a:noFill/>
                  </a:rPr>
                  <a:t> </a:t>
                </a:r>
              </a:p>
            </p:txBody>
          </p:sp>
        </mc:Fallback>
      </mc:AlternateContent>
    </p:spTree>
    <p:extLst>
      <p:ext uri="{BB962C8B-B14F-4D97-AF65-F5344CB8AC3E}">
        <p14:creationId xmlns:p14="http://schemas.microsoft.com/office/powerpoint/2010/main" xmlns="" val="778343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696771"/>
              </a:xfrm>
            </p:spPr>
            <p:txBody>
              <a:bodyPr>
                <a:normAutofit/>
              </a:bodyPr>
              <a:lstStyle/>
              <a:p>
                <a:pPr marL="0" indent="0">
                  <a:buNone/>
                </a:pPr>
                <a:r>
                  <a:rPr lang="en-US" sz="2500" dirty="0"/>
                  <a:t>Since the density function for a sum of independent random variables equals the product of their density functions, then the density function for</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sz="2500" i="1">
                              <a:latin typeface="Cambria Math" panose="02040503050406030204" pitchFamily="18" charset="0"/>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e>
                      </m:nary>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𝜇</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oMath>
                  </m:oMathPara>
                </a14:m>
                <a:endParaRPr lang="en-US" sz="2500" dirty="0"/>
              </a:p>
              <a:p>
                <a:pPr marL="0" indent="0">
                  <a:buNone/>
                </a:pPr>
                <a:r>
                  <a:rPr lang="en-US" sz="2500" dirty="0"/>
                  <a:t> </a:t>
                </a:r>
                <a:r>
                  <a:rPr lang="en-US" sz="2500" dirty="0" smtClean="0"/>
                  <a:t>is </a:t>
                </a:r>
                <a:r>
                  <a:rPr lang="en-US" sz="2500" dirty="0"/>
                  <a:t>the product:</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sz="2500" i="1">
                              <a:latin typeface="Cambria Math" panose="02040503050406030204" pitchFamily="18" charset="0"/>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f>
                            <m:fPr>
                              <m:ctrlPr>
                                <a:rPr lang="en-US" sz="2500" i="1">
                                  <a:latin typeface="Cambria Math" panose="02040503050406030204" pitchFamily="18" charset="0"/>
                                </a:rPr>
                              </m:ctrlPr>
                            </m:fPr>
                            <m:num>
                              <m:r>
                                <a:rPr lang="en-US" sz="2500" i="1">
                                  <a:latin typeface="Cambria Math" panose="02040503050406030204" pitchFamily="18" charset="0"/>
                                </a:rPr>
                                <m:t>1</m:t>
                              </m:r>
                            </m:num>
                            <m:den>
                              <m:rad>
                                <m:radPr>
                                  <m:degHide m:val="on"/>
                                  <m:ctrlPr>
                                    <a:rPr lang="en-US" sz="2500" i="1">
                                      <a:latin typeface="Cambria Math" panose="02040503050406030204" pitchFamily="18" charset="0"/>
                                    </a:rPr>
                                  </m:ctrlPr>
                                </m:radPr>
                                <m:deg/>
                                <m:e>
                                  <m:r>
                                    <a:rPr lang="en-US" sz="2500" i="1">
                                      <a:latin typeface="Cambria Math" panose="02040503050406030204" pitchFamily="18" charset="0"/>
                                    </a:rPr>
                                    <m:t>2</m:t>
                                  </m:r>
                                  <m:r>
                                    <a:rPr lang="en-US" sz="2500" i="1">
                                      <a:latin typeface="Cambria Math" panose="02040503050406030204" pitchFamily="18" charset="0"/>
                                    </a:rPr>
                                    <m:t>𝜋</m:t>
                                  </m:r>
                                  <m:r>
                                    <a:rPr lang="en-US" sz="2500" i="1">
                                      <a:latin typeface="Cambria Math" panose="02040503050406030204" pitchFamily="18" charset="0"/>
                                    </a:rPr>
                                    <m:t>∆</m:t>
                                  </m:r>
                                  <m:r>
                                    <a:rPr lang="en-US" sz="2500" i="1">
                                      <a:latin typeface="Cambria Math" panose="02040503050406030204" pitchFamily="18" charset="0"/>
                                    </a:rPr>
                                    <m:t>𝑡</m:t>
                                  </m:r>
                                </m:e>
                              </m:rad>
                            </m:den>
                          </m:f>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panose="02040503050406030204" pitchFamily="18" charset="0"/>
                                    </a:rPr>
                                  </m:ctrlPr>
                                </m:fPr>
                                <m:num>
                                  <m:sSup>
                                    <m:sSupPr>
                                      <m:ctrlPr>
                                        <a:rPr lang="en-US" sz="2500" i="1">
                                          <a:latin typeface="Cambria Math" panose="02040503050406030204" pitchFamily="18" charset="0"/>
                                        </a:rPr>
                                      </m:ctrlPr>
                                    </m:sSupPr>
                                    <m:e>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𝑥</m:t>
                                          </m:r>
                                        </m:e>
                                        <m:sub>
                                          <m:r>
                                            <a:rPr lang="en-US" sz="2500" i="1">
                                              <a:latin typeface="Cambria Math" panose="02040503050406030204" pitchFamily="18" charset="0"/>
                                            </a:rPr>
                                            <m:t>𝑖</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𝜇</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e>
                                    <m:sup>
                                      <m:r>
                                        <a:rPr lang="en-US" sz="2500" i="1">
                                          <a:latin typeface="Cambria Math" panose="02040503050406030204" pitchFamily="18" charset="0"/>
                                        </a:rPr>
                                        <m:t>2</m:t>
                                      </m:r>
                                    </m:sup>
                                  </m:sSup>
                                </m:num>
                                <m:den>
                                  <m:r>
                                    <a:rPr lang="en-US" sz="2500" i="1">
                                      <a:latin typeface="Cambria Math" panose="02040503050406030204" pitchFamily="18" charset="0"/>
                                    </a:rPr>
                                    <m:t>2∆</m:t>
                                  </m:r>
                                  <m:r>
                                    <a:rPr lang="en-US" sz="2500" i="1">
                                      <a:latin typeface="Cambria Math" panose="02040503050406030204" pitchFamily="18" charset="0"/>
                                    </a:rPr>
                                    <m:t>𝑡</m:t>
                                  </m:r>
                                </m:den>
                              </m:f>
                            </m:sup>
                          </m:sSup>
                        </m:e>
                      </m:nary>
                    </m:oMath>
                  </m:oMathPara>
                </a14:m>
                <a:endParaRPr lang="en-US" sz="25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96771"/>
              </a:xfrm>
              <a:blipFill rotWithShape="0">
                <a:blip r:embed="rId2" cstate="print"/>
                <a:stretch>
                  <a:fillRect l="-857" t="-1038"/>
                </a:stretch>
              </a:blipFill>
            </p:spPr>
            <p:txBody>
              <a:bodyPr/>
              <a:lstStyle/>
              <a:p>
                <a:r>
                  <a:rPr lang="en-US">
                    <a:noFill/>
                  </a:rPr>
                  <a:t> </a:t>
                </a:r>
              </a:p>
            </p:txBody>
          </p:sp>
        </mc:Fallback>
      </mc:AlternateContent>
    </p:spTree>
    <p:extLst>
      <p:ext uri="{BB962C8B-B14F-4D97-AF65-F5344CB8AC3E}">
        <p14:creationId xmlns:p14="http://schemas.microsoft.com/office/powerpoint/2010/main" xmlns="" val="3641848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903249"/>
              </a:xfrm>
            </p:spPr>
            <p:txBody>
              <a:bodyPr>
                <a:normAutofit lnSpcReduction="10000"/>
              </a:bodyPr>
              <a:lstStyle/>
              <a:p>
                <a:pPr marL="0" indent="0">
                  <a:buNone/>
                </a:pPr>
                <a:r>
                  <a:rPr lang="en-US" sz="2500" dirty="0" smtClean="0"/>
                  <a:t>Next, label the probability measure associated with this density function as </a:t>
                </a:r>
                <a:r>
                  <a:rPr lang="en-US" sz="2500" dirty="0" err="1"/>
                  <a:t>ℙ</a:t>
                </a:r>
                <a:r>
                  <a:rPr lang="en-US" sz="2500" i="1" baseline="-25000" dirty="0" err="1"/>
                  <a:t>n</a:t>
                </a:r>
                <a:r>
                  <a:rPr lang="en-US" sz="2500" dirty="0"/>
                  <a:t>. Since </a:t>
                </a:r>
                <a14:m>
                  <m:oMath xmlns:m="http://schemas.openxmlformats.org/officeDocument/2006/math">
                    <m:sSubSup>
                      <m:sSubSupPr>
                        <m:ctrlPr>
                          <a:rPr lang="en-US" sz="2500" i="1">
                            <a:latin typeface="Cambria Math" panose="02040503050406030204" pitchFamily="18" charset="0"/>
                          </a:rPr>
                        </m:ctrlPr>
                      </m:sSubSupPr>
                      <m:e>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e>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sSubSup>
                  </m:oMath>
                </a14:m>
                <a:r>
                  <a:rPr lang="en-US" sz="2500" dirty="0"/>
                  <a:t> are independent random variables, then the Radon-</a:t>
                </a:r>
                <a:r>
                  <a:rPr lang="en-US" sz="2500" dirty="0" err="1"/>
                  <a:t>Nikodym</a:t>
                </a:r>
                <a:r>
                  <a:rPr lang="en-US" sz="2500" dirty="0"/>
                  <a:t> derivative </a:t>
                </a:r>
                <a14:m>
                  <m:oMath xmlns:m="http://schemas.openxmlformats.org/officeDocument/2006/math">
                    <m:f>
                      <m:fPr>
                        <m:ctrlPr>
                          <a:rPr lang="en-US" sz="2500" i="1">
                            <a:latin typeface="Cambria Math" panose="02040503050406030204" pitchFamily="18" charset="0"/>
                          </a:rPr>
                        </m:ctrlPr>
                      </m:fPr>
                      <m:num>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ℚ</m:t>
                            </m:r>
                          </m:e>
                          <m:sub>
                            <m:r>
                              <a:rPr lang="en-US" sz="2500" i="1">
                                <a:latin typeface="Cambria Math" panose="02040503050406030204" pitchFamily="18" charset="0"/>
                              </a:rPr>
                              <m:t>𝑛</m:t>
                            </m:r>
                          </m:sub>
                        </m:sSub>
                      </m:num>
                      <m:den>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ℙ</m:t>
                            </m:r>
                          </m:e>
                          <m:sub>
                            <m:r>
                              <a:rPr lang="en-US" sz="2500" i="1">
                                <a:latin typeface="Cambria Math" panose="02040503050406030204" pitchFamily="18" charset="0"/>
                              </a:rPr>
                              <m:t>𝑛</m:t>
                            </m:r>
                          </m:sub>
                        </m:sSub>
                      </m:den>
                    </m:f>
                  </m:oMath>
                </a14:m>
                <a:r>
                  <a:rPr lang="en-US" sz="2500" dirty="0"/>
                  <a:t> to use to go from the random variable </a:t>
                </a:r>
                <a14:m>
                  <m:oMath xmlns:m="http://schemas.openxmlformats.org/officeDocument/2006/math">
                    <m:nary>
                      <m:naryPr>
                        <m:chr m:val="∑"/>
                        <m:limLoc m:val="undOvr"/>
                        <m:ctrlPr>
                          <a:rPr lang="en-US" sz="2500" i="1">
                            <a:latin typeface="Cambria Math" panose="02040503050406030204" pitchFamily="18" charset="0"/>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𝜇</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e>
                    </m:nary>
                  </m:oMath>
                </a14:m>
                <a:r>
                  <a:rPr lang="en-US" sz="2500" dirty="0"/>
                  <a:t> with respect to the probability measure </a:t>
                </a:r>
                <a:r>
                  <a:rPr lang="en-US" sz="2500" dirty="0" err="1"/>
                  <a:t>ℙ</a:t>
                </a:r>
                <a:r>
                  <a:rPr lang="en-US" sz="2500" i="1" baseline="-25000" dirty="0" err="1"/>
                  <a:t>n</a:t>
                </a:r>
                <a:r>
                  <a:rPr lang="en-US" sz="2500" dirty="0"/>
                  <a:t> to the random variable </a:t>
                </a:r>
                <a14:m>
                  <m:oMath xmlns:m="http://schemas.openxmlformats.org/officeDocument/2006/math">
                    <m:nary>
                      <m:naryPr>
                        <m:chr m:val="∑"/>
                        <m:limLoc m:val="undOvr"/>
                        <m:ctrlPr>
                          <a:rPr lang="en-US" sz="2500" i="1">
                            <a:latin typeface="Cambria Math" panose="02040503050406030204" pitchFamily="18" charset="0"/>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r>
                          <a:rPr lang="en-US" sz="2500" i="1">
                            <a:latin typeface="Cambria Math" panose="02040503050406030204" pitchFamily="18" charset="0"/>
                          </a:rPr>
                          <m:t>[</m:t>
                        </m:r>
                        <m:sSub>
                          <m:sSubPr>
                            <m:ctrlPr>
                              <a:rPr lang="en-US" sz="2500" i="1">
                                <a:latin typeface="Cambria Math" panose="02040503050406030204" pitchFamily="18" charset="0"/>
                              </a:rPr>
                            </m:ctrlPr>
                          </m:sSubPr>
                          <m:e>
                            <m:acc>
                              <m:accPr>
                                <m:chr m:val="̂"/>
                                <m:ctrlPr>
                                  <a:rPr lang="en-US" sz="2500" i="1">
                                    <a:latin typeface="Cambria Math" panose="02040503050406030204" pitchFamily="18" charset="0"/>
                                  </a:rPr>
                                </m:ctrlPr>
                              </m:accPr>
                              <m:e>
                                <m:r>
                                  <a:rPr lang="en-US" sz="2500" i="1">
                                    <a:latin typeface="Cambria Math" panose="02040503050406030204" pitchFamily="18" charset="0"/>
                                  </a:rPr>
                                  <m:t>𝑍</m:t>
                                </m:r>
                              </m:e>
                            </m:acc>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sub>
                            </m:sSub>
                          </m:sub>
                        </m:sSub>
                        <m:r>
                          <a:rPr lang="en-US" sz="2500" i="1">
                            <a:latin typeface="Cambria Math" panose="02040503050406030204" pitchFamily="18" charset="0"/>
                          </a:rPr>
                          <m:t>−</m:t>
                        </m:r>
                        <m:sSub>
                          <m:sSubPr>
                            <m:ctrlPr>
                              <a:rPr lang="en-US" sz="2500" i="1">
                                <a:latin typeface="Cambria Math" panose="02040503050406030204" pitchFamily="18" charset="0"/>
                              </a:rPr>
                            </m:ctrlPr>
                          </m:sSubPr>
                          <m:e>
                            <m:acc>
                              <m:accPr>
                                <m:chr m:val="̂"/>
                                <m:ctrlPr>
                                  <a:rPr lang="en-US" sz="2500" i="1">
                                    <a:latin typeface="Cambria Math" panose="02040503050406030204" pitchFamily="18" charset="0"/>
                                  </a:rPr>
                                </m:ctrlPr>
                              </m:accPr>
                              <m:e>
                                <m:r>
                                  <a:rPr lang="en-US" sz="2500" i="1">
                                    <a:latin typeface="Cambria Math" panose="02040503050406030204" pitchFamily="18" charset="0"/>
                                  </a:rPr>
                                  <m:t>𝑍</m:t>
                                </m:r>
                              </m:e>
                            </m:acc>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𝜇</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𝜆</m:t>
                            </m:r>
                          </m:e>
                          <m:sub>
                            <m:sSub>
                              <m:sSubPr>
                                <m:ctrlPr>
                                  <a:rPr lang="en-US" sz="2500" i="1">
                                    <a:latin typeface="Cambria Math" panose="02040503050406030204" pitchFamily="18" charset="0"/>
                                  </a:rPr>
                                </m:ctrlPr>
                              </m:sSubPr>
                              <m:e>
                                <m:r>
                                  <a:rPr lang="en-US" sz="2500" i="1">
                                    <a:latin typeface="Cambria Math" panose="02040503050406030204" pitchFamily="18" charset="0"/>
                                  </a:rPr>
                                  <m:t>𝑡</m:t>
                                </m:r>
                              </m:e>
                              <m:sub>
                                <m:r>
                                  <a:rPr lang="en-US" sz="2500" i="1">
                                    <a:latin typeface="Cambria Math" panose="02040503050406030204" pitchFamily="18" charset="0"/>
                                  </a:rPr>
                                  <m:t>𝑖</m:t>
                                </m:r>
                                <m:r>
                                  <a:rPr lang="en-US" sz="2500" i="1">
                                    <a:latin typeface="Cambria Math" panose="02040503050406030204" pitchFamily="18" charset="0"/>
                                  </a:rPr>
                                  <m:t>−1</m:t>
                                </m:r>
                              </m:sub>
                            </m:sSub>
                          </m:sub>
                        </m:sSub>
                        <m:r>
                          <a:rPr lang="en-US" sz="2500" i="1">
                            <a:latin typeface="Cambria Math" panose="02040503050406030204" pitchFamily="18" charset="0"/>
                          </a:rPr>
                          <m:t>)∆</m:t>
                        </m:r>
                        <m:r>
                          <a:rPr lang="en-US" sz="2500" i="1">
                            <a:latin typeface="Cambria Math" panose="02040503050406030204" pitchFamily="18" charset="0"/>
                          </a:rPr>
                          <m:t>𝑡</m:t>
                        </m:r>
                        <m:r>
                          <a:rPr lang="en-US" sz="2500" i="1">
                            <a:latin typeface="Cambria Math" panose="02040503050406030204" pitchFamily="18" charset="0"/>
                          </a:rPr>
                          <m:t>]</m:t>
                        </m:r>
                      </m:e>
                    </m:nary>
                  </m:oMath>
                </a14:m>
                <a:r>
                  <a:rPr lang="en-US" sz="2500" dirty="0"/>
                  <a:t> with respect to the probability measure </a:t>
                </a:r>
                <a:r>
                  <a:rPr lang="en-US" sz="2500" dirty="0" err="1"/>
                  <a:t>ℚ</a:t>
                </a:r>
                <a:r>
                  <a:rPr lang="en-US" sz="2500" i="1" baseline="-25000" dirty="0" err="1"/>
                  <a:t>n</a:t>
                </a:r>
                <a:r>
                  <a:rPr lang="en-US" sz="2500" dirty="0"/>
                  <a:t> must be the product of the Radon-</a:t>
                </a:r>
                <a:r>
                  <a:rPr lang="en-US" sz="2500" dirty="0" err="1"/>
                  <a:t>Nikodym</a:t>
                </a:r>
                <a:r>
                  <a:rPr lang="en-US" sz="2500" dirty="0"/>
                  <a:t> derivatives </a:t>
                </a:r>
                <a14:m>
                  <m:oMath xmlns:m="http://schemas.openxmlformats.org/officeDocument/2006/math">
                    <m:f>
                      <m:fPr>
                        <m:ctrlPr>
                          <a:rPr lang="en-US" sz="2500" i="1">
                            <a:latin typeface="Cambria Math" panose="02040503050406030204" pitchFamily="18" charset="0"/>
                          </a:rPr>
                        </m:ctrlPr>
                      </m:fPr>
                      <m:num>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ℚ</m:t>
                            </m:r>
                          </m:e>
                          <m:sub>
                            <m:r>
                              <a:rPr lang="en-US" sz="2500" i="1">
                                <a:latin typeface="Cambria Math" panose="02040503050406030204" pitchFamily="18" charset="0"/>
                              </a:rPr>
                              <m:t>𝑖</m:t>
                            </m:r>
                            <m:r>
                              <a:rPr lang="en-US" sz="2500" i="1">
                                <a:latin typeface="Cambria Math" panose="02040503050406030204" pitchFamily="18" charset="0"/>
                              </a:rPr>
                              <m:t>−1,</m:t>
                            </m:r>
                            <m:r>
                              <a:rPr lang="en-US" sz="2500" i="1">
                                <a:latin typeface="Cambria Math" panose="02040503050406030204" pitchFamily="18" charset="0"/>
                              </a:rPr>
                              <m:t>𝑖</m:t>
                            </m:r>
                          </m:sub>
                        </m:sSub>
                      </m:num>
                      <m:den>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ℙ</m:t>
                            </m:r>
                          </m:e>
                          <m:sub>
                            <m:r>
                              <a:rPr lang="en-US" sz="2500" i="1">
                                <a:latin typeface="Cambria Math" panose="02040503050406030204" pitchFamily="18" charset="0"/>
                              </a:rPr>
                              <m:t>𝑖</m:t>
                            </m:r>
                            <m:r>
                              <a:rPr lang="en-US" sz="2500" i="1">
                                <a:latin typeface="Cambria Math" panose="02040503050406030204" pitchFamily="18" charset="0"/>
                              </a:rPr>
                              <m:t>−1,</m:t>
                            </m:r>
                            <m:r>
                              <a:rPr lang="en-US" sz="2500" i="1">
                                <a:latin typeface="Cambria Math" panose="02040503050406030204" pitchFamily="18" charset="0"/>
                              </a:rPr>
                              <m:t>𝑖</m:t>
                            </m:r>
                          </m:sub>
                        </m:sSub>
                      </m:den>
                    </m:f>
                  </m:oMath>
                </a14:m>
                <a:r>
                  <a:rPr lang="en-US" sz="2500" dirty="0"/>
                  <a:t> at each time increment from </a:t>
                </a:r>
                <a:r>
                  <a:rPr lang="en-US" sz="2500" i="1" dirty="0"/>
                  <a:t>t</a:t>
                </a:r>
                <a:r>
                  <a:rPr lang="en-US" sz="2500" i="1" baseline="-25000" dirty="0"/>
                  <a:t>i-1,i</a:t>
                </a:r>
                <a:r>
                  <a:rPr lang="en-US" sz="2500" dirty="0"/>
                  <a:t> to </a:t>
                </a:r>
                <a:r>
                  <a:rPr lang="en-US" sz="2500" i="1" dirty="0" err="1"/>
                  <a:t>t</a:t>
                </a:r>
                <a:r>
                  <a:rPr lang="en-US" sz="2500" i="1" baseline="-25000" dirty="0" err="1"/>
                  <a:t>i</a:t>
                </a:r>
                <a:r>
                  <a:rPr lang="en-US" sz="2500" dirty="0"/>
                  <a:t> extending from 1 to </a:t>
                </a:r>
                <a:r>
                  <a:rPr lang="en-US" sz="2500" i="1" dirty="0"/>
                  <a:t>n</a:t>
                </a:r>
                <a:r>
                  <a:rPr lang="en-US" sz="2500" dirty="0"/>
                  <a: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ℚ</m:t>
                              </m:r>
                            </m:e>
                            <m:sub>
                              <m:r>
                                <m:rPr>
                                  <m:sty m:val="p"/>
                                </m:rPr>
                                <a:rPr lang="en-US">
                                  <a:latin typeface="Cambria Math" panose="02040503050406030204" pitchFamily="18" charset="0"/>
                                </a:rPr>
                                <m:t>n</m:t>
                              </m:r>
                            </m:sub>
                          </m:sSub>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ℙ</m:t>
                              </m:r>
                            </m:e>
                            <m:sub>
                              <m:r>
                                <m:rPr>
                                  <m:sty m:val="p"/>
                                </m:rPr>
                                <a:rPr lang="en-US">
                                  <a:latin typeface="Cambria Math" panose="02040503050406030204" pitchFamily="18" charset="0"/>
                                </a:rPr>
                                <m:t>n</m:t>
                              </m:r>
                            </m:sub>
                          </m:sSub>
                        </m:den>
                      </m:f>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ℚ</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ℙ</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sub>
                              </m:sSub>
                            </m:den>
                          </m:f>
                          <m:r>
                            <a:rPr lang="en-US" i="1">
                              <a:latin typeface="Cambria Math" panose="02040503050406030204" pitchFamily="18" charset="0"/>
                            </a:rPr>
                            <m:t>=</m:t>
                          </m:r>
                        </m:e>
                      </m:nary>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panose="02040503050406030204" pitchFamily="18" charset="0"/>
                                    </a:rPr>
                                  </m:ctrlPr>
                                </m:sSubSup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𝑡</m:t>
                              </m:r>
                            </m:sup>
                          </m:sSup>
                        </m:e>
                      </m:nary>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sub>
                                </m:sSub>
                                <m:r>
                                  <a:rPr lang="en-US" i="1">
                                    <a:latin typeface="Cambria Math" panose="02040503050406030204" pitchFamily="18" charset="0"/>
                                  </a:rPr>
                                  <m:t>−</m:t>
                                </m:r>
                                <m:r>
                                  <a:rPr lang="en-US" i="1">
                                    <a:latin typeface="Cambria Math" panose="02040503050406030204" pitchFamily="18" charset="0"/>
                                  </a:rPr>
                                  <m:t>𝑍</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𝑡</m:t>
                                </m:r>
                              </m:e>
                            </m:nary>
                          </m:e>
                        </m:nary>
                      </m:sup>
                    </m:sSup>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03249"/>
              </a:xfrm>
              <a:blipFill rotWithShape="0">
                <a:blip r:embed="rId2" cstate="print"/>
                <a:stretch>
                  <a:fillRect l="-4247" t="-1739" r="-591"/>
                </a:stretch>
              </a:blipFill>
            </p:spPr>
            <p:txBody>
              <a:bodyPr/>
              <a:lstStyle/>
              <a:p>
                <a:r>
                  <a:rPr lang="en-US">
                    <a:noFill/>
                  </a:rPr>
                  <a:t> </a:t>
                </a:r>
              </a:p>
            </p:txBody>
          </p:sp>
        </mc:Fallback>
      </mc:AlternateContent>
    </p:spTree>
    <p:extLst>
      <p:ext uri="{BB962C8B-B14F-4D97-AF65-F5344CB8AC3E}">
        <p14:creationId xmlns:p14="http://schemas.microsoft.com/office/powerpoint/2010/main" xmlns="" val="2069685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Multiple Time Periods: Discrete Case To Continuous Case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Referring to the definitions of stochastic integration in Section 6.1.2, in the limit as </a:t>
                </a:r>
                <a:r>
                  <a:rPr lang="en-US" i="1" dirty="0"/>
                  <a:t>n → ∞,</a:t>
                </a:r>
                <a:r>
                  <a:rPr lang="en-US" dirty="0"/>
                  <a:t> we obtain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𝑠</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sSubSup>
                                    <m:sSubSupPr>
                                      <m:ctrlPr>
                                        <a:rPr lang="en-US" i="1">
                                          <a:latin typeface="Cambria Math" panose="02040503050406030204" pitchFamily="18" charset="0"/>
                                        </a:rPr>
                                      </m:ctrlPr>
                                    </m:sSubSupPr>
                                    <m:e>
                                      <m:r>
                                        <a:rPr lang="en-US" i="1">
                                          <a:latin typeface="Cambria Math" panose="02040503050406030204" pitchFamily="18" charset="0"/>
                                        </a:rPr>
                                        <m:t>𝜆</m:t>
                                      </m:r>
                                    </m:e>
                                    <m:sub>
                                      <m:r>
                                        <a:rPr lang="en-US" i="1">
                                          <a:latin typeface="Cambria Math" panose="02040503050406030204" pitchFamily="18" charset="0"/>
                                        </a:rPr>
                                        <m:t>𝑠</m:t>
                                      </m:r>
                                    </m:sub>
                                    <m:sup>
                                      <m:r>
                                        <a:rPr lang="en-US" i="1">
                                          <a:latin typeface="Cambria Math" panose="02040503050406030204" pitchFamily="18" charset="0"/>
                                        </a:rPr>
                                        <m:t>2</m:t>
                                      </m:r>
                                    </m:sup>
                                  </m:sSubSup>
                                  <m:r>
                                    <a:rPr lang="en-US" i="1">
                                      <a:latin typeface="Cambria Math" panose="02040503050406030204" pitchFamily="18" charset="0"/>
                                    </a:rPr>
                                    <m:t>𝑑𝑠</m:t>
                                  </m:r>
                                </m:e>
                              </m:nary>
                            </m:e>
                          </m:nary>
                        </m:sup>
                      </m:sSup>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This is the Radon-</a:t>
                </a:r>
                <a:r>
                  <a:rPr lang="en-US" dirty="0" err="1"/>
                  <a:t>Nikodym</a:t>
                </a:r>
                <a:r>
                  <a:rPr lang="en-US" dirty="0"/>
                  <a:t> derivative required for the change of measure in the Cameron-Martin-</a:t>
                </a:r>
                <a:r>
                  <a:rPr lang="en-US" dirty="0" err="1"/>
                  <a:t>Girsanov</a:t>
                </a:r>
                <a:r>
                  <a:rPr lang="en-US" dirty="0"/>
                  <a:t> Theorem (see the following section) in the event that </a:t>
                </a:r>
                <a:r>
                  <a:rPr lang="en-US" i="1" dirty="0" err="1"/>
                  <a:t>μ</a:t>
                </a:r>
                <a:r>
                  <a:rPr lang="en-US" i="1" baseline="-25000" dirty="0" err="1"/>
                  <a:t>t</a:t>
                </a:r>
                <a:r>
                  <a:rPr lang="en-US" dirty="0"/>
                  <a:t> and </a:t>
                </a:r>
                <a:r>
                  <a:rPr lang="en-US" i="1" dirty="0" err="1"/>
                  <a:t>λ</a:t>
                </a:r>
                <a:r>
                  <a:rPr lang="en-US" i="1" baseline="-25000" dirty="0" err="1"/>
                  <a:t>t</a:t>
                </a:r>
                <a:r>
                  <a:rPr lang="en-US" dirty="0"/>
                  <a:t> are continuous real-valued functions. This result can be generalized to any </a:t>
                </a:r>
                <a:r>
                  <a:rPr lang="en-US" dirty="0" err="1"/>
                  <a:t>integrable</a:t>
                </a:r>
                <a:r>
                  <a:rPr lang="en-US" dirty="0"/>
                  <a:t> stochastic processes </a:t>
                </a:r>
                <a:r>
                  <a:rPr lang="en-US" i="1" dirty="0" err="1"/>
                  <a:t>μ</a:t>
                </a:r>
                <a:r>
                  <a:rPr lang="en-US" i="1" baseline="-25000" dirty="0" err="1"/>
                  <a:t>t</a:t>
                </a:r>
                <a:r>
                  <a:rPr lang="en-US" dirty="0"/>
                  <a:t> and </a:t>
                </a:r>
                <a:r>
                  <a:rPr lang="en-US" i="1" dirty="0" err="1"/>
                  <a:t>λ</a:t>
                </a:r>
                <a:r>
                  <a:rPr lang="en-US" i="1" baseline="-25000" dirty="0" err="1"/>
                  <a:t>t</a:t>
                </a:r>
                <a:r>
                  <a:rPr lang="en-US" dirty="0"/>
                  <a:t>, which is the statement of the Cameron-Martin-</a:t>
                </a:r>
                <a:r>
                  <a:rPr lang="en-US" dirty="0" err="1"/>
                  <a:t>Girsanov</a:t>
                </a:r>
                <a:r>
                  <a:rPr lang="en-US" dirty="0"/>
                  <a:t> Theorem.</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344"/>
                </a:stretch>
              </a:blipFill>
            </p:spPr>
            <p:txBody>
              <a:bodyPr/>
              <a:lstStyle/>
              <a:p>
                <a:r>
                  <a:rPr lang="en-US">
                    <a:noFill/>
                  </a:rPr>
                  <a:t> </a:t>
                </a:r>
              </a:p>
            </p:txBody>
          </p:sp>
        </mc:Fallback>
      </mc:AlternateContent>
    </p:spTree>
    <p:extLst>
      <p:ext uri="{BB962C8B-B14F-4D97-AF65-F5344CB8AC3E}">
        <p14:creationId xmlns:p14="http://schemas.microsoft.com/office/powerpoint/2010/main" xmlns="" val="897419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Cameron-Martin-</a:t>
            </a:r>
            <a:r>
              <a:rPr lang="en-US" b="1" dirty="0" err="1"/>
              <a:t>Girsanov</a:t>
            </a:r>
            <a:r>
              <a:rPr lang="en-US" b="1" dirty="0"/>
              <a:t> </a:t>
            </a:r>
            <a:r>
              <a:rPr lang="en-US" b="1" dirty="0" smtClean="0"/>
              <a:t>Theorem</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475032" cy="4755765"/>
              </a:xfrm>
            </p:spPr>
            <p:txBody>
              <a:bodyPr>
                <a:normAutofit fontScale="92500" lnSpcReduction="20000"/>
              </a:bodyPr>
              <a:lstStyle/>
              <a:p>
                <a:pPr marL="0" indent="0">
                  <a:buNone/>
                </a:pPr>
                <a:r>
                  <a:rPr lang="en-US" dirty="0"/>
                  <a:t>The </a:t>
                </a:r>
                <a:r>
                  <a:rPr lang="en-US" i="1" dirty="0"/>
                  <a:t>Cameron-Martin-</a:t>
                </a:r>
                <a:r>
                  <a:rPr lang="en-US" i="1" dirty="0" err="1"/>
                  <a:t>Girsanov</a:t>
                </a:r>
                <a:r>
                  <a:rPr lang="en-US" i="1" dirty="0"/>
                  <a:t> Theorem</a:t>
                </a:r>
                <a:r>
                  <a:rPr lang="en-US" dirty="0"/>
                  <a:t> applies to stochastic processes </a:t>
                </a:r>
                <a:r>
                  <a:rPr lang="en-US" i="1" dirty="0" err="1"/>
                  <a:t>X</a:t>
                </a:r>
                <a:r>
                  <a:rPr lang="en-US" i="1" baseline="-25000" dirty="0" err="1"/>
                  <a:t>t</a:t>
                </a:r>
                <a:r>
                  <a:rPr lang="en-US" dirty="0"/>
                  <a:t> that are represented as Brownian motion with drift: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𝑑𝑡</m:t>
                      </m:r>
                    </m:oMath>
                  </m:oMathPara>
                </a14:m>
                <a:endParaRPr lang="en-US" dirty="0"/>
              </a:p>
              <a:p>
                <a:pPr marL="0" indent="0">
                  <a:buNone/>
                </a:pPr>
                <a:r>
                  <a:rPr lang="en-US" dirty="0"/>
                  <a:t> </a:t>
                </a:r>
              </a:p>
              <a:p>
                <a:pPr marL="0" indent="0">
                  <a:buNone/>
                </a:pPr>
                <a:r>
                  <a:rPr lang="en-US" dirty="0"/>
                  <a:t>under probability measure ℙ with </a:t>
                </a:r>
                <a:r>
                  <a:rPr lang="en-US" i="1" dirty="0" err="1"/>
                  <a:t>μ</a:t>
                </a:r>
                <a:r>
                  <a:rPr lang="en-US" baseline="-25000" dirty="0" err="1"/>
                  <a:t>t</a:t>
                </a:r>
                <a:r>
                  <a:rPr lang="en-US" dirty="0"/>
                  <a:t> itself as a stochastic process and </a:t>
                </a:r>
                <a14:m>
                  <m:oMath xmlns:m="http://schemas.openxmlformats.org/officeDocument/2006/math">
                    <m:r>
                      <a:rPr lang="en-US" i="1" dirty="0" smtClean="0">
                        <a:latin typeface="Cambria Math" panose="02040503050406030204" pitchFamily="18" charset="0"/>
                      </a:rPr>
                      <m:t>𝑍</m:t>
                    </m:r>
                    <m:r>
                      <a:rPr lang="en-US" i="1" baseline="-25000" dirty="0" err="1">
                        <a:latin typeface="Cambria Math" panose="02040503050406030204" pitchFamily="18" charset="0"/>
                      </a:rPr>
                      <m:t>𝑡</m:t>
                    </m:r>
                  </m:oMath>
                </a14:m>
                <a:r>
                  <a:rPr lang="en-US" dirty="0" smtClean="0"/>
                  <a:t> is </a:t>
                </a:r>
                <a:r>
                  <a:rPr lang="en-US" dirty="0"/>
                  <a:t>standard Brownian motion. The theorem states that, under certain technical conditions (e.g., a finite variance), we can shift the drift so that </a:t>
                </a:r>
                <a:r>
                  <a:rPr lang="en-US" i="1" dirty="0" err="1"/>
                  <a:t>dX</a:t>
                </a:r>
                <a:r>
                  <a:rPr lang="en-US" baseline="-25000" dirty="0" err="1"/>
                  <a:t>t</a:t>
                </a:r>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𝑡</m:t>
                            </m:r>
                          </m:sub>
                        </m:sSub>
                      </m:e>
                    </m:d>
                    <m:r>
                      <a:rPr lang="en-US" i="1">
                        <a:latin typeface="Cambria Math" panose="02040503050406030204" pitchFamily="18" charset="0"/>
                      </a:rPr>
                      <m:t>𝑑𝑡</m:t>
                    </m:r>
                  </m:oMath>
                </a14:m>
                <a:r>
                  <a:rPr lang="en-US" dirty="0"/>
                  <a:t> in an equivalent probability space ℚ using the Radon-</a:t>
                </a:r>
                <a:r>
                  <a:rPr lang="en-US" dirty="0" err="1"/>
                  <a:t>Nikodym</a:t>
                </a:r>
                <a:r>
                  <a:rPr lang="en-US" dirty="0"/>
                  <a:t> derivative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𝑠</m:t>
                                  </m:r>
                                </m:sub>
                              </m:sSub>
                            </m:e>
                          </m:nary>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sSubSup>
                                <m:sSubSupPr>
                                  <m:ctrlPr>
                                    <a:rPr lang="en-US" i="1">
                                      <a:latin typeface="Cambria Math" panose="02040503050406030204" pitchFamily="18" charset="0"/>
                                    </a:rPr>
                                  </m:ctrlPr>
                                </m:sSubSupPr>
                                <m:e>
                                  <m:r>
                                    <a:rPr lang="en-US" i="1">
                                      <a:latin typeface="Cambria Math" panose="02040503050406030204" pitchFamily="18" charset="0"/>
                                    </a:rPr>
                                    <m:t>𝜆</m:t>
                                  </m:r>
                                </m:e>
                                <m:sub>
                                  <m:r>
                                    <a:rPr lang="en-US" i="1">
                                      <a:latin typeface="Cambria Math" panose="02040503050406030204" pitchFamily="18" charset="0"/>
                                    </a:rPr>
                                    <m:t>𝑠</m:t>
                                  </m:r>
                                </m:sub>
                                <m:sup>
                                  <m:r>
                                    <a:rPr lang="en-US" i="1">
                                      <a:latin typeface="Cambria Math" panose="02040503050406030204" pitchFamily="18" charset="0"/>
                                    </a:rPr>
                                    <m:t>2</m:t>
                                  </m:r>
                                </m:sup>
                              </m:sSubSup>
                              <m:r>
                                <a:rPr lang="en-US" i="1">
                                  <a:latin typeface="Cambria Math" panose="02040503050406030204" pitchFamily="18" charset="0"/>
                                </a:rPr>
                                <m:t>𝑑𝑠</m:t>
                              </m:r>
                            </m:e>
                          </m:nary>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75032" cy="4755765"/>
              </a:xfrm>
              <a:blipFill rotWithShape="0">
                <a:blip r:embed="rId2" cstate="print"/>
                <a:stretch>
                  <a:fillRect l="-850" t="-2561" r="-531"/>
                </a:stretch>
              </a:blipFill>
            </p:spPr>
            <p:txBody>
              <a:bodyPr/>
              <a:lstStyle/>
              <a:p>
                <a:r>
                  <a:rPr lang="en-US">
                    <a:noFill/>
                  </a:rPr>
                  <a:t> </a:t>
                </a:r>
              </a:p>
            </p:txBody>
          </p:sp>
        </mc:Fallback>
      </mc:AlternateContent>
    </p:spTree>
    <p:extLst>
      <p:ext uri="{BB962C8B-B14F-4D97-AF65-F5344CB8AC3E}">
        <p14:creationId xmlns:p14="http://schemas.microsoft.com/office/powerpoint/2010/main" xmlns="" val="641172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Illustration: Applying </a:t>
            </a:r>
            <a:r>
              <a:rPr lang="en-US" b="1" dirty="0" smtClean="0"/>
              <a:t>The </a:t>
            </a:r>
            <a:r>
              <a:rPr lang="en-US" b="1" dirty="0"/>
              <a:t>Cameron-Martin-</a:t>
            </a:r>
            <a:r>
              <a:rPr lang="en-US" b="1" dirty="0" err="1"/>
              <a:t>Girsanov</a:t>
            </a:r>
            <a:r>
              <a:rPr lang="en-US" b="1" dirty="0"/>
              <a:t> </a:t>
            </a:r>
            <a:r>
              <a:rPr lang="en-US" b="1" dirty="0" smtClean="0"/>
              <a:t>Theorem</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75429"/>
              </a:xfrm>
            </p:spPr>
            <p:txBody>
              <a:bodyPr>
                <a:normAutofit fontScale="85000" lnSpcReduction="20000"/>
              </a:bodyPr>
              <a:lstStyle/>
              <a:p>
                <a:pPr marL="0" indent="0">
                  <a:buNone/>
                </a:pPr>
                <a:r>
                  <a:rPr lang="en-US" dirty="0" smtClean="0"/>
                  <a:t>Consider the process </a:t>
                </a:r>
                <a:r>
                  <a:rPr lang="en-US" i="1" dirty="0" err="1"/>
                  <a:t>dX</a:t>
                </a:r>
                <a:r>
                  <a:rPr lang="en-US" i="1" baseline="-25000" dirty="0" err="1"/>
                  <a:t>t</a:t>
                </a:r>
                <a:r>
                  <a:rPr lang="en-US" i="1" dirty="0"/>
                  <a:t> = </a:t>
                </a:r>
                <a:r>
                  <a:rPr lang="en-US" i="1" dirty="0" err="1"/>
                  <a:t>dZ</a:t>
                </a:r>
                <a:r>
                  <a:rPr lang="en-US" i="1" baseline="-25000" dirty="0" err="1"/>
                  <a:t>t</a:t>
                </a:r>
                <a:r>
                  <a:rPr lang="en-US" i="1" dirty="0"/>
                  <a:t> +.05dt</a:t>
                </a:r>
                <a:r>
                  <a:rPr lang="en-US" dirty="0"/>
                  <a:t> under some probability measure ℙ with </a:t>
                </a:r>
                <a:r>
                  <a:rPr lang="en-US" i="1" dirty="0"/>
                  <a:t>X</a:t>
                </a:r>
                <a:r>
                  <a:rPr lang="en-US" i="1" baseline="-25000" dirty="0"/>
                  <a:t>0</a:t>
                </a:r>
                <a:r>
                  <a:rPr lang="en-US" i="1" dirty="0"/>
                  <a:t> </a:t>
                </a:r>
                <a:r>
                  <a:rPr lang="en-US" dirty="0"/>
                  <a:t>= 10. Solving for </a:t>
                </a:r>
                <a:r>
                  <a:rPr lang="en-US" i="1" dirty="0" err="1"/>
                  <a:t>X</a:t>
                </a:r>
                <a:r>
                  <a:rPr lang="en-US" baseline="-25000" dirty="0" err="1"/>
                  <a:t>t</a:t>
                </a:r>
                <a:r>
                  <a:rPr lang="en-US" dirty="0"/>
                  <a:t> gives: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𝑠</m:t>
                              </m:r>
                            </m:sub>
                          </m:sSub>
                          <m:r>
                            <a:rPr lang="en-US" i="1">
                              <a:latin typeface="Cambria Math" panose="02040503050406030204" pitchFamily="18" charset="0"/>
                            </a:rPr>
                            <m:t>=</m:t>
                          </m:r>
                        </m:e>
                      </m:nary>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r>
                                <a:rPr lang="en-US" i="1">
                                  <a:latin typeface="Cambria Math" panose="02040503050406030204" pitchFamily="18" charset="0"/>
                                </a:rPr>
                                <m:t>+.05</m:t>
                              </m:r>
                              <m:r>
                                <a:rPr lang="en-US" i="1">
                                  <a:latin typeface="Cambria Math" panose="02040503050406030204" pitchFamily="18" charset="0"/>
                                </a:rPr>
                                <m:t>𝑑𝑠</m:t>
                              </m:r>
                            </m:e>
                          </m:d>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+.05</m:t>
                      </m:r>
                      <m:r>
                        <a:rPr lang="en-US" i="1">
                          <a:latin typeface="Cambria Math" panose="02040503050406030204" pitchFamily="18" charset="0"/>
                        </a:rPr>
                        <m:t>𝑡</m:t>
                      </m:r>
                      <m:r>
                        <a:rPr lang="en-US" b="0" i="1" smtClean="0">
                          <a:solidFill>
                            <a:schemeClr val="tx1"/>
                          </a:solidFill>
                          <a:latin typeface="Cambria Math" panose="02040503050406030204" pitchFamily="18" charset="0"/>
                        </a:rPr>
                        <m:t>,</m:t>
                      </m:r>
                    </m:oMath>
                  </m:oMathPara>
                </a14:m>
                <a:endParaRPr lang="en-US" dirty="0">
                  <a:solidFill>
                    <a:schemeClr val="tx1"/>
                  </a:solidFill>
                </a:endParaRPr>
              </a:p>
              <a:p>
                <a:pPr marL="0" indent="0">
                  <a:buNone/>
                </a:pPr>
                <a:r>
                  <a:rPr lang="en-US" dirty="0">
                    <a:solidFill>
                      <a:schemeClr val="tx1"/>
                    </a:solidFill>
                  </a:rPr>
                  <a:t> </a:t>
                </a:r>
                <a:endParaRPr lang="en-US" dirty="0" smtClean="0">
                  <a:solidFill>
                    <a:schemeClr val="tx1"/>
                  </a:solidFill>
                </a:endParaRPr>
              </a:p>
              <a:p>
                <a:pPr marL="0" indent="0">
                  <a:buNone/>
                </a:pPr>
                <a:r>
                  <a:rPr lang="en-US" dirty="0" smtClean="0">
                    <a:solidFill>
                      <a:schemeClr val="tx1"/>
                    </a:solidFill>
                  </a:rPr>
                  <a:t>so that </a:t>
                </a:r>
                <a:r>
                  <a:rPr lang="en-US" i="1" dirty="0" err="1">
                    <a:solidFill>
                      <a:schemeClr val="tx1"/>
                    </a:solidFill>
                  </a:rPr>
                  <a:t>X</a:t>
                </a:r>
                <a:r>
                  <a:rPr lang="en-US" i="1" baseline="-25000" dirty="0" err="1">
                    <a:solidFill>
                      <a:schemeClr val="tx1"/>
                    </a:solidFill>
                  </a:rPr>
                  <a:t>t</a:t>
                </a:r>
                <a:r>
                  <a:rPr lang="en-US" i="1" dirty="0">
                    <a:solidFill>
                      <a:schemeClr val="tx1"/>
                    </a:solidFill>
                  </a:rPr>
                  <a:t> =</a:t>
                </a:r>
                <a:r>
                  <a:rPr lang="en-US" i="1" dirty="0" err="1">
                    <a:solidFill>
                      <a:schemeClr val="tx1"/>
                    </a:solidFill>
                  </a:rPr>
                  <a:t>Z</a:t>
                </a:r>
                <a:r>
                  <a:rPr lang="en-US" i="1" baseline="-25000" dirty="0" err="1">
                    <a:solidFill>
                      <a:schemeClr val="tx1"/>
                    </a:solidFill>
                  </a:rPr>
                  <a:t>t</a:t>
                </a:r>
                <a:r>
                  <a:rPr lang="en-US" i="1" dirty="0">
                    <a:solidFill>
                      <a:schemeClr val="tx1"/>
                    </a:solidFill>
                  </a:rPr>
                  <a:t> + .05t +</a:t>
                </a:r>
                <a:r>
                  <a:rPr lang="en-US" i="1" dirty="0"/>
                  <a:t> X</a:t>
                </a:r>
                <a:r>
                  <a:rPr lang="en-US" i="1" baseline="-25000" dirty="0"/>
                  <a:t>0</a:t>
                </a:r>
                <a:r>
                  <a:rPr lang="en-US" i="1" dirty="0"/>
                  <a:t>.</a:t>
                </a:r>
                <a:r>
                  <a:rPr lang="en-US" dirty="0"/>
                  <a:t> Because of the drift term </a:t>
                </a:r>
                <a:r>
                  <a:rPr lang="en-US" i="1" dirty="0"/>
                  <a:t>.05t</a:t>
                </a:r>
                <a:r>
                  <a:rPr lang="en-US" dirty="0"/>
                  <a:t>, </a:t>
                </a:r>
                <a:r>
                  <a:rPr lang="en-US" i="1" dirty="0" err="1"/>
                  <a:t>X</a:t>
                </a:r>
                <a:r>
                  <a:rPr lang="en-US" i="1" baseline="-25000" dirty="0" err="1"/>
                  <a:t>t</a:t>
                </a:r>
                <a:r>
                  <a:rPr lang="en-US" dirty="0"/>
                  <a:t> is not a martingale with respect to the probability measure ℙ. Using the Cameron-Martin-</a:t>
                </a:r>
                <a:r>
                  <a:rPr lang="en-US" dirty="0" err="1"/>
                  <a:t>Girsanov</a:t>
                </a:r>
                <a:r>
                  <a:rPr lang="en-US" dirty="0"/>
                  <a:t> Theorem, we will be able to find an equivalent probability measure ℚ, so that the process </a:t>
                </a:r>
                <a:r>
                  <a:rPr lang="en-US" i="1" dirty="0" err="1"/>
                  <a:t>X</a:t>
                </a:r>
                <a:r>
                  <a:rPr lang="en-US" i="1" baseline="-25000" dirty="0" err="1"/>
                  <a:t>t</a:t>
                </a:r>
                <a:r>
                  <a:rPr lang="en-US" i="1" dirty="0"/>
                  <a:t> </a:t>
                </a:r>
                <a:r>
                  <a:rPr lang="en-US" dirty="0"/>
                  <a:t>with respect to the probability measure ℚ will be a martingale. Choose λ = .05 in the Cameron-Martin-</a:t>
                </a:r>
                <a:r>
                  <a:rPr lang="en-US" dirty="0" err="1"/>
                  <a:t>Girsanov</a:t>
                </a:r>
                <a:r>
                  <a:rPr lang="en-US" dirty="0"/>
                  <a:t> Theorem so that the Radon-</a:t>
                </a:r>
                <a:r>
                  <a:rPr lang="en-US" dirty="0" err="1"/>
                  <a:t>Nikodym</a:t>
                </a:r>
                <a:r>
                  <a:rPr lang="en-US" dirty="0"/>
                  <a:t>  derivative for the change in measure will be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𝜉</m:t>
                          </m:r>
                        </m:e>
                        <m:sub>
                          <m:r>
                            <a:rPr lang="en-US" sz="2900" i="1">
                              <a:latin typeface="Cambria Math" panose="02040503050406030204" pitchFamily="18" charset="0"/>
                            </a:rPr>
                            <m:t>𝑡</m:t>
                          </m:r>
                        </m:sub>
                      </m:sSub>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nary>
                            <m:naryPr>
                              <m:limLoc m:val="undOvr"/>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r>
                                <a:rPr lang="en-US" sz="2900" i="1">
                                  <a:latin typeface="Cambria Math" panose="02040503050406030204" pitchFamily="18" charset="0"/>
                                </a:rPr>
                                <m:t>.05</m:t>
                              </m:r>
                            </m:e>
                          </m:nary>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𝑠</m:t>
                              </m:r>
                            </m:sub>
                          </m:sSub>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1</m:t>
                              </m:r>
                            </m:num>
                            <m:den>
                              <m:r>
                                <a:rPr lang="en-US" sz="2900" i="1">
                                  <a:latin typeface="Cambria Math" panose="02040503050406030204" pitchFamily="18" charset="0"/>
                                </a:rPr>
                                <m:t>2</m:t>
                              </m:r>
                            </m:den>
                          </m:f>
                          <m:nary>
                            <m:naryPr>
                              <m:limLoc m:val="undOvr"/>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sSup>
                                <m:sSupPr>
                                  <m:ctrlPr>
                                    <a:rPr lang="en-US" sz="2900" i="1">
                                      <a:latin typeface="Cambria Math" panose="02040503050406030204" pitchFamily="18" charset="0"/>
                                    </a:rPr>
                                  </m:ctrlPr>
                                </m:sSupPr>
                                <m:e>
                                  <m:r>
                                    <a:rPr lang="en-US" sz="2900" i="1">
                                      <a:latin typeface="Cambria Math" panose="02040503050406030204" pitchFamily="18" charset="0"/>
                                    </a:rPr>
                                    <m:t>(.05)</m:t>
                                  </m:r>
                                </m:e>
                                <m:sup>
                                  <m:r>
                                    <a:rPr lang="en-US" sz="2900" i="1">
                                      <a:latin typeface="Cambria Math" panose="02040503050406030204" pitchFamily="18" charset="0"/>
                                    </a:rPr>
                                    <m:t>2</m:t>
                                  </m:r>
                                </m:sup>
                              </m:sSup>
                              <m:r>
                                <a:rPr lang="en-US" sz="2900" i="1">
                                  <a:latin typeface="Cambria Math" panose="02040503050406030204" pitchFamily="18" charset="0"/>
                                </a:rPr>
                                <m:t>𝑑𝑠</m:t>
                              </m:r>
                            </m:e>
                          </m:nary>
                        </m:sup>
                      </m:sSup>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−.05</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r>
                            <a:rPr lang="en-US" sz="2900" i="1">
                              <a:latin typeface="Cambria Math" panose="02040503050406030204" pitchFamily="18" charset="0"/>
                            </a:rPr>
                            <m:t>−.00125</m:t>
                          </m:r>
                          <m:r>
                            <a:rPr lang="en-US" sz="2900" i="1">
                              <a:latin typeface="Cambria Math" panose="02040503050406030204" pitchFamily="18" charset="0"/>
                            </a:rPr>
                            <m:t>𝑡</m:t>
                          </m:r>
                        </m:sup>
                      </m:sSup>
                    </m:oMath>
                  </m:oMathPara>
                </a14:m>
                <a:endParaRPr lang="en-US" sz="29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75429"/>
              </a:xfrm>
              <a:blipFill rotWithShape="0">
                <a:blip r:embed="rId2" cstate="print"/>
                <a:stretch>
                  <a:fillRect l="-753" t="-2423" r="-1344"/>
                </a:stretch>
              </a:blipFill>
            </p:spPr>
            <p:txBody>
              <a:bodyPr/>
              <a:lstStyle/>
              <a:p>
                <a:r>
                  <a:rPr lang="en-US">
                    <a:noFill/>
                  </a:rPr>
                  <a:t> </a:t>
                </a:r>
              </a:p>
            </p:txBody>
          </p:sp>
        </mc:Fallback>
      </mc:AlternateContent>
    </p:spTree>
    <p:extLst>
      <p:ext uri="{BB962C8B-B14F-4D97-AF65-F5344CB8AC3E}">
        <p14:creationId xmlns:p14="http://schemas.microsoft.com/office/powerpoint/2010/main" xmlns="" val="272740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Illustration: Applying </a:t>
            </a:r>
            <a:r>
              <a:rPr lang="en-US" b="1" dirty="0" smtClean="0"/>
              <a:t>The </a:t>
            </a:r>
            <a:r>
              <a:rPr lang="en-US" b="1" dirty="0"/>
              <a:t>Cameron-Martin-</a:t>
            </a:r>
            <a:r>
              <a:rPr lang="en-US" b="1" dirty="0" err="1"/>
              <a:t>Girsanov</a:t>
            </a:r>
            <a:r>
              <a:rPr lang="en-US" b="1" dirty="0"/>
              <a:t> </a:t>
            </a:r>
            <a:r>
              <a:rPr lang="en-US" b="1" dirty="0" smtClean="0"/>
              <a:t>Theorem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543858" cy="4775430"/>
              </a:xfrm>
            </p:spPr>
            <p:txBody>
              <a:bodyPr>
                <a:normAutofit fontScale="25000" lnSpcReduction="20000"/>
              </a:bodyPr>
              <a:lstStyle/>
              <a:p>
                <a:pPr marL="0" indent="0">
                  <a:buNone/>
                </a:pPr>
                <a:r>
                  <a:rPr lang="en-US" sz="9200" dirty="0" smtClean="0"/>
                  <a:t>By the Cameron-Martin-</a:t>
                </a:r>
                <a:r>
                  <a:rPr lang="en-US" sz="9200" dirty="0" err="1"/>
                  <a:t>Girsanov</a:t>
                </a:r>
                <a:r>
                  <a:rPr lang="en-US" sz="9200" dirty="0"/>
                  <a:t> Theorem, this will result in the process </a:t>
                </a:r>
                <a:r>
                  <a:rPr lang="en-US" sz="9200" i="1" dirty="0" err="1"/>
                  <a:t>X</a:t>
                </a:r>
                <a:r>
                  <a:rPr lang="en-US" sz="9200" i="1" baseline="-25000" dirty="0" err="1"/>
                  <a:t>t</a:t>
                </a:r>
                <a:r>
                  <a:rPr lang="en-US" sz="9200" dirty="0"/>
                  <a:t> taking the form</a:t>
                </a:r>
              </a:p>
              <a:p>
                <a:pPr marL="0" indent="0">
                  <a:buNone/>
                </a:pPr>
                <a:r>
                  <a:rPr lang="en-US" sz="9200" dirty="0"/>
                  <a:t> </a:t>
                </a:r>
              </a:p>
              <a:p>
                <a:pPr marL="0" indent="0">
                  <a:buNone/>
                </a:pPr>
                <a14:m>
                  <m:oMathPara xmlns:m="http://schemas.openxmlformats.org/officeDocument/2006/math">
                    <m:oMathParaPr>
                      <m:jc m:val="centerGroup"/>
                    </m:oMathParaPr>
                    <m:oMath xmlns:m="http://schemas.openxmlformats.org/officeDocument/2006/math">
                      <m:r>
                        <a:rPr lang="en-US" sz="9200" i="1">
                          <a:latin typeface="Cambria Math" panose="02040503050406030204" pitchFamily="18" charset="0"/>
                        </a:rPr>
                        <m:t>𝑑</m:t>
                      </m:r>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r>
                        <a:rPr lang="en-US" sz="9200" i="1">
                          <a:latin typeface="Cambria Math" panose="02040503050406030204" pitchFamily="18" charset="0"/>
                        </a:rPr>
                        <m:t>=</m:t>
                      </m:r>
                      <m:r>
                        <a:rPr lang="en-US" sz="9200" i="1">
                          <a:latin typeface="Cambria Math" panose="02040503050406030204" pitchFamily="18" charset="0"/>
                        </a:rPr>
                        <m:t>𝑑</m:t>
                      </m:r>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r>
                        <a:rPr lang="en-US" sz="9200" i="1">
                          <a:latin typeface="Cambria Math" panose="02040503050406030204" pitchFamily="18" charset="0"/>
                        </a:rPr>
                        <m:t>+</m:t>
                      </m:r>
                      <m:d>
                        <m:dPr>
                          <m:ctrlPr>
                            <a:rPr lang="en-US" sz="9200" i="1">
                              <a:latin typeface="Cambria Math" panose="02040503050406030204" pitchFamily="18" charset="0"/>
                            </a:rPr>
                          </m:ctrlPr>
                        </m:dPr>
                        <m:e>
                          <m:r>
                            <a:rPr lang="en-US" sz="9200" i="1">
                              <a:latin typeface="Cambria Math" panose="02040503050406030204" pitchFamily="18" charset="0"/>
                            </a:rPr>
                            <m:t>.05−.05</m:t>
                          </m:r>
                        </m:e>
                      </m:d>
                      <m:r>
                        <a:rPr lang="en-US" sz="9200" i="1">
                          <a:latin typeface="Cambria Math" panose="02040503050406030204" pitchFamily="18" charset="0"/>
                        </a:rPr>
                        <m:t>𝑑𝑡</m:t>
                      </m:r>
                      <m:r>
                        <a:rPr lang="en-US" sz="9200" i="1">
                          <a:latin typeface="Cambria Math" panose="02040503050406030204" pitchFamily="18" charset="0"/>
                        </a:rPr>
                        <m:t>=</m:t>
                      </m:r>
                      <m:r>
                        <a:rPr lang="en-US" sz="9200" i="1">
                          <a:latin typeface="Cambria Math" panose="02040503050406030204" pitchFamily="18" charset="0"/>
                        </a:rPr>
                        <m:t>𝑑</m:t>
                      </m:r>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oMath>
                  </m:oMathPara>
                </a14:m>
                <a:endParaRPr lang="en-US" sz="9200" dirty="0"/>
              </a:p>
              <a:p>
                <a:pPr marL="0" indent="0">
                  <a:buNone/>
                </a:pPr>
                <a:r>
                  <a:rPr lang="en-US" sz="9200" dirty="0"/>
                  <a:t> </a:t>
                </a:r>
              </a:p>
              <a:p>
                <a:pPr marL="0" indent="0">
                  <a:buNone/>
                </a:pPr>
                <a:r>
                  <a:rPr lang="en-US" sz="9200" dirty="0"/>
                  <a:t>where </a:t>
                </a:r>
                <a14:m>
                  <m:oMath xmlns:m="http://schemas.openxmlformats.org/officeDocument/2006/math">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oMath>
                </a14:m>
                <a:r>
                  <a:rPr lang="en-US" sz="9200" dirty="0"/>
                  <a:t> is Brownian motion with respect to the probability measure </a:t>
                </a:r>
                <a:r>
                  <a:rPr lang="en-US" sz="9200" dirty="0" smtClean="0"/>
                  <a:t>ℚ.  Since </a:t>
                </a:r>
                <a:r>
                  <a:rPr lang="en-US" sz="9200" dirty="0"/>
                  <a:t>obviously </a:t>
                </a:r>
                <a14:m>
                  <m:oMath xmlns:m="http://schemas.openxmlformats.org/officeDocument/2006/math">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r>
                      <a:rPr lang="en-US" sz="9200" i="1">
                        <a:latin typeface="Cambria Math" panose="02040503050406030204" pitchFamily="18" charset="0"/>
                      </a:rPr>
                      <m:t>=</m:t>
                    </m:r>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𝑍</m:t>
                            </m:r>
                          </m:e>
                        </m:acc>
                      </m:e>
                      <m:sub>
                        <m:r>
                          <a:rPr lang="en-US" sz="9200" i="1">
                            <a:latin typeface="Cambria Math" panose="02040503050406030204" pitchFamily="18" charset="0"/>
                          </a:rPr>
                          <m:t>𝑡</m:t>
                        </m:r>
                      </m:sub>
                    </m:sSub>
                    <m:r>
                      <a:rPr lang="en-US" sz="9200" b="0" i="1" smtClean="0">
                        <a:solidFill>
                          <a:schemeClr val="tx1"/>
                        </a:solidFill>
                        <a:latin typeface="Cambria Math" panose="02040503050406030204" pitchFamily="18" charset="0"/>
                      </a:rPr>
                      <m:t>+</m:t>
                    </m:r>
                    <m:sSub>
                      <m:sSubPr>
                        <m:ctrlPr>
                          <a:rPr lang="en-US" sz="9200" b="0" i="1" smtClean="0">
                            <a:solidFill>
                              <a:schemeClr val="tx1"/>
                            </a:solidFill>
                            <a:latin typeface="Cambria Math" panose="02040503050406030204" pitchFamily="18" charset="0"/>
                          </a:rPr>
                        </m:ctrlPr>
                      </m:sSubPr>
                      <m:e>
                        <m:acc>
                          <m:accPr>
                            <m:chr m:val="̂"/>
                            <m:ctrlPr>
                              <a:rPr lang="en-US" sz="9200" b="0" i="1" smtClean="0">
                                <a:solidFill>
                                  <a:schemeClr val="tx1"/>
                                </a:solidFill>
                                <a:latin typeface="Cambria Math" panose="02040503050406030204" pitchFamily="18" charset="0"/>
                              </a:rPr>
                            </m:ctrlPr>
                          </m:accPr>
                          <m:e>
                            <m:r>
                              <a:rPr lang="en-US" sz="9200" b="0" i="1" smtClean="0">
                                <a:solidFill>
                                  <a:schemeClr val="tx1"/>
                                </a:solidFill>
                                <a:latin typeface="Cambria Math" panose="02040503050406030204" pitchFamily="18" charset="0"/>
                              </a:rPr>
                              <m:t>𝑋</m:t>
                            </m:r>
                          </m:e>
                        </m:acc>
                      </m:e>
                      <m:sub>
                        <m:r>
                          <a:rPr lang="en-US" sz="9200" b="0" i="1" smtClean="0">
                            <a:solidFill>
                              <a:schemeClr val="tx1"/>
                            </a:solidFill>
                            <a:latin typeface="Cambria Math" panose="02040503050406030204" pitchFamily="18" charset="0"/>
                          </a:rPr>
                          <m:t>0</m:t>
                        </m:r>
                      </m:sub>
                    </m:sSub>
                    <m:r>
                      <a:rPr lang="en-US" sz="9200" i="1">
                        <a:solidFill>
                          <a:schemeClr val="tx1"/>
                        </a:solidFill>
                        <a:latin typeface="Cambria Math" panose="02040503050406030204" pitchFamily="18" charset="0"/>
                      </a:rPr>
                      <m:t>,</m:t>
                    </m:r>
                  </m:oMath>
                </a14:m>
                <a:r>
                  <a:rPr lang="en-US" sz="9200" dirty="0">
                    <a:solidFill>
                      <a:schemeClr val="tx1"/>
                    </a:solidFill>
                  </a:rPr>
                  <a:t> </a:t>
                </a:r>
                <a:r>
                  <a:rPr lang="en-US" sz="9200" dirty="0"/>
                  <a:t>then </a:t>
                </a:r>
                <a14:m>
                  <m:oMath xmlns:m="http://schemas.openxmlformats.org/officeDocument/2006/math">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oMath>
                </a14:m>
                <a:r>
                  <a:rPr lang="en-US" sz="9200" dirty="0"/>
                  <a:t> is a martingale with respect to the probability measure ℚ. The density function of </a:t>
                </a:r>
                <a:r>
                  <a:rPr lang="en-US" sz="9200" i="1" dirty="0" err="1"/>
                  <a:t>X</a:t>
                </a:r>
                <a:r>
                  <a:rPr lang="en-US" sz="9200" i="1" baseline="-25000" dirty="0" err="1"/>
                  <a:t>t</a:t>
                </a:r>
                <a:r>
                  <a:rPr lang="en-US" sz="9200" dirty="0"/>
                  <a:t> with respect to measure ℙ, the Radon </a:t>
                </a:r>
                <a:r>
                  <a:rPr lang="en-US" sz="9200" dirty="0" err="1"/>
                  <a:t>Nikodym</a:t>
                </a:r>
                <a:r>
                  <a:rPr lang="en-US" sz="9200" dirty="0"/>
                  <a:t> derivative and the density function of </a:t>
                </a:r>
                <a14:m>
                  <m:oMath xmlns:m="http://schemas.openxmlformats.org/officeDocument/2006/math">
                    <m:sSub>
                      <m:sSubPr>
                        <m:ctrlPr>
                          <a:rPr lang="en-US" sz="9200" i="1">
                            <a:latin typeface="Cambria Math" panose="02040503050406030204" pitchFamily="18" charset="0"/>
                          </a:rPr>
                        </m:ctrlPr>
                      </m:sSubPr>
                      <m:e>
                        <m:acc>
                          <m:accPr>
                            <m:chr m:val="̂"/>
                            <m:ctrlPr>
                              <a:rPr lang="en-US" sz="9200" i="1">
                                <a:latin typeface="Cambria Math" panose="02040503050406030204" pitchFamily="18" charset="0"/>
                              </a:rPr>
                            </m:ctrlPr>
                          </m:accPr>
                          <m:e>
                            <m:r>
                              <a:rPr lang="en-US" sz="9200" i="1">
                                <a:latin typeface="Cambria Math" panose="02040503050406030204" pitchFamily="18" charset="0"/>
                              </a:rPr>
                              <m:t>𝑋</m:t>
                            </m:r>
                          </m:e>
                        </m:acc>
                      </m:e>
                      <m:sub>
                        <m:r>
                          <a:rPr lang="en-US" sz="9200" i="1">
                            <a:latin typeface="Cambria Math" panose="02040503050406030204" pitchFamily="18" charset="0"/>
                          </a:rPr>
                          <m:t>𝑡</m:t>
                        </m:r>
                      </m:sub>
                    </m:sSub>
                  </m:oMath>
                </a14:m>
                <a:r>
                  <a:rPr lang="en-US" sz="9200" dirty="0"/>
                  <a:t>with respect to ℚ are given as follows:</a:t>
                </a:r>
              </a:p>
              <a:p>
                <a:pPr marL="0" indent="0">
                  <a:buNone/>
                </a:pPr>
                <a:r>
                  <a:rPr lang="en-US" sz="3600" dirty="0"/>
                  <a:t> </a:t>
                </a:r>
              </a:p>
              <a:p>
                <a:pPr marL="0" indent="0">
                  <a:buNone/>
                </a:pPr>
                <a14:m>
                  <m:oMathPara xmlns:m="http://schemas.openxmlformats.org/officeDocument/2006/math">
                    <m:oMathParaPr>
                      <m:jc m:val="centerGroup"/>
                    </m:oMathParaPr>
                    <m:oMath xmlns:m="http://schemas.openxmlformats.org/officeDocument/2006/math">
                      <m:sSub>
                        <m:sSubPr>
                          <m:ctrlPr>
                            <a:rPr lang="en-US" sz="7600" i="1">
                              <a:latin typeface="Cambria Math" panose="02040503050406030204" pitchFamily="18" charset="0"/>
                            </a:rPr>
                          </m:ctrlPr>
                        </m:sSubPr>
                        <m:e>
                          <m:r>
                            <a:rPr lang="en-US" sz="7600" i="1">
                              <a:latin typeface="Cambria Math" panose="02040503050406030204" pitchFamily="18" charset="0"/>
                            </a:rPr>
                            <m:t>𝑓</m:t>
                          </m:r>
                        </m:e>
                        <m:sub>
                          <m:r>
                            <a:rPr lang="en-US" sz="7600" i="1">
                              <a:latin typeface="Cambria Math" panose="02040503050406030204" pitchFamily="18" charset="0"/>
                            </a:rPr>
                            <m:t>ℙ</m:t>
                          </m:r>
                        </m:sub>
                      </m:sSub>
                      <m:d>
                        <m:dPr>
                          <m:ctrlPr>
                            <a:rPr lang="en-US" sz="7600" i="1">
                              <a:latin typeface="Cambria Math" panose="02040503050406030204" pitchFamily="18" charset="0"/>
                            </a:rPr>
                          </m:ctrlPr>
                        </m:dPr>
                        <m:e>
                          <m:r>
                            <a:rPr lang="en-US" sz="7600" i="1">
                              <a:latin typeface="Cambria Math" panose="02040503050406030204" pitchFamily="18" charset="0"/>
                            </a:rPr>
                            <m:t>𝑥</m:t>
                          </m:r>
                        </m:e>
                      </m:d>
                      <m:r>
                        <a:rPr lang="en-US" sz="7600" i="1">
                          <a:latin typeface="Cambria Math" panose="02040503050406030204" pitchFamily="18" charset="0"/>
                        </a:rPr>
                        <m:t>=</m:t>
                      </m:r>
                      <m:f>
                        <m:fPr>
                          <m:ctrlPr>
                            <a:rPr lang="en-US" sz="7600" i="1">
                              <a:latin typeface="Cambria Math" panose="02040503050406030204" pitchFamily="18" charset="0"/>
                            </a:rPr>
                          </m:ctrlPr>
                        </m:fPr>
                        <m:num>
                          <m:r>
                            <a:rPr lang="en-US" sz="7600" i="1">
                              <a:latin typeface="Cambria Math" panose="02040503050406030204" pitchFamily="18" charset="0"/>
                            </a:rPr>
                            <m:t>1</m:t>
                          </m:r>
                        </m:num>
                        <m:den>
                          <m:rad>
                            <m:radPr>
                              <m:degHide m:val="on"/>
                              <m:ctrlPr>
                                <a:rPr lang="en-US" sz="7600" i="1">
                                  <a:latin typeface="Cambria Math" panose="02040503050406030204" pitchFamily="18" charset="0"/>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panose="02040503050406030204" pitchFamily="18" charset="0"/>
                            </a:rPr>
                          </m:ctrlPr>
                        </m:sSupPr>
                        <m:e>
                          <m:r>
                            <a:rPr lang="en-US" sz="7600" i="1">
                              <a:latin typeface="Cambria Math" panose="02040503050406030204" pitchFamily="18" charset="0"/>
                            </a:rPr>
                            <m:t>𝑒</m:t>
                          </m:r>
                        </m:e>
                        <m:sup>
                          <m:r>
                            <a:rPr lang="en-US" sz="7600" i="1">
                              <a:latin typeface="Cambria Math" panose="02040503050406030204" pitchFamily="18" charset="0"/>
                            </a:rPr>
                            <m:t>−</m:t>
                          </m:r>
                          <m:sSup>
                            <m:sSupPr>
                              <m:ctrlPr>
                                <a:rPr lang="en-US" sz="7600" i="1">
                                  <a:latin typeface="Cambria Math" panose="02040503050406030204" pitchFamily="18" charset="0"/>
                                </a:rPr>
                              </m:ctrlPr>
                            </m:sSupPr>
                            <m:e>
                              <m:d>
                                <m:dPr>
                                  <m:ctrlPr>
                                    <a:rPr lang="en-US" sz="7600" i="1">
                                      <a:latin typeface="Cambria Math" panose="02040503050406030204" pitchFamily="18" charset="0"/>
                                    </a:rPr>
                                  </m:ctrlPr>
                                </m:dPr>
                                <m:e>
                                  <m:r>
                                    <a:rPr lang="en-US" sz="7600" i="1">
                                      <a:latin typeface="Cambria Math" panose="02040503050406030204" pitchFamily="18" charset="0"/>
                                    </a:rPr>
                                    <m:t>𝑥</m:t>
                                  </m:r>
                                  <m:r>
                                    <a:rPr lang="en-US" sz="7600" i="1">
                                      <a:latin typeface="Cambria Math" panose="02040503050406030204" pitchFamily="18" charset="0"/>
                                    </a:rPr>
                                    <m:t>−</m:t>
                                  </m:r>
                                  <m:r>
                                    <a:rPr lang="en-US" sz="7600" i="1">
                                      <a:latin typeface="Cambria Math" panose="02040503050406030204" pitchFamily="18" charset="0"/>
                                    </a:rPr>
                                    <m:t>𝜇</m:t>
                                  </m:r>
                                  <m:r>
                                    <a:rPr lang="en-US" sz="7600" i="1">
                                      <a:latin typeface="Cambria Math" panose="02040503050406030204" pitchFamily="18" charset="0"/>
                                    </a:rPr>
                                    <m:t>𝑡</m:t>
                                  </m:r>
                                </m:e>
                              </m:d>
                            </m:e>
                            <m:sup>
                              <m:r>
                                <a:rPr lang="en-US" sz="7600" i="1">
                                  <a:latin typeface="Cambria Math" panose="02040503050406030204" pitchFamily="18" charset="0"/>
                                </a:rPr>
                                <m:t>2</m:t>
                              </m:r>
                            </m:sup>
                          </m:sSup>
                          <m:r>
                            <a:rPr lang="en-US" sz="7600" i="1">
                              <a:latin typeface="Cambria Math" panose="02040503050406030204" pitchFamily="18" charset="0"/>
                            </a:rPr>
                            <m:t>/2</m:t>
                          </m:r>
                          <m:r>
                            <a:rPr lang="en-US" sz="7600" i="1">
                              <a:latin typeface="Cambria Math" panose="02040503050406030204" pitchFamily="18" charset="0"/>
                            </a:rPr>
                            <m:t>𝑡</m:t>
                          </m:r>
                        </m:sup>
                      </m:sSup>
                      <m:r>
                        <a:rPr lang="en-US" sz="7600" i="1">
                          <a:latin typeface="Cambria Math" panose="02040503050406030204" pitchFamily="18" charset="0"/>
                        </a:rPr>
                        <m:t>=</m:t>
                      </m:r>
                      <m:f>
                        <m:fPr>
                          <m:ctrlPr>
                            <a:rPr lang="en-US" sz="7600" i="1">
                              <a:latin typeface="Cambria Math" panose="02040503050406030204" pitchFamily="18" charset="0"/>
                            </a:rPr>
                          </m:ctrlPr>
                        </m:fPr>
                        <m:num>
                          <m:r>
                            <a:rPr lang="en-US" sz="7600" i="1">
                              <a:latin typeface="Cambria Math" panose="02040503050406030204" pitchFamily="18" charset="0"/>
                            </a:rPr>
                            <m:t>1</m:t>
                          </m:r>
                        </m:num>
                        <m:den>
                          <m:rad>
                            <m:radPr>
                              <m:degHide m:val="on"/>
                              <m:ctrlPr>
                                <a:rPr lang="en-US" sz="7600" i="1">
                                  <a:latin typeface="Cambria Math" panose="02040503050406030204" pitchFamily="18" charset="0"/>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panose="02040503050406030204" pitchFamily="18" charset="0"/>
                            </a:rPr>
                          </m:ctrlPr>
                        </m:sSupPr>
                        <m:e>
                          <m:r>
                            <a:rPr lang="en-US" sz="7600" i="1">
                              <a:latin typeface="Cambria Math" panose="02040503050406030204" pitchFamily="18" charset="0"/>
                            </a:rPr>
                            <m:t>𝑒</m:t>
                          </m:r>
                        </m:e>
                        <m:sup>
                          <m:r>
                            <a:rPr lang="en-US" sz="7600" i="1">
                              <a:latin typeface="Cambria Math" panose="02040503050406030204" pitchFamily="18" charset="0"/>
                            </a:rPr>
                            <m:t>−</m:t>
                          </m:r>
                          <m:sSup>
                            <m:sSupPr>
                              <m:ctrlPr>
                                <a:rPr lang="en-US" sz="7600" i="1">
                                  <a:latin typeface="Cambria Math" panose="02040503050406030204" pitchFamily="18" charset="0"/>
                                </a:rPr>
                              </m:ctrlPr>
                            </m:sSupPr>
                            <m:e>
                              <m:d>
                                <m:dPr>
                                  <m:ctrlPr>
                                    <a:rPr lang="en-US" sz="7600" i="1">
                                      <a:latin typeface="Cambria Math" panose="02040503050406030204" pitchFamily="18" charset="0"/>
                                    </a:rPr>
                                  </m:ctrlPr>
                                </m:dPr>
                                <m:e>
                                  <m:r>
                                    <a:rPr lang="en-US" sz="7600" i="1">
                                      <a:latin typeface="Cambria Math" panose="02040503050406030204" pitchFamily="18" charset="0"/>
                                    </a:rPr>
                                    <m:t>𝑥</m:t>
                                  </m:r>
                                  <m:r>
                                    <a:rPr lang="en-US" sz="7600" i="1">
                                      <a:latin typeface="Cambria Math" panose="02040503050406030204" pitchFamily="18" charset="0"/>
                                    </a:rPr>
                                    <m:t>−.05</m:t>
                                  </m:r>
                                  <m:r>
                                    <a:rPr lang="en-US" sz="7600" i="1">
                                      <a:latin typeface="Cambria Math" panose="02040503050406030204" pitchFamily="18" charset="0"/>
                                    </a:rPr>
                                    <m:t>𝑡</m:t>
                                  </m:r>
                                </m:e>
                              </m:d>
                            </m:e>
                            <m:sup>
                              <m:r>
                                <a:rPr lang="en-US" sz="7600" i="1">
                                  <a:latin typeface="Cambria Math" panose="02040503050406030204" pitchFamily="18" charset="0"/>
                                </a:rPr>
                                <m:t>2</m:t>
                              </m:r>
                            </m:sup>
                          </m:sSup>
                          <m:r>
                            <a:rPr lang="en-US" sz="7600" i="1">
                              <a:latin typeface="Cambria Math" panose="02040503050406030204" pitchFamily="18" charset="0"/>
                            </a:rPr>
                            <m:t>/2</m:t>
                          </m:r>
                          <m:r>
                            <a:rPr lang="en-US" sz="7600" i="1">
                              <a:latin typeface="Cambria Math" panose="02040503050406030204" pitchFamily="18" charset="0"/>
                            </a:rPr>
                            <m:t>𝑡</m:t>
                          </m:r>
                        </m:sup>
                      </m:sSup>
                      <m:r>
                        <a:rPr lang="en-US" sz="7600" b="0" i="1" smtClean="0">
                          <a:latin typeface="Cambria Math" panose="02040503050406030204" pitchFamily="18" charset="0"/>
                        </a:rPr>
                        <m:t>  </m:t>
                      </m:r>
                      <m:r>
                        <a:rPr lang="en-US" sz="7600" b="0" i="1" smtClean="0">
                          <a:latin typeface="Cambria Math" panose="02040503050406030204" pitchFamily="18" charset="0"/>
                        </a:rPr>
                        <m:t>𝑎𝑛𝑑</m:t>
                      </m:r>
                      <m:r>
                        <a:rPr lang="en-US" sz="7600" b="0" i="1" smtClean="0">
                          <a:latin typeface="Cambria Math" panose="02040503050406030204" pitchFamily="18" charset="0"/>
                        </a:rPr>
                        <m:t>       </m:t>
                      </m:r>
                      <m:sSub>
                        <m:sSubPr>
                          <m:ctrlPr>
                            <a:rPr lang="en-US" sz="7600" i="1">
                              <a:latin typeface="Cambria Math" panose="02040503050406030204" pitchFamily="18" charset="0"/>
                            </a:rPr>
                          </m:ctrlPr>
                        </m:sSubPr>
                        <m:e>
                          <m:r>
                            <a:rPr lang="en-US" sz="7600" i="1">
                              <a:latin typeface="Cambria Math" panose="02040503050406030204" pitchFamily="18" charset="0"/>
                            </a:rPr>
                            <m:t>𝜉</m:t>
                          </m:r>
                        </m:e>
                        <m:sub>
                          <m:r>
                            <a:rPr lang="en-US" sz="7600" i="1">
                              <a:latin typeface="Cambria Math" panose="02040503050406030204" pitchFamily="18" charset="0"/>
                            </a:rPr>
                            <m:t>𝑡</m:t>
                          </m:r>
                        </m:sub>
                      </m:sSub>
                      <m:r>
                        <a:rPr lang="en-US" sz="7600" i="1">
                          <a:latin typeface="Cambria Math" panose="02040503050406030204" pitchFamily="18" charset="0"/>
                        </a:rPr>
                        <m:t>(</m:t>
                      </m:r>
                      <m:r>
                        <a:rPr lang="en-US" sz="7600" i="1">
                          <a:latin typeface="Cambria Math" panose="02040503050406030204" pitchFamily="18" charset="0"/>
                        </a:rPr>
                        <m:t>𝑥</m:t>
                      </m:r>
                      <m:r>
                        <a:rPr lang="en-US" sz="7600" i="1">
                          <a:latin typeface="Cambria Math" panose="02040503050406030204" pitchFamily="18" charset="0"/>
                        </a:rPr>
                        <m:t>)=</m:t>
                      </m:r>
                      <m:sSup>
                        <m:sSupPr>
                          <m:ctrlPr>
                            <a:rPr lang="en-US" sz="7600" i="1">
                              <a:latin typeface="Cambria Math" panose="02040503050406030204" pitchFamily="18" charset="0"/>
                            </a:rPr>
                          </m:ctrlPr>
                        </m:sSupPr>
                        <m:e>
                          <m:r>
                            <a:rPr lang="en-US" sz="7600" i="1">
                              <a:latin typeface="Cambria Math" panose="02040503050406030204" pitchFamily="18" charset="0"/>
                            </a:rPr>
                            <m:t>𝑒</m:t>
                          </m:r>
                        </m:e>
                        <m:sup>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sup>
                      </m:sSup>
                    </m:oMath>
                  </m:oMathPara>
                </a14:m>
                <a:endParaRPr lang="en-US" sz="7600" dirty="0"/>
              </a:p>
              <a:p>
                <a:pPr marL="0" indent="0">
                  <a:buNone/>
                </a:pPr>
                <a:r>
                  <a:rPr lang="en-US" sz="7600" dirty="0"/>
                  <a:t> </a:t>
                </a:r>
                <a:endParaRPr lang="en-US" sz="7600" dirty="0" smtClean="0"/>
              </a:p>
              <a:p>
                <a:pPr marL="0" indent="0">
                  <a:buNone/>
                </a:pPr>
                <a14:m>
                  <m:oMathPara xmlns:m="http://schemas.openxmlformats.org/officeDocument/2006/math">
                    <m:oMathParaPr>
                      <m:jc m:val="left"/>
                    </m:oMathParaPr>
                    <m:oMath xmlns:m="http://schemas.openxmlformats.org/officeDocument/2006/math">
                      <m:sSub>
                        <m:sSubPr>
                          <m:ctrlPr>
                            <a:rPr lang="en-US" sz="7600" i="1">
                              <a:latin typeface="Cambria Math" panose="02040503050406030204" pitchFamily="18" charset="0"/>
                            </a:rPr>
                          </m:ctrlPr>
                        </m:sSubPr>
                        <m:e>
                          <m:r>
                            <a:rPr lang="en-US" sz="7600" i="1">
                              <a:latin typeface="Cambria Math" panose="02040503050406030204" pitchFamily="18" charset="0"/>
                            </a:rPr>
                            <m:t>𝑓</m:t>
                          </m:r>
                        </m:e>
                        <m:sub>
                          <m:r>
                            <a:rPr lang="en-US" sz="7600" i="1">
                              <a:latin typeface="Cambria Math" panose="02040503050406030204" pitchFamily="18" charset="0"/>
                            </a:rPr>
                            <m:t>ℚ</m:t>
                          </m:r>
                        </m:sub>
                      </m:sSub>
                      <m:d>
                        <m:dPr>
                          <m:ctrlPr>
                            <a:rPr lang="en-US" sz="7600" i="1">
                              <a:latin typeface="Cambria Math" panose="02040503050406030204" pitchFamily="18" charset="0"/>
                            </a:rPr>
                          </m:ctrlPr>
                        </m:dPr>
                        <m:e>
                          <m:r>
                            <a:rPr lang="en-US" sz="7600" i="1">
                              <a:latin typeface="Cambria Math" panose="02040503050406030204" pitchFamily="18" charset="0"/>
                            </a:rPr>
                            <m:t>𝑥</m:t>
                          </m:r>
                        </m:e>
                      </m:d>
                      <m:r>
                        <a:rPr lang="en-US" sz="7600" i="1">
                          <a:latin typeface="Cambria Math" panose="02040503050406030204" pitchFamily="18" charset="0"/>
                        </a:rPr>
                        <m:t>=</m:t>
                      </m:r>
                      <m:sSub>
                        <m:sSubPr>
                          <m:ctrlPr>
                            <a:rPr lang="en-US" sz="7600" i="1">
                              <a:latin typeface="Cambria Math" panose="02040503050406030204" pitchFamily="18" charset="0"/>
                            </a:rPr>
                          </m:ctrlPr>
                        </m:sSubPr>
                        <m:e>
                          <m:r>
                            <a:rPr lang="en-US" sz="7600" i="1">
                              <a:latin typeface="Cambria Math" panose="02040503050406030204" pitchFamily="18" charset="0"/>
                            </a:rPr>
                            <m:t>𝑓</m:t>
                          </m:r>
                        </m:e>
                        <m:sub>
                          <m:r>
                            <a:rPr lang="en-US" sz="7600" i="1">
                              <a:latin typeface="Cambria Math" panose="02040503050406030204" pitchFamily="18" charset="0"/>
                            </a:rPr>
                            <m:t>ℙ</m:t>
                          </m:r>
                        </m:sub>
                      </m:sSub>
                      <m:d>
                        <m:dPr>
                          <m:ctrlPr>
                            <a:rPr lang="en-US" sz="7600" i="1">
                              <a:latin typeface="Cambria Math" panose="02040503050406030204" pitchFamily="18" charset="0"/>
                            </a:rPr>
                          </m:ctrlPr>
                        </m:dPr>
                        <m:e>
                          <m:r>
                            <a:rPr lang="en-US" sz="7600" i="1">
                              <a:latin typeface="Cambria Math" panose="02040503050406030204" pitchFamily="18" charset="0"/>
                            </a:rPr>
                            <m:t>𝑥</m:t>
                          </m:r>
                        </m:e>
                      </m:d>
                      <m:sSub>
                        <m:sSubPr>
                          <m:ctrlPr>
                            <a:rPr lang="en-US" sz="7600" i="1">
                              <a:latin typeface="Cambria Math" panose="02040503050406030204" pitchFamily="18" charset="0"/>
                            </a:rPr>
                          </m:ctrlPr>
                        </m:sSubPr>
                        <m:e>
                          <m:r>
                            <a:rPr lang="en-US" sz="7600" i="1">
                              <a:latin typeface="Cambria Math" panose="02040503050406030204" pitchFamily="18" charset="0"/>
                            </a:rPr>
                            <m:t>𝜉</m:t>
                          </m:r>
                        </m:e>
                        <m:sub>
                          <m:r>
                            <a:rPr lang="en-US" sz="7600" i="1">
                              <a:latin typeface="Cambria Math" panose="02040503050406030204" pitchFamily="18" charset="0"/>
                            </a:rPr>
                            <m:t>𝑡</m:t>
                          </m:r>
                        </m:sub>
                      </m:sSub>
                      <m:d>
                        <m:dPr>
                          <m:ctrlPr>
                            <a:rPr lang="en-US" sz="7600" i="1">
                              <a:latin typeface="Cambria Math" panose="02040503050406030204" pitchFamily="18" charset="0"/>
                            </a:rPr>
                          </m:ctrlPr>
                        </m:dPr>
                        <m:e>
                          <m:r>
                            <a:rPr lang="en-US" sz="7600" i="1">
                              <a:latin typeface="Cambria Math" panose="02040503050406030204" pitchFamily="18" charset="0"/>
                            </a:rPr>
                            <m:t>𝑥</m:t>
                          </m:r>
                        </m:e>
                      </m:d>
                      <m:r>
                        <a:rPr lang="en-US" sz="7600" i="1">
                          <a:latin typeface="Cambria Math" panose="02040503050406030204" pitchFamily="18" charset="0"/>
                        </a:rPr>
                        <m:t>=</m:t>
                      </m:r>
                      <m:f>
                        <m:fPr>
                          <m:ctrlPr>
                            <a:rPr lang="en-US" sz="7600" i="1">
                              <a:latin typeface="Cambria Math" panose="02040503050406030204" pitchFamily="18" charset="0"/>
                            </a:rPr>
                          </m:ctrlPr>
                        </m:fPr>
                        <m:num>
                          <m:r>
                            <a:rPr lang="en-US" sz="7600" i="1">
                              <a:latin typeface="Cambria Math" panose="02040503050406030204" pitchFamily="18" charset="0"/>
                            </a:rPr>
                            <m:t>1</m:t>
                          </m:r>
                        </m:num>
                        <m:den>
                          <m:rad>
                            <m:radPr>
                              <m:degHide m:val="on"/>
                              <m:ctrlPr>
                                <a:rPr lang="en-US" sz="7600" i="1">
                                  <a:latin typeface="Cambria Math" panose="02040503050406030204" pitchFamily="18" charset="0"/>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panose="02040503050406030204" pitchFamily="18" charset="0"/>
                            </a:rPr>
                          </m:ctrlPr>
                        </m:sSupPr>
                        <m:e>
                          <m:r>
                            <a:rPr lang="en-US" sz="7600" i="1">
                              <a:latin typeface="Cambria Math" panose="02040503050406030204" pitchFamily="18" charset="0"/>
                            </a:rPr>
                            <m:t>𝑒</m:t>
                          </m:r>
                        </m:e>
                        <m:sup>
                          <m:r>
                            <a:rPr lang="en-US" sz="7600" i="1">
                              <a:latin typeface="Cambria Math" panose="02040503050406030204" pitchFamily="18" charset="0"/>
                            </a:rPr>
                            <m:t>−</m:t>
                          </m:r>
                          <m:f>
                            <m:fPr>
                              <m:ctrlPr>
                                <a:rPr lang="en-US" sz="7600" i="1">
                                  <a:latin typeface="Cambria Math" panose="02040503050406030204" pitchFamily="18" charset="0"/>
                                </a:rPr>
                              </m:ctrlPr>
                            </m:fPr>
                            <m:num>
                              <m:sSup>
                                <m:sSupPr>
                                  <m:ctrlPr>
                                    <a:rPr lang="en-US" sz="7600" i="1">
                                      <a:latin typeface="Cambria Math" panose="02040503050406030204" pitchFamily="18" charset="0"/>
                                    </a:rPr>
                                  </m:ctrlPr>
                                </m:sSupPr>
                                <m:e>
                                  <m:d>
                                    <m:dPr>
                                      <m:ctrlPr>
                                        <a:rPr lang="en-US" sz="7600" i="1">
                                          <a:latin typeface="Cambria Math" panose="02040503050406030204" pitchFamily="18" charset="0"/>
                                        </a:rPr>
                                      </m:ctrlPr>
                                    </m:dPr>
                                    <m:e>
                                      <m:r>
                                        <a:rPr lang="en-US" sz="7600" i="1">
                                          <a:latin typeface="Cambria Math" panose="02040503050406030204" pitchFamily="18" charset="0"/>
                                        </a:rPr>
                                        <m:t>𝑥</m:t>
                                      </m:r>
                                      <m:r>
                                        <a:rPr lang="en-US" sz="7600" i="1">
                                          <a:latin typeface="Cambria Math" panose="02040503050406030204" pitchFamily="18" charset="0"/>
                                        </a:rPr>
                                        <m:t>−.05</m:t>
                                      </m:r>
                                      <m:r>
                                        <a:rPr lang="en-US" sz="7600" i="1">
                                          <a:latin typeface="Cambria Math" panose="02040503050406030204" pitchFamily="18" charset="0"/>
                                        </a:rPr>
                                        <m:t>𝑡</m:t>
                                      </m:r>
                                    </m:e>
                                  </m:d>
                                </m:e>
                                <m:sup>
                                  <m:r>
                                    <a:rPr lang="en-US" sz="7600" i="1">
                                      <a:latin typeface="Cambria Math" panose="02040503050406030204" pitchFamily="18" charset="0"/>
                                    </a:rPr>
                                    <m:t>2</m:t>
                                  </m:r>
                                </m:sup>
                              </m:sSup>
                            </m:num>
                            <m:den>
                              <m:r>
                                <a:rPr lang="en-US" sz="7600" i="1">
                                  <a:latin typeface="Cambria Math" panose="02040503050406030204" pitchFamily="18" charset="0"/>
                                </a:rPr>
                                <m:t>2</m:t>
                              </m:r>
                              <m:r>
                                <a:rPr lang="en-US" sz="7600" i="1">
                                  <a:latin typeface="Cambria Math" panose="02040503050406030204" pitchFamily="18" charset="0"/>
                                </a:rPr>
                                <m:t>𝑡</m:t>
                              </m:r>
                            </m:den>
                          </m:f>
                        </m:sup>
                      </m:sSup>
                      <m:sSup>
                        <m:sSupPr>
                          <m:ctrlPr>
                            <a:rPr lang="en-US" sz="7600" i="1">
                              <a:latin typeface="Cambria Math" panose="02040503050406030204" pitchFamily="18" charset="0"/>
                            </a:rPr>
                          </m:ctrlPr>
                        </m:sSupPr>
                        <m:e>
                          <m:r>
                            <a:rPr lang="en-US" sz="7600" i="1">
                              <a:latin typeface="Cambria Math" panose="02040503050406030204" pitchFamily="18" charset="0"/>
                            </a:rPr>
                            <m:t>𝑒</m:t>
                          </m:r>
                        </m:e>
                        <m:sup>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sup>
                      </m:sSup>
                      <m:r>
                        <a:rPr lang="en-US" sz="7600" i="1">
                          <a:latin typeface="Cambria Math" panose="02040503050406030204" pitchFamily="18" charset="0"/>
                        </a:rPr>
                        <m:t>=</m:t>
                      </m:r>
                      <m:f>
                        <m:fPr>
                          <m:ctrlPr>
                            <a:rPr lang="en-US" sz="7600" i="1">
                              <a:latin typeface="Cambria Math" panose="02040503050406030204" pitchFamily="18" charset="0"/>
                            </a:rPr>
                          </m:ctrlPr>
                        </m:fPr>
                        <m:num>
                          <m:r>
                            <a:rPr lang="en-US" sz="7600" i="1">
                              <a:latin typeface="Cambria Math" panose="02040503050406030204" pitchFamily="18" charset="0"/>
                            </a:rPr>
                            <m:t>1</m:t>
                          </m:r>
                        </m:num>
                        <m:den>
                          <m:rad>
                            <m:radPr>
                              <m:degHide m:val="on"/>
                              <m:ctrlPr>
                                <a:rPr lang="en-US" sz="7600" i="1">
                                  <a:latin typeface="Cambria Math" panose="02040503050406030204" pitchFamily="18" charset="0"/>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panose="02040503050406030204" pitchFamily="18" charset="0"/>
                            </a:rPr>
                          </m:ctrlPr>
                        </m:sSupPr>
                        <m:e>
                          <m:r>
                            <a:rPr lang="en-US" sz="7600" i="1">
                              <a:latin typeface="Cambria Math" panose="02040503050406030204" pitchFamily="18" charset="0"/>
                            </a:rPr>
                            <m:t>𝑒</m:t>
                          </m:r>
                        </m:e>
                        <m:sup>
                          <m:r>
                            <a:rPr lang="en-US" sz="7600" i="1">
                              <a:latin typeface="Cambria Math" panose="02040503050406030204" pitchFamily="18" charset="0"/>
                            </a:rPr>
                            <m:t>− </m:t>
                          </m:r>
                          <m:f>
                            <m:fPr>
                              <m:ctrlPr>
                                <a:rPr lang="en-US" sz="7600" i="1">
                                  <a:latin typeface="Cambria Math" panose="02040503050406030204" pitchFamily="18" charset="0"/>
                                </a:rPr>
                              </m:ctrlPr>
                            </m:fPr>
                            <m:num>
                              <m:r>
                                <a:rPr lang="en-US" sz="7600" i="1">
                                  <a:latin typeface="Cambria Math" panose="02040503050406030204" pitchFamily="18" charset="0"/>
                                </a:rPr>
                                <m:t>1</m:t>
                              </m:r>
                            </m:num>
                            <m:den>
                              <m:r>
                                <a:rPr lang="en-US" sz="7600" i="1">
                                  <a:latin typeface="Cambria Math" panose="02040503050406030204" pitchFamily="18" charset="0"/>
                                </a:rPr>
                                <m:t>2</m:t>
                              </m:r>
                              <m:r>
                                <a:rPr lang="en-US" sz="7600" i="1">
                                  <a:latin typeface="Cambria Math" panose="02040503050406030204" pitchFamily="18" charset="0"/>
                                </a:rPr>
                                <m:t>𝑡</m:t>
                              </m:r>
                            </m:den>
                          </m:f>
                          <m:sSup>
                            <m:sSupPr>
                              <m:ctrlPr>
                                <a:rPr lang="en-US" sz="7600" i="1">
                                  <a:latin typeface="Cambria Math" panose="02040503050406030204" pitchFamily="18" charset="0"/>
                                </a:rPr>
                              </m:ctrlPr>
                            </m:sSupPr>
                            <m:e>
                              <m:r>
                                <a:rPr lang="en-US" sz="7600" i="1">
                                  <a:latin typeface="Cambria Math" panose="02040503050406030204" pitchFamily="18" charset="0"/>
                                </a:rPr>
                                <m:t>𝑥</m:t>
                              </m:r>
                            </m:e>
                            <m:sup>
                              <m:r>
                                <a:rPr lang="en-US" sz="7600" i="1">
                                  <a:latin typeface="Cambria Math" panose="02040503050406030204" pitchFamily="18" charset="0"/>
                                </a:rPr>
                                <m:t>2</m:t>
                              </m:r>
                            </m:sup>
                          </m:sSup>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r>
                            <a:rPr lang="en-US" sz="7600" i="1">
                              <a:latin typeface="Cambria Math" panose="02040503050406030204" pitchFamily="18" charset="0"/>
                            </a:rPr>
                            <m:t>−.05</m:t>
                          </m:r>
                          <m:r>
                            <a:rPr lang="en-US" sz="7600" i="1">
                              <a:latin typeface="Cambria Math" panose="02040503050406030204" pitchFamily="18" charset="0"/>
                            </a:rPr>
                            <m:t>𝑥</m:t>
                          </m:r>
                          <m:r>
                            <a:rPr lang="en-US" sz="7600" i="1">
                              <a:latin typeface="Cambria Math" panose="02040503050406030204" pitchFamily="18" charset="0"/>
                            </a:rPr>
                            <m:t>+.00125</m:t>
                          </m:r>
                          <m:r>
                            <a:rPr lang="en-US" sz="7600" i="1">
                              <a:latin typeface="Cambria Math" panose="02040503050406030204" pitchFamily="18" charset="0"/>
                            </a:rPr>
                            <m:t>𝑡</m:t>
                          </m:r>
                        </m:sup>
                      </m:sSup>
                      <m:r>
                        <a:rPr lang="en-US" sz="7600" i="1">
                          <a:latin typeface="Cambria Math" panose="02040503050406030204" pitchFamily="18" charset="0"/>
                        </a:rPr>
                        <m:t>=</m:t>
                      </m:r>
                      <m:f>
                        <m:fPr>
                          <m:ctrlPr>
                            <a:rPr lang="en-US" sz="7600" i="1">
                              <a:latin typeface="Cambria Math" panose="02040503050406030204" pitchFamily="18" charset="0"/>
                            </a:rPr>
                          </m:ctrlPr>
                        </m:fPr>
                        <m:num>
                          <m:r>
                            <a:rPr lang="en-US" sz="7600" i="1">
                              <a:latin typeface="Cambria Math" panose="02040503050406030204" pitchFamily="18" charset="0"/>
                            </a:rPr>
                            <m:t>1</m:t>
                          </m:r>
                        </m:num>
                        <m:den>
                          <m:rad>
                            <m:radPr>
                              <m:degHide m:val="on"/>
                              <m:ctrlPr>
                                <a:rPr lang="en-US" sz="7600" i="1">
                                  <a:latin typeface="Cambria Math" panose="02040503050406030204" pitchFamily="18" charset="0"/>
                                </a:rPr>
                              </m:ctrlPr>
                            </m:radPr>
                            <m:deg/>
                            <m:e>
                              <m:r>
                                <a:rPr lang="en-US" sz="7600" i="1">
                                  <a:latin typeface="Cambria Math" panose="02040503050406030204" pitchFamily="18" charset="0"/>
                                </a:rPr>
                                <m:t>2</m:t>
                              </m:r>
                              <m:r>
                                <a:rPr lang="en-US" sz="7600" i="1">
                                  <a:latin typeface="Cambria Math" panose="02040503050406030204" pitchFamily="18" charset="0"/>
                                </a:rPr>
                                <m:t>𝜋</m:t>
                              </m:r>
                            </m:e>
                          </m:rad>
                        </m:den>
                      </m:f>
                      <m:sSup>
                        <m:sSupPr>
                          <m:ctrlPr>
                            <a:rPr lang="en-US" sz="7600" i="1">
                              <a:latin typeface="Cambria Math" panose="02040503050406030204" pitchFamily="18" charset="0"/>
                            </a:rPr>
                          </m:ctrlPr>
                        </m:sSupPr>
                        <m:e>
                          <m:r>
                            <a:rPr lang="en-US" sz="7600" i="1">
                              <a:latin typeface="Cambria Math" panose="02040503050406030204" pitchFamily="18" charset="0"/>
                            </a:rPr>
                            <m:t>𝑒</m:t>
                          </m:r>
                        </m:e>
                        <m:sup>
                          <m:r>
                            <a:rPr lang="en-US" sz="7600" i="1">
                              <a:latin typeface="Cambria Math" panose="02040503050406030204" pitchFamily="18" charset="0"/>
                            </a:rPr>
                            <m:t>− </m:t>
                          </m:r>
                          <m:f>
                            <m:fPr>
                              <m:ctrlPr>
                                <a:rPr lang="en-US" sz="7600" i="1">
                                  <a:latin typeface="Cambria Math" panose="02040503050406030204" pitchFamily="18" charset="0"/>
                                </a:rPr>
                              </m:ctrlPr>
                            </m:fPr>
                            <m:num>
                              <m:r>
                                <a:rPr lang="en-US" sz="7600" i="1">
                                  <a:latin typeface="Cambria Math" panose="02040503050406030204" pitchFamily="18" charset="0"/>
                                </a:rPr>
                                <m:t>1</m:t>
                              </m:r>
                            </m:num>
                            <m:den>
                              <m:r>
                                <a:rPr lang="en-US" sz="7600" i="1">
                                  <a:latin typeface="Cambria Math" panose="02040503050406030204" pitchFamily="18" charset="0"/>
                                </a:rPr>
                                <m:t>2</m:t>
                              </m:r>
                              <m:r>
                                <a:rPr lang="en-US" sz="7600" i="1">
                                  <a:latin typeface="Cambria Math" panose="02040503050406030204" pitchFamily="18" charset="0"/>
                                </a:rPr>
                                <m:t>𝑡</m:t>
                              </m:r>
                            </m:den>
                          </m:f>
                          <m:sSup>
                            <m:sSupPr>
                              <m:ctrlPr>
                                <a:rPr lang="en-US" sz="7600" i="1">
                                  <a:latin typeface="Cambria Math" panose="02040503050406030204" pitchFamily="18" charset="0"/>
                                </a:rPr>
                              </m:ctrlPr>
                            </m:sSupPr>
                            <m:e>
                              <m:r>
                                <a:rPr lang="en-US" sz="7600" i="1">
                                  <a:latin typeface="Cambria Math" panose="02040503050406030204" pitchFamily="18" charset="0"/>
                                </a:rPr>
                                <m:t>𝑥</m:t>
                              </m:r>
                            </m:e>
                            <m:sup>
                              <m:r>
                                <a:rPr lang="en-US" sz="7600" i="1">
                                  <a:latin typeface="Cambria Math" panose="02040503050406030204" pitchFamily="18" charset="0"/>
                                </a:rPr>
                                <m:t>2</m:t>
                              </m:r>
                            </m:sup>
                          </m:sSup>
                        </m:sup>
                      </m:sSup>
                    </m:oMath>
                  </m:oMathPara>
                </a14:m>
                <a:endParaRPr lang="en-US" sz="76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543858" cy="4775430"/>
              </a:xfrm>
              <a:blipFill rotWithShape="0">
                <a:blip r:embed="rId2" cstate="print"/>
                <a:stretch>
                  <a:fillRect l="-739" t="-2427" r="-53"/>
                </a:stretch>
              </a:blipFill>
            </p:spPr>
            <p:txBody>
              <a:bodyPr/>
              <a:lstStyle/>
              <a:p>
                <a:r>
                  <a:rPr lang="en-US">
                    <a:noFill/>
                  </a:rPr>
                  <a:t> </a:t>
                </a:r>
              </a:p>
            </p:txBody>
          </p:sp>
        </mc:Fallback>
      </mc:AlternateContent>
    </p:spTree>
    <p:extLst>
      <p:ext uri="{BB962C8B-B14F-4D97-AF65-F5344CB8AC3E}">
        <p14:creationId xmlns:p14="http://schemas.microsoft.com/office/powerpoint/2010/main" xmlns="" val="347996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Martingale Representation Theorem</a:t>
            </a:r>
          </a:p>
        </p:txBody>
      </p:sp>
      <p:sp>
        <p:nvSpPr>
          <p:cNvPr id="3" name="Content Placeholder 2"/>
          <p:cNvSpPr>
            <a:spLocks noGrp="1"/>
          </p:cNvSpPr>
          <p:nvPr>
            <p:ph sz="quarter" idx="1"/>
          </p:nvPr>
        </p:nvSpPr>
        <p:spPr/>
        <p:txBody>
          <a:bodyPr/>
          <a:lstStyle/>
          <a:p>
            <a:pPr marL="0" indent="0">
              <a:buNone/>
            </a:pPr>
            <a:r>
              <a:rPr lang="en-US" dirty="0"/>
              <a:t>Suppose that </a:t>
            </a:r>
            <a:r>
              <a:rPr lang="en-US" i="1" dirty="0"/>
              <a:t>M</a:t>
            </a:r>
            <a:r>
              <a:rPr lang="en-US" i="1" baseline="-25000" dirty="0"/>
              <a:t>t</a:t>
            </a:r>
            <a:r>
              <a:rPr lang="en-US" dirty="0"/>
              <a:t> is a martingale process of the form </a:t>
            </a:r>
            <a:endParaRPr lang="en-US" dirty="0" smtClean="0"/>
          </a:p>
          <a:p>
            <a:pPr marL="0" indent="0" algn="ctr">
              <a:buNone/>
            </a:pPr>
            <a:r>
              <a:rPr lang="en-US" i="1" dirty="0" err="1" smtClean="0"/>
              <a:t>dM</a:t>
            </a:r>
            <a:r>
              <a:rPr lang="en-US" i="1" baseline="-25000" dirty="0" err="1" smtClean="0"/>
              <a:t>t</a:t>
            </a:r>
            <a:r>
              <a:rPr lang="en-US" dirty="0" smtClean="0"/>
              <a:t> </a:t>
            </a:r>
            <a:r>
              <a:rPr lang="en-US" dirty="0"/>
              <a:t>= </a:t>
            </a:r>
            <a:r>
              <a:rPr lang="en-US" dirty="0" err="1"/>
              <a:t>σ</a:t>
            </a:r>
            <a:r>
              <a:rPr lang="en-US" i="1" baseline="-25000" dirty="0" err="1"/>
              <a:t>t</a:t>
            </a:r>
            <a:r>
              <a:rPr lang="en-US" i="1" dirty="0" err="1"/>
              <a:t>dZ</a:t>
            </a:r>
            <a:r>
              <a:rPr lang="en-US" i="1" baseline="-25000" dirty="0" err="1"/>
              <a:t>t</a:t>
            </a:r>
            <a:r>
              <a:rPr lang="en-US" dirty="0"/>
              <a:t> + </a:t>
            </a:r>
            <a:r>
              <a:rPr lang="en-US" dirty="0" err="1" smtClean="0"/>
              <a:t>μ</a:t>
            </a:r>
            <a:r>
              <a:rPr lang="en-US" i="1" baseline="-25000" dirty="0" err="1" smtClean="0"/>
              <a:t>t</a:t>
            </a:r>
            <a:r>
              <a:rPr lang="en-US" i="1" dirty="0" err="1" smtClean="0"/>
              <a:t>dt</a:t>
            </a:r>
            <a:endParaRPr lang="en-US" i="1" dirty="0" smtClean="0"/>
          </a:p>
          <a:p>
            <a:pPr marL="0" indent="0">
              <a:buNone/>
            </a:pPr>
            <a:endParaRPr lang="en-US" dirty="0"/>
          </a:p>
          <a:p>
            <a:pPr marL="0" indent="0">
              <a:buNone/>
            </a:pPr>
            <a:r>
              <a:rPr lang="en-US" dirty="0" smtClean="0"/>
              <a:t>So </a:t>
            </a:r>
            <a:r>
              <a:rPr lang="en-US" dirty="0"/>
              <a:t>that </a:t>
            </a:r>
            <a:r>
              <a:rPr lang="en-US" dirty="0" err="1"/>
              <a:t>σ</a:t>
            </a:r>
            <a:r>
              <a:rPr lang="en-US" i="1" baseline="-25000" dirty="0" err="1"/>
              <a:t>t</a:t>
            </a:r>
            <a:r>
              <a:rPr lang="en-US" dirty="0"/>
              <a:t> ≠ 0 with probability 1. If </a:t>
            </a:r>
            <a:r>
              <a:rPr lang="en-US" i="1" dirty="0" err="1"/>
              <a:t>N</a:t>
            </a:r>
            <a:r>
              <a:rPr lang="en-US" i="1" baseline="-25000" dirty="0" err="1"/>
              <a:t>t</a:t>
            </a:r>
            <a:r>
              <a:rPr lang="en-US" dirty="0"/>
              <a:t> is another martingale with respect to the same probability measure, then there exists a stochastic process </a:t>
            </a:r>
            <a:r>
              <a:rPr lang="en-US" i="1" dirty="0">
                <a:sym typeface="Symbol" panose="05050102010706020507" pitchFamily="18" charset="2"/>
              </a:rPr>
              <a:t></a:t>
            </a:r>
            <a:r>
              <a:rPr lang="en-US" i="1" baseline="-25000" dirty="0"/>
              <a:t>t</a:t>
            </a:r>
            <a:r>
              <a:rPr lang="en-US" dirty="0"/>
              <a:t> such that </a:t>
            </a:r>
            <a:r>
              <a:rPr lang="en-US" i="1" dirty="0" err="1"/>
              <a:t>N</a:t>
            </a:r>
            <a:r>
              <a:rPr lang="en-US" i="1" baseline="-25000" dirty="0" err="1"/>
              <a:t>t</a:t>
            </a:r>
            <a:r>
              <a:rPr lang="en-US" dirty="0"/>
              <a:t> can be expressed in the form </a:t>
            </a:r>
            <a:r>
              <a:rPr lang="en-US" i="1" dirty="0" err="1"/>
              <a:t>dN</a:t>
            </a:r>
            <a:r>
              <a:rPr lang="en-US" i="1" baseline="-25000" dirty="0" err="1"/>
              <a:t>t</a:t>
            </a:r>
            <a:r>
              <a:rPr lang="en-US" dirty="0"/>
              <a:t> = </a:t>
            </a:r>
            <a:r>
              <a:rPr lang="en-US" i="1" dirty="0">
                <a:sym typeface="Symbol" panose="05050102010706020507" pitchFamily="18" charset="2"/>
              </a:rPr>
              <a:t></a:t>
            </a:r>
            <a:r>
              <a:rPr lang="en-US" i="1" baseline="-25000" dirty="0" err="1"/>
              <a:t>t</a:t>
            </a:r>
            <a:r>
              <a:rPr lang="en-US" i="1" dirty="0" err="1"/>
              <a:t>dM</a:t>
            </a:r>
            <a:r>
              <a:rPr lang="en-US" i="1" baseline="-25000" dirty="0" err="1"/>
              <a:t>t</a:t>
            </a:r>
            <a:r>
              <a:rPr lang="en-US" i="1" dirty="0" smtClean="0"/>
              <a:t>. </a:t>
            </a:r>
            <a:r>
              <a:rPr lang="en-US" dirty="0" smtClean="0"/>
              <a:t>This result will be of use in chapter 7 in order to obtain arbitrage-free pricing of derivatives.</a:t>
            </a:r>
            <a:endParaRPr lang="en-US" dirty="0"/>
          </a:p>
          <a:p>
            <a:pPr marL="0" indent="0">
              <a:buNone/>
            </a:pPr>
            <a:r>
              <a:rPr lang="en-US" dirty="0"/>
              <a:t> </a:t>
            </a:r>
          </a:p>
        </p:txBody>
      </p:sp>
    </p:spTree>
    <p:extLst>
      <p:ext uri="{BB962C8B-B14F-4D97-AF65-F5344CB8AC3E}">
        <p14:creationId xmlns:p14="http://schemas.microsoft.com/office/powerpoint/2010/main" xmlns="" val="3754750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Discussion </a:t>
            </a:r>
            <a:r>
              <a:rPr lang="en-US" b="1" dirty="0" smtClean="0"/>
              <a:t>On Taylor </a:t>
            </a:r>
            <a:r>
              <a:rPr lang="en-US" b="1" dirty="0"/>
              <a:t>Series Expansions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804926"/>
              </a:xfrm>
            </p:spPr>
            <p:txBody>
              <a:bodyPr>
                <a:normAutofit fontScale="70000" lnSpcReduction="20000"/>
              </a:bodyPr>
              <a:lstStyle/>
              <a:p>
                <a:pPr marL="0" indent="0">
                  <a:buNone/>
                </a:pPr>
                <a:r>
                  <a:rPr lang="en-US" sz="3200" dirty="0" smtClean="0"/>
                  <a:t>To estimate the change in an infinitely differentiable function </a:t>
                </a:r>
                <a14:m>
                  <m:oMath xmlns:m="http://schemas.openxmlformats.org/officeDocument/2006/math">
                    <m:r>
                      <a:rPr lang="en-US" sz="3200" i="1" dirty="0" smtClean="0">
                        <a:latin typeface="Cambria Math" panose="02040503050406030204" pitchFamily="18" charset="0"/>
                      </a:rPr>
                      <m:t>𝑦</m:t>
                    </m:r>
                  </m:oMath>
                </a14:m>
                <a:r>
                  <a:rPr lang="en-US" sz="3200" dirty="0"/>
                  <a:t> = </a:t>
                </a:r>
                <a14:m>
                  <m:oMath xmlns:m="http://schemas.openxmlformats.org/officeDocument/2006/math">
                    <m:r>
                      <a:rPr lang="en-US" sz="3200" i="1" dirty="0" smtClean="0">
                        <a:latin typeface="Cambria Math" panose="02040503050406030204" pitchFamily="18" charset="0"/>
                      </a:rPr>
                      <m:t>𝑦</m:t>
                    </m:r>
                  </m:oMath>
                </a14:m>
                <a:r>
                  <a:rPr lang="en-US" sz="3200" dirty="0"/>
                  <a:t>(</a:t>
                </a:r>
                <a:r>
                  <a:rPr lang="en-US" sz="3200" i="1" dirty="0"/>
                  <a:t>t</a:t>
                </a:r>
                <a:r>
                  <a:rPr lang="en-US" sz="3200" dirty="0" smtClean="0"/>
                  <a:t>), we have :</a:t>
                </a:r>
                <a:endParaRPr lang="en-US" sz="3200"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2500" dirty="0"/>
                  <a:t>If </a:t>
                </a:r>
                <a:r>
                  <a:rPr lang="en-US" sz="2500" dirty="0" err="1"/>
                  <a:t>Δ</a:t>
                </a:r>
                <a:r>
                  <a:rPr lang="en-US" sz="2500" i="1" dirty="0" err="1"/>
                  <a:t>t</a:t>
                </a:r>
                <a:r>
                  <a:rPr lang="en-US" sz="2500" dirty="0"/>
                  <a:t> is small, higher order terms (involving </a:t>
                </a:r>
                <a:r>
                  <a:rPr lang="en-US" sz="2500" dirty="0" err="1"/>
                  <a:t>Δ</a:t>
                </a:r>
                <a:r>
                  <a:rPr lang="en-US" sz="2500" i="1" dirty="0" err="1"/>
                  <a:t>t</a:t>
                </a:r>
                <a:r>
                  <a:rPr lang="en-US" sz="2500" dirty="0"/>
                  <a:t> raised to powers 2 or greater) are negligible compared to terms just involving </a:t>
                </a:r>
                <a:r>
                  <a:rPr lang="en-US" sz="2500" dirty="0" err="1"/>
                  <a:t>Δ</a:t>
                </a:r>
                <a:r>
                  <a:rPr lang="en-US" sz="2500" i="1" dirty="0" err="1"/>
                  <a:t>t</a:t>
                </a:r>
                <a:r>
                  <a:rPr lang="en-US" sz="2500" dirty="0"/>
                  <a:t>. So we have the following approximation when </a:t>
                </a:r>
                <a:r>
                  <a:rPr lang="en-US" sz="2500" dirty="0" err="1"/>
                  <a:t>Δ</a:t>
                </a:r>
                <a:r>
                  <a:rPr lang="en-US" sz="2500" i="1" dirty="0" err="1"/>
                  <a:t>t</a:t>
                </a:r>
                <a:r>
                  <a:rPr lang="en-US" sz="2500" dirty="0"/>
                  <a:t> is small:</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a:p>
                <a:pPr marL="0" indent="0">
                  <a:buNone/>
                </a:pPr>
                <a:r>
                  <a:rPr lang="en-US" dirty="0"/>
                  <a:t> </a:t>
                </a:r>
              </a:p>
              <a:p>
                <a:pPr marL="0" indent="0">
                  <a:buNone/>
                </a:pPr>
                <a:r>
                  <a:rPr lang="en-US" dirty="0"/>
                  <a:t>This can also be expressed in differential notation: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𝑑𝑡</m:t>
                      </m:r>
                      <m:r>
                        <a:rPr lang="en-US" b="0" i="0" smtClean="0">
                          <a:latin typeface="Cambria Math" panose="02040503050406030204" pitchFamily="18" charset="0"/>
                        </a:rPr>
                        <m:t>                    </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𝑑𝑦</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e>
                      </m:nary>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e>
                      </m:nary>
                      <m:r>
                        <a:rPr lang="en-US" i="1">
                          <a:latin typeface="Cambria Math" panose="02040503050406030204" pitchFamily="18" charset="0"/>
                        </a:rPr>
                        <m:t>𝑑𝑡</m:t>
                      </m:r>
                      <m:r>
                        <a:rPr lang="en-US" i="1">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04926"/>
              </a:xfrm>
              <a:blipFill rotWithShape="0">
                <a:blip r:embed="rId3" cstate="print"/>
                <a:stretch>
                  <a:fillRect l="-699" t="-2284" r="-108"/>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nvPr>
        </p:nvGraphicFramePr>
        <p:xfrm>
          <a:off x="3303639" y="1939668"/>
          <a:ext cx="4023949" cy="744537"/>
        </p:xfrm>
        <a:graphic>
          <a:graphicData uri="http://schemas.openxmlformats.org/presentationml/2006/ole">
            <p:oleObj spid="_x0000_s1085" name="Equation" r:id="rId4" imgW="2032000" imgH="419100" progId="Equation.3">
              <p:embed/>
            </p:oleObj>
          </a:graphicData>
        </a:graphic>
      </p:graphicFrame>
      <p:sp>
        <p:nvSpPr>
          <p:cNvPr id="17" name="Right Arrow 16"/>
          <p:cNvSpPr/>
          <p:nvPr/>
        </p:nvSpPr>
        <p:spPr>
          <a:xfrm>
            <a:off x="4542503" y="5220930"/>
            <a:ext cx="648929" cy="28513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51523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a typeface="Times New Roman" panose="02020603050405020304" pitchFamily="18" charset="0"/>
              </a:rPr>
              <a:t>Properties Of The Differential</a:t>
            </a:r>
            <a:endParaRPr lang="en-US" b="1" dirty="0"/>
          </a:p>
        </p:txBody>
      </p:sp>
      <p:sp>
        <p:nvSpPr>
          <p:cNvPr id="3" name="Content Placeholder 2"/>
          <p:cNvSpPr>
            <a:spLocks noGrp="1"/>
          </p:cNvSpPr>
          <p:nvPr>
            <p:ph sz="quarter" idx="1"/>
          </p:nvPr>
        </p:nvSpPr>
        <p:spPr/>
        <p:txBody>
          <a:bodyPr/>
          <a:lstStyle/>
          <a:p>
            <a:pPr marL="514350" lvl="0" indent="-514350">
              <a:buFont typeface="+mj-lt"/>
              <a:buAutoNum type="arabicPeriod"/>
            </a:pPr>
            <a:r>
              <a:rPr lang="en-US" i="1" dirty="0"/>
              <a:t>Linearity: </a:t>
            </a:r>
            <a:r>
              <a:rPr lang="en-US" dirty="0"/>
              <a:t>If </a:t>
            </a:r>
            <a:r>
              <a:rPr lang="en-US" i="1" dirty="0" err="1"/>
              <a:t>X</a:t>
            </a:r>
            <a:r>
              <a:rPr lang="en-US" i="1" baseline="-25000" dirty="0" err="1"/>
              <a:t>t</a:t>
            </a:r>
            <a:r>
              <a:rPr lang="en-US" dirty="0"/>
              <a:t> and </a:t>
            </a:r>
            <a:r>
              <a:rPr lang="en-US" i="1" dirty="0" err="1"/>
              <a:t>Y</a:t>
            </a:r>
            <a:r>
              <a:rPr lang="en-US" i="1" baseline="-25000" dirty="0" err="1"/>
              <a:t>t</a:t>
            </a:r>
            <a:r>
              <a:rPr lang="en-US" dirty="0"/>
              <a:t> are stochastic processes, and </a:t>
            </a:r>
            <a:r>
              <a:rPr lang="en-US" i="1" dirty="0"/>
              <a:t>a</a:t>
            </a:r>
            <a:r>
              <a:rPr lang="en-US" dirty="0"/>
              <a:t> and </a:t>
            </a:r>
            <a:r>
              <a:rPr lang="en-US" i="1" dirty="0"/>
              <a:t>b</a:t>
            </a:r>
            <a:r>
              <a:rPr lang="en-US" dirty="0"/>
              <a:t> are constants, then </a:t>
            </a:r>
            <a:r>
              <a:rPr lang="en-US" i="1" dirty="0"/>
              <a:t>d</a:t>
            </a:r>
            <a:r>
              <a:rPr lang="en-US" dirty="0"/>
              <a:t>(</a:t>
            </a:r>
            <a:r>
              <a:rPr lang="en-US" i="1" dirty="0" err="1"/>
              <a:t>aX</a:t>
            </a:r>
            <a:r>
              <a:rPr lang="en-US" i="1" baseline="-25000" dirty="0" err="1"/>
              <a:t>t</a:t>
            </a:r>
            <a:r>
              <a:rPr lang="en-US" i="1" dirty="0"/>
              <a:t> +</a:t>
            </a:r>
            <a:r>
              <a:rPr lang="en-US" i="1" dirty="0" err="1"/>
              <a:t>bY</a:t>
            </a:r>
            <a:r>
              <a:rPr lang="en-US" i="1" baseline="-25000" dirty="0" err="1"/>
              <a:t>t</a:t>
            </a:r>
            <a:r>
              <a:rPr lang="en-US" dirty="0"/>
              <a:t>) = </a:t>
            </a:r>
            <a:r>
              <a:rPr lang="en-US" i="1" dirty="0" err="1"/>
              <a:t>adX</a:t>
            </a:r>
            <a:r>
              <a:rPr lang="en-US" i="1" baseline="-25000" dirty="0" err="1"/>
              <a:t>t</a:t>
            </a:r>
            <a:r>
              <a:rPr lang="en-US" i="1" dirty="0"/>
              <a:t> +</a:t>
            </a:r>
            <a:r>
              <a:rPr lang="en-US" i="1" dirty="0" err="1"/>
              <a:t>bdY</a:t>
            </a:r>
            <a:r>
              <a:rPr lang="en-US" i="1" baseline="-25000" dirty="0" err="1"/>
              <a:t>t</a:t>
            </a:r>
            <a:r>
              <a:rPr lang="en-US" dirty="0"/>
              <a:t>. </a:t>
            </a:r>
            <a:endParaRPr lang="en-US" dirty="0" smtClean="0"/>
          </a:p>
          <a:p>
            <a:pPr marL="514350" lvl="0" indent="-514350">
              <a:buFont typeface="+mj-lt"/>
              <a:buAutoNum type="arabicPeriod"/>
            </a:pPr>
            <a:endParaRPr lang="en-US" dirty="0"/>
          </a:p>
          <a:p>
            <a:pPr marL="514350" lvl="0" indent="-514350">
              <a:buFont typeface="+mj-lt"/>
              <a:buAutoNum type="arabicPeriod"/>
            </a:pPr>
            <a:r>
              <a:rPr lang="en-US" i="1" dirty="0"/>
              <a:t>General Product Rule: </a:t>
            </a:r>
            <a:r>
              <a:rPr lang="en-US" dirty="0"/>
              <a:t>If </a:t>
            </a:r>
            <a:r>
              <a:rPr lang="en-US" i="1" dirty="0" err="1"/>
              <a:t>X</a:t>
            </a:r>
            <a:r>
              <a:rPr lang="en-US" i="1" baseline="-25000" dirty="0" err="1"/>
              <a:t>t</a:t>
            </a:r>
            <a:r>
              <a:rPr lang="en-US" dirty="0"/>
              <a:t> and </a:t>
            </a:r>
            <a:r>
              <a:rPr lang="en-US" i="1" dirty="0" err="1"/>
              <a:t>Y</a:t>
            </a:r>
            <a:r>
              <a:rPr lang="en-US" i="1" baseline="-25000" dirty="0" err="1"/>
              <a:t>t</a:t>
            </a:r>
            <a:r>
              <a:rPr lang="en-US" dirty="0"/>
              <a:t> are stochastic processes, then </a:t>
            </a:r>
            <a:r>
              <a:rPr lang="en-US" i="1" dirty="0"/>
              <a:t>d</a:t>
            </a:r>
            <a:r>
              <a:rPr lang="en-US" dirty="0"/>
              <a:t>(</a:t>
            </a:r>
            <a:r>
              <a:rPr lang="en-US" i="1" dirty="0" err="1"/>
              <a:t>X</a:t>
            </a:r>
            <a:r>
              <a:rPr lang="en-US" i="1" baseline="-25000" dirty="0" err="1"/>
              <a:t>t</a:t>
            </a:r>
            <a:r>
              <a:rPr lang="en-US" i="1" dirty="0" err="1"/>
              <a:t>Y</a:t>
            </a:r>
            <a:r>
              <a:rPr lang="en-US" i="1" baseline="-25000" dirty="0" err="1"/>
              <a:t>t</a:t>
            </a:r>
            <a:r>
              <a:rPr lang="en-US" dirty="0"/>
              <a:t>) = </a:t>
            </a:r>
            <a:r>
              <a:rPr lang="en-US" i="1" dirty="0" err="1"/>
              <a:t>X</a:t>
            </a:r>
            <a:r>
              <a:rPr lang="en-US" i="1" baseline="-25000" dirty="0" err="1"/>
              <a:t>t</a:t>
            </a:r>
            <a:r>
              <a:rPr lang="en-US" i="1" dirty="0" err="1"/>
              <a:t>dYt</a:t>
            </a:r>
            <a:r>
              <a:rPr lang="en-US" i="1" dirty="0"/>
              <a:t> + </a:t>
            </a:r>
            <a:r>
              <a:rPr lang="en-US" i="1" dirty="0" err="1"/>
              <a:t>Y</a:t>
            </a:r>
            <a:r>
              <a:rPr lang="en-US" i="1" baseline="-25000" dirty="0" err="1"/>
              <a:t>t</a:t>
            </a:r>
            <a:r>
              <a:rPr lang="en-US" i="1" dirty="0" err="1"/>
              <a:t>dX</a:t>
            </a:r>
            <a:r>
              <a:rPr lang="en-US" i="1" baseline="-25000" dirty="0" err="1"/>
              <a:t>t</a:t>
            </a:r>
            <a:r>
              <a:rPr lang="en-US" i="1" dirty="0"/>
              <a:t> +</a:t>
            </a:r>
            <a:r>
              <a:rPr lang="en-US" i="1" dirty="0" err="1"/>
              <a:t>dX</a:t>
            </a:r>
            <a:r>
              <a:rPr lang="en-US" i="1" baseline="-25000" dirty="0" err="1"/>
              <a:t>t</a:t>
            </a:r>
            <a:r>
              <a:rPr lang="en-US" i="1" dirty="0" err="1"/>
              <a:t>dY</a:t>
            </a:r>
            <a:r>
              <a:rPr lang="en-US" i="1" baseline="-25000" dirty="0" err="1"/>
              <a:t>t</a:t>
            </a:r>
            <a:r>
              <a:rPr lang="en-US" i="1" dirty="0"/>
              <a:t>.</a:t>
            </a:r>
            <a:r>
              <a:rPr lang="en-US" dirty="0"/>
              <a:t>  </a:t>
            </a:r>
            <a:endParaRPr lang="en-US" dirty="0" smtClean="0"/>
          </a:p>
          <a:p>
            <a:pPr marL="514350" lvl="0" indent="-514350">
              <a:buFont typeface="+mj-lt"/>
              <a:buAutoNum type="arabicPeriod"/>
            </a:pPr>
            <a:endParaRPr lang="en-US" dirty="0" smtClean="0"/>
          </a:p>
          <a:p>
            <a:pPr marL="514350" lvl="0" indent="-514350">
              <a:buFont typeface="+mj-lt"/>
              <a:buAutoNum type="arabicPeriod"/>
            </a:pPr>
            <a:r>
              <a:rPr lang="en-US" i="1" dirty="0" smtClean="0"/>
              <a:t>Special Product Rule: </a:t>
            </a:r>
            <a:r>
              <a:rPr lang="en-US" dirty="0" smtClean="0"/>
              <a:t>Suppose that </a:t>
            </a:r>
            <a:r>
              <a:rPr lang="en-US" i="1" dirty="0" err="1" smtClean="0"/>
              <a:t>dX</a:t>
            </a:r>
            <a:r>
              <a:rPr lang="en-US" i="1" baseline="-25000" dirty="0" err="1" smtClean="0"/>
              <a:t>t</a:t>
            </a:r>
            <a:r>
              <a:rPr lang="en-US" i="1" dirty="0" smtClean="0"/>
              <a:t> = </a:t>
            </a:r>
            <a:r>
              <a:rPr lang="en-US" i="1" dirty="0" err="1" smtClean="0"/>
              <a:t>μ</a:t>
            </a:r>
            <a:r>
              <a:rPr lang="en-US" i="1" baseline="-25000" dirty="0" err="1" smtClean="0"/>
              <a:t>t</a:t>
            </a:r>
            <a:r>
              <a:rPr lang="en-US" i="1" dirty="0" err="1" smtClean="0"/>
              <a:t>dt</a:t>
            </a:r>
            <a:r>
              <a:rPr lang="en-US" dirty="0" smtClean="0"/>
              <a:t> </a:t>
            </a:r>
            <a:r>
              <a:rPr lang="en-US" dirty="0"/>
              <a:t>+ </a:t>
            </a:r>
            <a:r>
              <a:rPr lang="en-US" i="1" dirty="0" err="1"/>
              <a:t>σ</a:t>
            </a:r>
            <a:r>
              <a:rPr lang="en-US" i="1" baseline="-25000" dirty="0" err="1"/>
              <a:t>t</a:t>
            </a:r>
            <a:r>
              <a:rPr lang="en-US" i="1" dirty="0" err="1"/>
              <a:t>dZ</a:t>
            </a:r>
            <a:r>
              <a:rPr lang="en-US" i="1" baseline="-25000" dirty="0" err="1"/>
              <a:t>t</a:t>
            </a:r>
            <a:r>
              <a:rPr lang="en-US" dirty="0"/>
              <a:t> and </a:t>
            </a:r>
            <a:r>
              <a:rPr lang="en-US" i="1" dirty="0" err="1"/>
              <a:t>dY</a:t>
            </a:r>
            <a:r>
              <a:rPr lang="en-US" i="1" baseline="-25000" dirty="0" err="1"/>
              <a:t>t</a:t>
            </a:r>
            <a:r>
              <a:rPr lang="en-US" dirty="0"/>
              <a:t> =</a:t>
            </a:r>
            <a:r>
              <a:rPr lang="en-US" i="1" dirty="0" err="1"/>
              <a:t>ρ</a:t>
            </a:r>
            <a:r>
              <a:rPr lang="en-US" i="1" baseline="-25000" dirty="0" err="1"/>
              <a:t>t</a:t>
            </a:r>
            <a:r>
              <a:rPr lang="en-US" i="1" dirty="0" err="1"/>
              <a:t>dt</a:t>
            </a:r>
            <a:r>
              <a:rPr lang="en-US" dirty="0"/>
              <a:t> where </a:t>
            </a:r>
            <a:r>
              <a:rPr lang="en-US" i="1" dirty="0" err="1"/>
              <a:t>σ</a:t>
            </a:r>
            <a:r>
              <a:rPr lang="en-US" baseline="-25000" dirty="0" err="1"/>
              <a:t>t</a:t>
            </a:r>
            <a:r>
              <a:rPr lang="en-US" dirty="0"/>
              <a:t>, </a:t>
            </a:r>
            <a:r>
              <a:rPr lang="en-US" i="1" dirty="0" err="1"/>
              <a:t>μ</a:t>
            </a:r>
            <a:r>
              <a:rPr lang="en-US" baseline="-25000" dirty="0" err="1"/>
              <a:t>t</a:t>
            </a:r>
            <a:r>
              <a:rPr lang="en-US" dirty="0"/>
              <a:t>, and </a:t>
            </a:r>
            <a:r>
              <a:rPr lang="en-US" i="1" dirty="0" err="1"/>
              <a:t>ρ</a:t>
            </a:r>
            <a:r>
              <a:rPr lang="en-US" baseline="-25000" dirty="0" err="1"/>
              <a:t>t</a:t>
            </a:r>
            <a:r>
              <a:rPr lang="en-US" dirty="0"/>
              <a:t> are stochastic processes, then </a:t>
            </a:r>
            <a:r>
              <a:rPr lang="en-US" i="1" dirty="0"/>
              <a:t>d</a:t>
            </a:r>
            <a:r>
              <a:rPr lang="en-US" dirty="0"/>
              <a:t>(</a:t>
            </a:r>
            <a:r>
              <a:rPr lang="en-US" i="1" dirty="0" err="1"/>
              <a:t>X</a:t>
            </a:r>
            <a:r>
              <a:rPr lang="en-US" i="1" baseline="-25000" dirty="0" err="1"/>
              <a:t>t</a:t>
            </a:r>
            <a:r>
              <a:rPr lang="en-US" i="1" dirty="0" err="1"/>
              <a:t>Y</a:t>
            </a:r>
            <a:r>
              <a:rPr lang="en-US" i="1" baseline="-25000" dirty="0" err="1"/>
              <a:t>t</a:t>
            </a:r>
            <a:r>
              <a:rPr lang="en-US" dirty="0"/>
              <a:t>) = </a:t>
            </a:r>
            <a:r>
              <a:rPr lang="en-US" i="1" dirty="0" err="1"/>
              <a:t>X</a:t>
            </a:r>
            <a:r>
              <a:rPr lang="en-US" i="1" baseline="-25000" dirty="0" err="1"/>
              <a:t>t</a:t>
            </a:r>
            <a:r>
              <a:rPr lang="en-US" i="1" dirty="0" err="1"/>
              <a:t>dYt</a:t>
            </a:r>
            <a:r>
              <a:rPr lang="en-US" i="1" dirty="0"/>
              <a:t> + </a:t>
            </a:r>
            <a:r>
              <a:rPr lang="en-US" i="1" dirty="0" err="1"/>
              <a:t>Y</a:t>
            </a:r>
            <a:r>
              <a:rPr lang="en-US" i="1" baseline="-25000" dirty="0" err="1"/>
              <a:t>t</a:t>
            </a:r>
            <a:r>
              <a:rPr lang="en-US" i="1" dirty="0" err="1"/>
              <a:t>dX</a:t>
            </a:r>
            <a:r>
              <a:rPr lang="en-US" i="1" baseline="-25000" dirty="0" err="1"/>
              <a:t>t</a:t>
            </a:r>
            <a:r>
              <a:rPr lang="en-US" i="1" dirty="0"/>
              <a:t>.</a:t>
            </a:r>
            <a:endParaRPr lang="en-US" dirty="0"/>
          </a:p>
          <a:p>
            <a:endParaRPr lang="en-US" dirty="0"/>
          </a:p>
        </p:txBody>
      </p:sp>
    </p:spTree>
    <p:extLst>
      <p:ext uri="{BB962C8B-B14F-4D97-AF65-F5344CB8AC3E}">
        <p14:creationId xmlns:p14="http://schemas.microsoft.com/office/powerpoint/2010/main" xmlns="" val="2800566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Taylor Series </a:t>
            </a:r>
            <a:r>
              <a:rPr lang="en-US" b="1" dirty="0" smtClean="0"/>
              <a:t>And </a:t>
            </a:r>
            <a:r>
              <a:rPr lang="en-US" b="1" dirty="0"/>
              <a:t>Two Independent </a:t>
            </a:r>
            <a:r>
              <a:rPr lang="en-US" b="1" dirty="0" smtClean="0"/>
              <a:t>Variables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07883" cy="4647610"/>
              </a:xfrm>
            </p:spPr>
            <p:txBody>
              <a:bodyPr>
                <a:normAutofit fontScale="92500" lnSpcReduction="10000"/>
              </a:bodyPr>
              <a:lstStyle/>
              <a:p>
                <a:pPr marL="0" indent="0">
                  <a:buNone/>
                </a:pPr>
                <a:r>
                  <a:rPr lang="en-US" dirty="0" smtClean="0"/>
                  <a:t>Suppose </a:t>
                </a:r>
                <a:r>
                  <a:rPr lang="en-US" dirty="0"/>
                  <a:t>that </a:t>
                </a:r>
                <a14:m>
                  <m:oMath xmlns:m="http://schemas.openxmlformats.org/officeDocument/2006/math">
                    <m:r>
                      <a:rPr lang="en-US" i="1" dirty="0" smtClean="0">
                        <a:latin typeface="Cambria Math" panose="02040503050406030204" pitchFamily="18" charset="0"/>
                      </a:rPr>
                      <m:t>𝑦</m:t>
                    </m:r>
                  </m:oMath>
                </a14:m>
                <a:r>
                  <a:rPr lang="en-US" dirty="0"/>
                  <a:t> = </a:t>
                </a:r>
                <a14:m>
                  <m:oMath xmlns:m="http://schemas.openxmlformats.org/officeDocument/2006/math">
                    <m:r>
                      <a:rPr lang="en-US" i="1" dirty="0" smtClean="0">
                        <a:latin typeface="Cambria Math" panose="02040503050406030204" pitchFamily="18" charset="0"/>
                      </a:rPr>
                      <m:t>𝑦</m:t>
                    </m:r>
                  </m:oMath>
                </a14:m>
                <a:r>
                  <a:rPr lang="en-US" dirty="0"/>
                  <a:t>(</a:t>
                </a:r>
                <a:r>
                  <a:rPr lang="en-US" i="1" dirty="0"/>
                  <a:t>x</a:t>
                </a:r>
                <a:r>
                  <a:rPr lang="en-US" dirty="0"/>
                  <a:t>, </a:t>
                </a:r>
                <a:r>
                  <a:rPr lang="en-US" i="1" dirty="0"/>
                  <a:t>t</a:t>
                </a:r>
                <a:r>
                  <a:rPr lang="en-US" dirty="0"/>
                  <a:t>); that is, </a:t>
                </a:r>
                <a14:m>
                  <m:oMath xmlns:m="http://schemas.openxmlformats.org/officeDocument/2006/math">
                    <m:r>
                      <a:rPr lang="en-US" i="1" dirty="0" smtClean="0">
                        <a:latin typeface="Cambria Math" panose="02040503050406030204" pitchFamily="18" charset="0"/>
                      </a:rPr>
                      <m:t>𝑦</m:t>
                    </m:r>
                  </m:oMath>
                </a14:m>
                <a:r>
                  <a:rPr lang="en-US" i="1" dirty="0"/>
                  <a:t> </a:t>
                </a:r>
                <a:r>
                  <a:rPr lang="en-US" dirty="0"/>
                  <a:t>is a function of the independent variables </a:t>
                </a:r>
                <a:r>
                  <a:rPr lang="en-US" i="1" dirty="0"/>
                  <a:t>x </a:t>
                </a:r>
                <a:r>
                  <a:rPr lang="en-US" dirty="0"/>
                  <a:t>and </a:t>
                </a:r>
                <a:r>
                  <a:rPr lang="en-US" i="1" dirty="0"/>
                  <a:t>t</a:t>
                </a:r>
                <a:r>
                  <a:rPr lang="en-US" dirty="0"/>
                  <a:t>. The Taylor series expansion can be generalized to two independent variables as follows:</a:t>
                </a:r>
              </a:p>
              <a:p>
                <a:pPr marL="0" indent="0">
                  <a:buNone/>
                </a:pPr>
                <a:r>
                  <a:rPr lang="en-US" dirty="0"/>
                  <a:t> </a:t>
                </a:r>
              </a:p>
              <a:p>
                <a:pPr marL="0" indent="0">
                  <a:buNone/>
                </a:pPr>
                <a:endParaRPr lang="en-US" i="1" dirty="0" smtClean="0"/>
              </a:p>
              <a:p>
                <a:pPr marL="0" indent="0">
                  <a:buNone/>
                </a:pPr>
                <a:endParaRPr lang="en-US" i="1" dirty="0"/>
              </a:p>
              <a:p>
                <a:pPr marL="0" indent="0">
                  <a:buNone/>
                </a:pPr>
                <a:endParaRPr lang="en-US" i="1" dirty="0" smtClean="0"/>
              </a:p>
              <a:p>
                <a:pPr marL="0" indent="0">
                  <a:buNone/>
                </a:pPr>
                <a:r>
                  <a:rPr lang="en-US" sz="2200" dirty="0" smtClean="0"/>
                  <a:t>If </a:t>
                </a:r>
                <a:r>
                  <a:rPr lang="en-US" sz="2200" i="1" dirty="0"/>
                  <a:t>x </a:t>
                </a:r>
                <a:r>
                  <a:rPr lang="en-US" sz="2200" dirty="0"/>
                  <a:t>= </a:t>
                </a:r>
                <a:r>
                  <a:rPr lang="en-US" sz="2200" i="1" dirty="0"/>
                  <a:t>x</a:t>
                </a:r>
                <a:r>
                  <a:rPr lang="en-US" sz="2200" dirty="0"/>
                  <a:t>(</a:t>
                </a:r>
                <a:r>
                  <a:rPr lang="en-US" sz="2200" i="1" dirty="0"/>
                  <a:t>t</a:t>
                </a:r>
                <a:r>
                  <a:rPr lang="en-US" sz="2200" dirty="0"/>
                  <a:t>) is a differentiable function of time </a:t>
                </a:r>
                <a:r>
                  <a:rPr lang="en-US" sz="2200" i="1" dirty="0"/>
                  <a:t>t</a:t>
                </a:r>
                <a:r>
                  <a:rPr lang="en-US" sz="2200" dirty="0"/>
                  <a:t>, then we have the approximation </a:t>
                </a:r>
                <a:r>
                  <a:rPr lang="en-US" sz="2200" dirty="0" err="1"/>
                  <a:t>Δ</a:t>
                </a:r>
                <a:r>
                  <a:rPr lang="en-US" sz="2200" i="1" dirty="0" err="1"/>
                  <a:t>x</a:t>
                </a:r>
                <a:r>
                  <a:rPr lang="en-US" sz="2200" i="1" dirty="0"/>
                  <a:t> </a:t>
                </a:r>
                <a:r>
                  <a:rPr lang="en-US" sz="2200" dirty="0"/>
                  <a:t>= </a:t>
                </a:r>
                <a:r>
                  <a:rPr lang="en-US" sz="2200" i="1" dirty="0"/>
                  <a:t>x’</a:t>
                </a:r>
                <a:r>
                  <a:rPr lang="en-US" sz="2200" dirty="0"/>
                  <a:t>(</a:t>
                </a:r>
                <a:r>
                  <a:rPr lang="en-US" sz="2200" i="1" dirty="0"/>
                  <a:t>t</a:t>
                </a:r>
                <a:r>
                  <a:rPr lang="en-US" sz="2200" dirty="0"/>
                  <a:t>)</a:t>
                </a:r>
                <a:r>
                  <a:rPr lang="en-US" sz="2200" dirty="0" err="1"/>
                  <a:t>Δ</a:t>
                </a:r>
                <a:r>
                  <a:rPr lang="en-US" sz="2200" i="1" dirty="0" err="1"/>
                  <a:t>t</a:t>
                </a:r>
                <a:r>
                  <a:rPr lang="en-US" sz="2200" dirty="0"/>
                  <a:t>.  Ignoring higher order terms in </a:t>
                </a:r>
                <a:r>
                  <a:rPr lang="en-US" sz="2200" dirty="0" err="1"/>
                  <a:t>Δ</a:t>
                </a:r>
                <a:r>
                  <a:rPr lang="en-US" sz="2200" i="1" dirty="0" err="1"/>
                  <a:t>t</a:t>
                </a:r>
                <a:r>
                  <a:rPr lang="en-US" sz="2200" dirty="0"/>
                  <a:t>, we obtain: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r>
                        <a:rPr lang="en-US" b="0" i="1" smtClean="0">
                          <a:latin typeface="Cambria Math" panose="02040503050406030204" pitchFamily="18" charset="0"/>
                        </a:rPr>
                        <m:t>                   </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r>
                            <a:rPr lang="en-US" i="1">
                              <a:latin typeface="Cambria Math" panose="02040503050406030204" pitchFamily="18" charset="0"/>
                            </a:rPr>
                            <m:t>𝑑𝑦</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e>
                      </m:nary>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d>
                            <m:dPr>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e>
                          </m:d>
                        </m:e>
                      </m:nary>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e>
                      </m:d>
                      <m:r>
                        <a:rPr lang="en-US" i="1">
                          <a:latin typeface="Cambria Math" panose="02040503050406030204" pitchFamily="18" charset="0"/>
                        </a:rPr>
                        <m:t>𝑑𝑡</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07883" cy="4647610"/>
              </a:xfrm>
              <a:blipFill rotWithShape="0">
                <a:blip r:embed="rId3" cstate="print"/>
                <a:stretch>
                  <a:fillRect l="-863" t="-1969"/>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nvPr>
        </p:nvGraphicFramePr>
        <p:xfrm>
          <a:off x="1294415" y="2696752"/>
          <a:ext cx="9379445" cy="823196"/>
        </p:xfrm>
        <a:graphic>
          <a:graphicData uri="http://schemas.openxmlformats.org/presentationml/2006/ole">
            <p:oleObj spid="_x0000_s2109" name="Equation" r:id="rId4" imgW="4775200" imgH="419100" progId="Equation.3">
              <p:embed/>
            </p:oleObj>
          </a:graphicData>
        </a:graphic>
      </p:graphicFrame>
      <p:sp>
        <p:nvSpPr>
          <p:cNvPr id="8" name="Right Arrow 7"/>
          <p:cNvSpPr/>
          <p:nvPr/>
        </p:nvSpPr>
        <p:spPr>
          <a:xfrm>
            <a:off x="4326194" y="5378246"/>
            <a:ext cx="648929" cy="29496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885794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Itô Process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24591"/>
              </a:xfrm>
            </p:spPr>
            <p:txBody>
              <a:bodyPr>
                <a:normAutofit fontScale="92500" lnSpcReduction="20000"/>
              </a:bodyPr>
              <a:lstStyle/>
              <a:p>
                <a:pPr marL="0" indent="0">
                  <a:buNone/>
                </a:pPr>
                <a:r>
                  <a:rPr lang="en-US" sz="2900" dirty="0"/>
                  <a:t>C</a:t>
                </a:r>
                <a:r>
                  <a:rPr lang="en-US" sz="2900" dirty="0" smtClean="0"/>
                  <a:t>onsider an Itô process, which means that the stochastic process </a:t>
                </a:r>
                <a:r>
                  <a:rPr lang="en-US" sz="2900" i="1" dirty="0" err="1" smtClean="0"/>
                  <a:t>X</a:t>
                </a:r>
                <a:r>
                  <a:rPr lang="en-US" sz="2900" i="1" baseline="-25000" dirty="0" err="1" smtClean="0"/>
                  <a:t>t</a:t>
                </a:r>
                <a:r>
                  <a:rPr lang="en-US" sz="2900" dirty="0" smtClean="0"/>
                  <a:t> satisfies the equation:</a:t>
                </a:r>
              </a:p>
              <a:p>
                <a:pPr marL="0" indent="0">
                  <a:buNone/>
                </a:pPr>
                <a:endParaRPr lang="en-US" sz="2900" dirty="0" smtClean="0"/>
              </a:p>
              <a:p>
                <a:pPr marL="0" indent="0">
                  <a:buNone/>
                </a:pPr>
                <a:endParaRPr lang="en-US" sz="2900" dirty="0" smtClean="0"/>
              </a:p>
              <a:p>
                <a:pPr marL="0" indent="0">
                  <a:buNone/>
                </a:pPr>
                <a:r>
                  <a:rPr lang="en-US" sz="2900" dirty="0" smtClean="0"/>
                  <a:t>The </a:t>
                </a:r>
                <a:r>
                  <a:rPr lang="en-US" sz="2900" dirty="0"/>
                  <a:t>drift of the process is </a:t>
                </a:r>
                <a:r>
                  <a:rPr lang="en-US" sz="2900" i="1" dirty="0"/>
                  <a:t>a</a:t>
                </a:r>
                <a:r>
                  <a:rPr lang="en-US" sz="2900" dirty="0"/>
                  <a:t>, while </a:t>
                </a:r>
                <a:r>
                  <a:rPr lang="en-US" sz="2900" i="1" dirty="0"/>
                  <a:t>b</a:t>
                </a:r>
                <a:r>
                  <a:rPr lang="en-US" sz="2900" baseline="30000" dirty="0"/>
                  <a:t>2</a:t>
                </a:r>
                <a:r>
                  <a:rPr lang="en-US" sz="2900" dirty="0"/>
                  <a:t> is the instantaneous variance and </a:t>
                </a:r>
                <a:r>
                  <a:rPr lang="en-US" sz="2900" i="1" dirty="0" err="1"/>
                  <a:t>dZ</a:t>
                </a:r>
                <a:r>
                  <a:rPr lang="en-US" sz="2900" i="1" baseline="-25000" dirty="0" err="1"/>
                  <a:t>t</a:t>
                </a:r>
                <a:r>
                  <a:rPr lang="en-US" sz="2900" dirty="0"/>
                  <a:t> is a standard Brownian motion process. Taking </a:t>
                </a:r>
                <a:r>
                  <a:rPr lang="en-US" sz="2900" dirty="0" err="1"/>
                  <a:t>Δ</a:t>
                </a:r>
                <a:r>
                  <a:rPr lang="en-US" sz="2900" i="1" dirty="0" err="1"/>
                  <a:t>t</a:t>
                </a:r>
                <a:r>
                  <a:rPr lang="en-US" sz="2900" dirty="0"/>
                  <a:t> to be a small change in time and expressing </a:t>
                </a:r>
                <a:r>
                  <a:rPr lang="en-US" sz="2900" i="1" dirty="0"/>
                  <a:t>a</a:t>
                </a:r>
                <a:r>
                  <a:rPr lang="en-US" sz="2900" dirty="0"/>
                  <a:t> = </a:t>
                </a:r>
                <a:r>
                  <a:rPr lang="en-US" sz="2900" i="1" dirty="0"/>
                  <a:t>a</a:t>
                </a:r>
                <a:r>
                  <a:rPr lang="en-US" sz="2900" dirty="0"/>
                  <a:t>(</a:t>
                </a:r>
                <a:r>
                  <a:rPr lang="en-US" sz="2900" i="1" dirty="0" err="1"/>
                  <a:t>X</a:t>
                </a:r>
                <a:r>
                  <a:rPr lang="en-US" sz="2900" i="1" baseline="-25000" dirty="0" err="1"/>
                  <a:t>t</a:t>
                </a:r>
                <a:r>
                  <a:rPr lang="en-US" sz="2900" dirty="0"/>
                  <a:t>, </a:t>
                </a:r>
                <a:r>
                  <a:rPr lang="en-US" sz="2900" i="1" dirty="0"/>
                  <a:t>t</a:t>
                </a:r>
                <a:r>
                  <a:rPr lang="en-US" sz="2900" dirty="0"/>
                  <a:t>) and </a:t>
                </a:r>
                <a:r>
                  <a:rPr lang="en-US" sz="2900" i="1" dirty="0"/>
                  <a:t>b</a:t>
                </a:r>
                <a:r>
                  <a:rPr lang="en-US" sz="2900" dirty="0"/>
                  <a:t> = </a:t>
                </a:r>
                <a:r>
                  <a:rPr lang="en-US" sz="2900" i="1" dirty="0"/>
                  <a:t>b</a:t>
                </a:r>
                <a:r>
                  <a:rPr lang="en-US" sz="2900" dirty="0"/>
                  <a:t>(</a:t>
                </a:r>
                <a:r>
                  <a:rPr lang="en-US" sz="2900" i="1" dirty="0" err="1"/>
                  <a:t>X</a:t>
                </a:r>
                <a:r>
                  <a:rPr lang="en-US" sz="2900" i="1" baseline="-25000" dirty="0" err="1"/>
                  <a:t>t</a:t>
                </a:r>
                <a:r>
                  <a:rPr lang="en-US" sz="2900" dirty="0"/>
                  <a:t>, </a:t>
                </a:r>
                <a:r>
                  <a:rPr lang="en-US" sz="2900" i="1" dirty="0"/>
                  <a:t>t</a:t>
                </a:r>
                <a:r>
                  <a:rPr lang="en-US" sz="2900" dirty="0"/>
                  <a:t>) in order to economize the notation, we can write:</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𝑡</m:t>
                          </m:r>
                        </m:sub>
                      </m:sSub>
                      <m:r>
                        <a:rPr lang="en-US" sz="2900" i="1">
                          <a:latin typeface="Cambria Math" panose="02040503050406030204" pitchFamily="18" charset="0"/>
                        </a:rPr>
                        <m:t>=</m:t>
                      </m:r>
                      <m:r>
                        <a:rPr lang="en-US" sz="2900" i="1">
                          <a:latin typeface="Cambria Math" panose="02040503050406030204" pitchFamily="18" charset="0"/>
                        </a:rPr>
                        <m:t>𝑎</m:t>
                      </m:r>
                      <m:r>
                        <a:rPr lang="en-US" sz="2900" i="1">
                          <a:latin typeface="Cambria Math" panose="02040503050406030204" pitchFamily="18" charset="0"/>
                        </a:rPr>
                        <m:t>∆</m:t>
                      </m:r>
                      <m:r>
                        <a:rPr lang="en-US" sz="2900" i="1">
                          <a:latin typeface="Cambria Math" panose="02040503050406030204" pitchFamily="18" charset="0"/>
                        </a:rPr>
                        <m:t>𝑡</m:t>
                      </m:r>
                      <m:r>
                        <a:rPr lang="en-US" sz="2900" i="1">
                          <a:latin typeface="Cambria Math" panose="02040503050406030204" pitchFamily="18" charset="0"/>
                        </a:rPr>
                        <m:t>+</m:t>
                      </m:r>
                      <m:r>
                        <a:rPr lang="en-US" sz="2900" i="1">
                          <a:latin typeface="Cambria Math" panose="02040503050406030204" pitchFamily="18" charset="0"/>
                        </a:rPr>
                        <m:t>𝑏</m:t>
                      </m:r>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𝑡</m:t>
                          </m:r>
                        </m:sub>
                      </m:sSub>
                    </m:oMath>
                  </m:oMathPara>
                </a14:m>
                <a:endParaRPr lang="en-US" sz="2900" dirty="0"/>
              </a:p>
              <a:p>
                <a:pPr marL="0" indent="0">
                  <a:buNone/>
                </a:pPr>
                <a:r>
                  <a:rPr lang="en-US" dirty="0"/>
                  <a:t> </a:t>
                </a:r>
              </a:p>
              <a:p>
                <a:pPr marL="0" indent="0">
                  <a:buNone/>
                </a:pPr>
                <a:r>
                  <a:rPr lang="en-US" sz="2200" dirty="0" smtClean="0">
                    <a:solidFill>
                      <a:schemeClr val="tx1"/>
                    </a:solidFill>
                  </a:rPr>
                  <a:t>where random variable </a:t>
                </a:r>
                <a14:m>
                  <m:oMath xmlns:m="http://schemas.openxmlformats.org/officeDocument/2006/math">
                    <m:r>
                      <a:rPr lang="en-US" sz="2200" i="1">
                        <a:solidFill>
                          <a:schemeClr val="tx1"/>
                        </a:solidFill>
                        <a:latin typeface="Cambria Math" panose="02040503050406030204" pitchFamily="18" charset="0"/>
                      </a:rPr>
                      <m: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𝑍</m:t>
                        </m:r>
                      </m:e>
                      <m:sub>
                        <m:r>
                          <a:rPr lang="en-US" sz="2200" i="1">
                            <a:solidFill>
                              <a:schemeClr val="tx1"/>
                            </a:solidFill>
                            <a:latin typeface="Cambria Math" panose="02040503050406030204" pitchFamily="18" charset="0"/>
                          </a:rPr>
                          <m:t>𝑡</m:t>
                        </m:r>
                      </m:sub>
                    </m:sSub>
                  </m:oMath>
                </a14:m>
                <a:r>
                  <a:rPr lang="en-US" sz="2200" dirty="0">
                    <a:solidFill>
                      <a:schemeClr val="tx1"/>
                    </a:solidFill>
                  </a:rPr>
                  <a:t> ~ N(0,</a:t>
                </a:r>
                <a:r>
                  <a:rPr lang="en-US" sz="2200" dirty="0">
                    <a:solidFill>
                      <a:schemeClr val="tx1"/>
                    </a:solidFill>
                    <a:sym typeface="Symbol" panose="05050102010706020507" pitchFamily="18" charset="2"/>
                  </a:rPr>
                  <a:t></a:t>
                </a:r>
                <a:r>
                  <a:rPr lang="en-US" sz="2200" i="1" dirty="0">
                    <a:solidFill>
                      <a:schemeClr val="tx1"/>
                    </a:solidFill>
                  </a:rPr>
                  <a:t>t</a:t>
                </a:r>
                <a:r>
                  <a:rPr lang="en-US" sz="2200" dirty="0">
                    <a:solidFill>
                      <a:schemeClr val="tx1"/>
                    </a:solidFill>
                  </a:rPr>
                  <a:t>)</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3" cstate="print"/>
                <a:stretch>
                  <a:fillRect l="-1022" t="-2778"/>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nvPr>
        </p:nvGraphicFramePr>
        <p:xfrm>
          <a:off x="4273550" y="2261062"/>
          <a:ext cx="4142768" cy="521467"/>
        </p:xfrm>
        <a:graphic>
          <a:graphicData uri="http://schemas.openxmlformats.org/presentationml/2006/ole">
            <p:oleObj spid="_x0000_s3133" name="Equation" r:id="rId4" imgW="1816100" imgH="228600" progId="Equation.3">
              <p:embed/>
            </p:oleObj>
          </a:graphicData>
        </a:graphic>
      </p:graphicFrame>
    </p:spTree>
    <p:extLst>
      <p:ext uri="{BB962C8B-B14F-4D97-AF65-F5344CB8AC3E}">
        <p14:creationId xmlns:p14="http://schemas.microsoft.com/office/powerpoint/2010/main" xmlns="" val="4243633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err="1"/>
              <a:t>Itô</a:t>
            </a:r>
            <a:r>
              <a:rPr lang="en-US" b="1" dirty="0"/>
              <a:t> </a:t>
            </a:r>
            <a:r>
              <a:rPr lang="en-US" b="1" dirty="0" smtClean="0"/>
              <a:t>Process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36880"/>
                <a:ext cx="11379200" cy="4795094"/>
              </a:xfrm>
            </p:spPr>
            <p:txBody>
              <a:bodyPr>
                <a:normAutofit fontScale="62500" lnSpcReduction="20000"/>
              </a:bodyPr>
              <a:lstStyle/>
              <a:p>
                <a:pPr marL="0" indent="0">
                  <a:buNone/>
                </a:pPr>
                <a:r>
                  <a:rPr lang="en-US" sz="3600" dirty="0" smtClean="0"/>
                  <a:t>Now, suppose that </a:t>
                </a:r>
                <a14:m>
                  <m:oMath xmlns:m="http://schemas.openxmlformats.org/officeDocument/2006/math">
                    <m:r>
                      <a:rPr lang="en-US" sz="3600" i="1" dirty="0" smtClean="0">
                        <a:latin typeface="Cambria Math" panose="02040503050406030204" pitchFamily="18" charset="0"/>
                      </a:rPr>
                      <m:t>𝑦</m:t>
                    </m:r>
                    <m:r>
                      <a:rPr lang="en-US" sz="3600" i="1" dirty="0" smtClean="0">
                        <a:latin typeface="Cambria Math" panose="02040503050406030204" pitchFamily="18" charset="0"/>
                      </a:rPr>
                      <m:t> = </m:t>
                    </m:r>
                    <m:r>
                      <a:rPr lang="en-US" sz="3600" i="1" dirty="0" smtClean="0">
                        <a:latin typeface="Cambria Math" panose="02040503050406030204" pitchFamily="18" charset="0"/>
                      </a:rPr>
                      <m:t>𝑦</m:t>
                    </m:r>
                  </m:oMath>
                </a14:m>
                <a:r>
                  <a:rPr lang="en-US" sz="3600" i="0" dirty="0" smtClean="0">
                    <a:latin typeface="+mj-lt"/>
                  </a:rPr>
                  <a:t>(x</a:t>
                </a:r>
                <a:r>
                  <a:rPr lang="en-US" sz="3600" dirty="0"/>
                  <a:t>, </a:t>
                </a:r>
                <a:r>
                  <a:rPr lang="en-US" sz="3600" i="1" dirty="0"/>
                  <a:t>t</a:t>
                </a:r>
                <a:r>
                  <a:rPr lang="en-US" sz="3600" dirty="0"/>
                  <a:t>) is an infinitely differentiable function with respect to the real variables </a:t>
                </a:r>
                <a:r>
                  <a:rPr lang="en-US" sz="3600" i="1" dirty="0"/>
                  <a:t>x</a:t>
                </a:r>
                <a:r>
                  <a:rPr lang="en-US" sz="3600" dirty="0"/>
                  <a:t> and </a:t>
                </a:r>
                <a:r>
                  <a:rPr lang="en-US" sz="3600" i="1" dirty="0"/>
                  <a:t>t</a:t>
                </a:r>
                <a:r>
                  <a:rPr lang="en-US" sz="3600" dirty="0"/>
                  <a:t>. Now, replace </a:t>
                </a:r>
                <a:r>
                  <a:rPr lang="en-US" sz="3600" i="1" dirty="0"/>
                  <a:t>x</a:t>
                </a:r>
                <a:r>
                  <a:rPr lang="en-US" sz="3600" dirty="0"/>
                  <a:t> with </a:t>
                </a:r>
                <a:r>
                  <a:rPr lang="en-US" sz="3600" i="1" dirty="0" err="1"/>
                  <a:t>X</a:t>
                </a:r>
                <a:r>
                  <a:rPr lang="en-US" sz="3600" i="1" baseline="-25000" dirty="0" err="1"/>
                  <a:t>t</a:t>
                </a:r>
                <a:r>
                  <a:rPr lang="en-US" sz="3600" dirty="0"/>
                  <a:t> so that </a:t>
                </a:r>
                <a14:m>
                  <m:oMath xmlns:m="http://schemas.openxmlformats.org/officeDocument/2006/math">
                    <m:r>
                      <a:rPr lang="en-US" sz="3600" i="1" dirty="0" smtClean="0">
                        <a:latin typeface="Cambria Math" panose="02040503050406030204" pitchFamily="18" charset="0"/>
                      </a:rPr>
                      <m:t>𝑦</m:t>
                    </m:r>
                    <m:r>
                      <a:rPr lang="en-US" sz="3600" i="1" dirty="0" smtClean="0">
                        <a:latin typeface="Cambria Math" panose="02040503050406030204" pitchFamily="18" charset="0"/>
                      </a:rPr>
                      <m:t> = </m:t>
                    </m:r>
                    <m:r>
                      <a:rPr lang="en-US" sz="3600" i="1" dirty="0" smtClean="0">
                        <a:latin typeface="Cambria Math" panose="02040503050406030204" pitchFamily="18" charset="0"/>
                      </a:rPr>
                      <m:t>𝑦</m:t>
                    </m:r>
                    <m:r>
                      <a:rPr lang="en-US" sz="3600" i="1" dirty="0" smtClean="0">
                        <a:latin typeface="Cambria Math" panose="02040503050406030204" pitchFamily="18" charset="0"/>
                      </a:rPr>
                      <m:t>(</m:t>
                    </m:r>
                    <m:r>
                      <a:rPr lang="en-US" sz="3600" i="1" dirty="0" err="1">
                        <a:latin typeface="Cambria Math" panose="02040503050406030204" pitchFamily="18" charset="0"/>
                      </a:rPr>
                      <m:t>𝑋</m:t>
                    </m:r>
                    <m:r>
                      <a:rPr lang="en-US" sz="3600" i="1" baseline="-25000" dirty="0" err="1">
                        <a:latin typeface="Cambria Math" panose="02040503050406030204" pitchFamily="18" charset="0"/>
                      </a:rPr>
                      <m:t>𝑡</m:t>
                    </m:r>
                    <m:r>
                      <a:rPr lang="en-US" sz="3600" i="1" dirty="0">
                        <a:latin typeface="Cambria Math" panose="02040503050406030204" pitchFamily="18" charset="0"/>
                      </a:rPr>
                      <m:t>, </m:t>
                    </m:r>
                    <m:r>
                      <a:rPr lang="en-US" sz="3600" i="1" dirty="0">
                        <a:latin typeface="Cambria Math" panose="02040503050406030204" pitchFamily="18" charset="0"/>
                      </a:rPr>
                      <m:t>𝑡</m:t>
                    </m:r>
                    <m:r>
                      <a:rPr lang="en-US" sz="3600" i="1" dirty="0">
                        <a:latin typeface="Cambria Math" panose="02040503050406030204" pitchFamily="18" charset="0"/>
                      </a:rPr>
                      <m:t>). </m:t>
                    </m:r>
                  </m:oMath>
                </a14:m>
                <a:r>
                  <a:rPr lang="en-US" sz="3600" dirty="0"/>
                  <a:t>Thus, </a:t>
                </a:r>
                <a14:m>
                  <m:oMath xmlns:m="http://schemas.openxmlformats.org/officeDocument/2006/math">
                    <m:r>
                      <a:rPr lang="en-US" sz="3600" i="1" dirty="0" smtClean="0">
                        <a:latin typeface="Cambria Math" panose="02040503050406030204" pitchFamily="18" charset="0"/>
                      </a:rPr>
                      <m:t>𝑦</m:t>
                    </m:r>
                  </m:oMath>
                </a14:m>
                <a:r>
                  <a:rPr lang="en-US" sz="3600" i="1" dirty="0"/>
                  <a:t> </a:t>
                </a:r>
                <a:r>
                  <a:rPr lang="en-US" sz="3600" dirty="0"/>
                  <a:t>itself becomes a stochastic process, since it is a function of a stochastic process </a:t>
                </a:r>
                <a:r>
                  <a:rPr lang="en-US" sz="3600" i="1" dirty="0" err="1"/>
                  <a:t>X</a:t>
                </a:r>
                <a:r>
                  <a:rPr lang="en-US" sz="3600" i="1" baseline="-25000" dirty="0" err="1"/>
                  <a:t>t</a:t>
                </a:r>
                <a:r>
                  <a:rPr lang="en-US" sz="3600" dirty="0"/>
                  <a:t> and time </a:t>
                </a:r>
                <a:r>
                  <a:rPr lang="en-US" sz="3600" i="1" dirty="0"/>
                  <a:t>t. </a:t>
                </a:r>
                <a:r>
                  <a:rPr lang="en-US" sz="3600" dirty="0"/>
                  <a:t>The Taylor series expansion above can be used to estimate </a:t>
                </a:r>
                <a:r>
                  <a:rPr lang="en-US" sz="3600" dirty="0" err="1"/>
                  <a:t>Δ</a:t>
                </a:r>
                <a14:m>
                  <m:oMath xmlns:m="http://schemas.openxmlformats.org/officeDocument/2006/math">
                    <m:r>
                      <a:rPr lang="en-US" sz="3600" i="1" dirty="0" smtClean="0">
                        <a:latin typeface="Cambria Math" panose="02040503050406030204" pitchFamily="18" charset="0"/>
                      </a:rPr>
                      <m:t>𝑦</m:t>
                    </m:r>
                  </m:oMath>
                </a14:m>
                <a:r>
                  <a:rPr lang="en-US" sz="3600" dirty="0"/>
                  <a:t>, the change in </a:t>
                </a:r>
                <a14:m>
                  <m:oMath xmlns:m="http://schemas.openxmlformats.org/officeDocument/2006/math">
                    <m:r>
                      <a:rPr lang="en-US" sz="3600" i="1" dirty="0" smtClean="0">
                        <a:latin typeface="Cambria Math" panose="02040503050406030204" pitchFamily="18" charset="0"/>
                      </a:rPr>
                      <m:t>𝑦</m:t>
                    </m:r>
                  </m:oMath>
                </a14:m>
                <a:r>
                  <a:rPr lang="en-US" sz="3600" i="1" dirty="0"/>
                  <a:t>,</a:t>
                </a:r>
                <a:r>
                  <a:rPr lang="en-US" sz="3600" dirty="0"/>
                  <a:t> resulting from a change </a:t>
                </a:r>
                <a:r>
                  <a:rPr lang="en-US" sz="3600" dirty="0" err="1"/>
                  <a:t>Δ</a:t>
                </a:r>
                <a:r>
                  <a:rPr lang="en-US" sz="3600" i="1" dirty="0" err="1"/>
                  <a:t>t</a:t>
                </a:r>
                <a:r>
                  <a:rPr lang="en-US" sz="3600" dirty="0"/>
                  <a:t> in time:  </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𝑦</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𝑡</m:t>
                          </m:r>
                        </m:e>
                      </m:d>
                      <m:r>
                        <a:rPr lang="en-US" sz="3600" b="0" i="1" smtClean="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r>
                            <a:rPr lang="en-US" sz="3600" i="1">
                              <a:latin typeface="Cambria Math" panose="02040503050406030204" pitchFamily="18" charset="0"/>
                            </a:rPr>
                            <m:t>𝑡</m:t>
                          </m:r>
                        </m:den>
                      </m:f>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den>
                      </m:f>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𝑥</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𝑡</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oMath>
                  </m:oMathPara>
                </a14:m>
                <a:endParaRPr lang="en-US" sz="3600" i="1" dirty="0" smtClean="0"/>
              </a:p>
              <a:p>
                <a:pPr marL="0" indent="0">
                  <a:buNone/>
                </a:pPr>
                <a:r>
                  <a:rPr lang="en-US" sz="3600" dirty="0" smtClean="0"/>
                  <a:t>		</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r>
                          <a:rPr lang="en-US" sz="3600" i="1">
                            <a:latin typeface="Cambria Math" panose="02040503050406030204" pitchFamily="18" charset="0"/>
                          </a:rPr>
                          <m:t>𝜕</m:t>
                        </m:r>
                        <m:r>
                          <a:rPr lang="en-US" sz="3600" i="1">
                            <a:latin typeface="Cambria Math" panose="02040503050406030204" pitchFamily="18" charset="0"/>
                          </a:rPr>
                          <m:t>𝑡</m:t>
                        </m:r>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e>
                      <m:sup>
                        <m:r>
                          <a:rPr lang="en-US" sz="3600" i="1">
                            <a:latin typeface="Cambria Math" panose="02040503050406030204" pitchFamily="18" charset="0"/>
                          </a:rPr>
                          <m:t> </m:t>
                        </m:r>
                      </m:sup>
                    </m:sSup>
                  </m:oMath>
                </a14:m>
                <a:endParaRPr lang="en-US" sz="3600" dirty="0"/>
              </a:p>
              <a:p>
                <a:pPr marL="0" indent="0">
                  <a:buNone/>
                </a:pPr>
                <a:r>
                  <a:rPr lang="en-US" sz="3600" dirty="0"/>
                  <a:t> </a:t>
                </a:r>
              </a:p>
              <a:p>
                <a:pPr marL="0" indent="0">
                  <a:buNone/>
                </a:pPr>
                <a:r>
                  <a:rPr lang="en-US" sz="3600" dirty="0" smtClean="0"/>
                  <a:t>	   </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r>
                          <a:rPr lang="en-US" sz="3600" i="1">
                            <a:latin typeface="Cambria Math" panose="02040503050406030204" pitchFamily="18" charset="0"/>
                          </a:rPr>
                          <m:t>𝑡</m:t>
                        </m:r>
                      </m:den>
                    </m:f>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den>
                    </m:f>
                    <m:d>
                      <m:dPr>
                        <m:ctrlPr>
                          <a:rPr lang="en-US" sz="3600" i="1">
                            <a:latin typeface="Cambria Math" panose="02040503050406030204" pitchFamily="18" charset="0"/>
                          </a:rPr>
                        </m:ctrlPr>
                      </m:dPr>
                      <m:e>
                        <m:r>
                          <a:rPr lang="en-US" sz="3600" i="1">
                            <a:latin typeface="Cambria Math" panose="02040503050406030204" pitchFamily="18" charset="0"/>
                          </a:rPr>
                          <m:t>𝑎</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𝑥</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begChr m:val="["/>
                            <m:endChr m:val="]"/>
                            <m:ctrlPr>
                              <a:rPr lang="en-US" sz="3600" i="1">
                                <a:latin typeface="Cambria Math" panose="02040503050406030204" pitchFamily="18" charset="0"/>
                              </a:rPr>
                            </m:ctrlPr>
                          </m:dPr>
                          <m:e>
                            <m:sSup>
                              <m:sSupPr>
                                <m:ctrlPr>
                                  <a:rPr lang="en-US" sz="3600" i="1">
                                    <a:latin typeface="Cambria Math" panose="02040503050406030204" pitchFamily="18" charset="0"/>
                                  </a:rPr>
                                </m:ctrlPr>
                              </m:sSupPr>
                              <m:e>
                                <m:r>
                                  <a:rPr lang="en-US" sz="3600" i="1">
                                    <a:latin typeface="Cambria Math" panose="02040503050406030204" pitchFamily="18" charset="0"/>
                                  </a:rPr>
                                  <m:t>𝑎</m:t>
                                </m:r>
                              </m:e>
                              <m:sup>
                                <m:r>
                                  <a:rPr lang="en-US" sz="3600" i="1">
                                    <a:latin typeface="Cambria Math" panose="02040503050406030204" pitchFamily="18" charset="0"/>
                                  </a:rPr>
                                  <m:t>2</m:t>
                                </m:r>
                              </m:sup>
                            </m:sSup>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+2</m:t>
                            </m:r>
                            <m:r>
                              <a:rPr lang="en-US" sz="3600" i="1">
                                <a:latin typeface="Cambria Math" panose="02040503050406030204" pitchFamily="18" charset="0"/>
                              </a:rPr>
                              <m:t>𝑎𝑏</m:t>
                            </m:r>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𝑏</m:t>
                                </m:r>
                              </m:e>
                              <m:sup>
                                <m:r>
                                  <a:rPr lang="en-US" sz="3600" i="1">
                                    <a:latin typeface="Cambria Math" panose="02040503050406030204" pitchFamily="18" charset="0"/>
                                  </a:rPr>
                                  <m:t>2</m:t>
                                </m:r>
                              </m:sup>
                            </m:sSup>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e>
                                </m:d>
                              </m:e>
                              <m:sup>
                                <m:r>
                                  <a:rPr lang="en-US" sz="3600" i="1">
                                    <a:latin typeface="Cambria Math" panose="02040503050406030204" pitchFamily="18" charset="0"/>
                                  </a:rPr>
                                  <m:t>2</m:t>
                                </m:r>
                              </m:sup>
                            </m:sSup>
                          </m:e>
                        </m:d>
                      </m:e>
                      <m:sup>
                        <m:r>
                          <a:rPr lang="en-US" sz="3600" i="1">
                            <a:latin typeface="Cambria Math" panose="02040503050406030204" pitchFamily="18" charset="0"/>
                          </a:rPr>
                          <m:t> </m:t>
                        </m:r>
                      </m:sup>
                    </m:sSup>
                  </m:oMath>
                </a14:m>
                <a:endParaRPr lang="en-US" sz="3600" i="1" dirty="0" smtClean="0">
                  <a:latin typeface="Cambria Math" panose="02040503050406030204" pitchFamily="18" charset="0"/>
                </a:endParaRPr>
              </a:p>
              <a:p>
                <a:pPr marL="0" indent="0">
                  <a:buNone/>
                </a:pPr>
                <a:r>
                  <a:rPr lang="en-US" sz="3600" dirty="0" smtClean="0"/>
                  <a:t>		</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Sup>
                          <m:sSubSupPr>
                            <m:ctrlPr>
                              <a:rPr lang="en-US" sz="3600" i="1">
                                <a:latin typeface="Cambria Math" panose="02040503050406030204" pitchFamily="18" charset="0"/>
                              </a:rPr>
                            </m:ctrlPr>
                          </m:sSubSupPr>
                          <m:e>
                            <m:r>
                              <a:rPr lang="en-US" sz="3600" i="1">
                                <a:latin typeface="Cambria Math" panose="02040503050406030204" pitchFamily="18" charset="0"/>
                              </a:rPr>
                              <m:t>𝑡</m:t>
                            </m:r>
                          </m:e>
                          <m:sub>
                            <m:r>
                              <a:rPr lang="en-US" sz="3600" i="1">
                                <a:latin typeface="Cambria Math" panose="02040503050406030204" pitchFamily="18" charset="0"/>
                              </a:rPr>
                              <m:t> </m:t>
                            </m:r>
                          </m:sub>
                          <m:sup>
                            <m:r>
                              <a:rPr lang="en-US" sz="3600" i="1">
                                <a:latin typeface="Cambria Math" panose="02040503050406030204" pitchFamily="18" charset="0"/>
                              </a:rPr>
                              <m:t>2</m:t>
                            </m:r>
                          </m:sup>
                        </m:sSubSup>
                      </m:den>
                    </m:f>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 </m:t>
                        </m:r>
                        <m:sSup>
                          <m:sSupPr>
                            <m:ctrlPr>
                              <a:rPr lang="en-US" sz="3600" i="1">
                                <a:latin typeface="Cambria Math" panose="02040503050406030204" pitchFamily="18" charset="0"/>
                              </a:rPr>
                            </m:ctrlPr>
                          </m:sSupPr>
                          <m:e>
                            <m:r>
                              <a:rPr lang="en-US" sz="3600" i="1">
                                <a:latin typeface="Cambria Math" panose="02040503050406030204" pitchFamily="18" charset="0"/>
                              </a:rPr>
                              <m:t>𝜕</m:t>
                            </m:r>
                          </m:e>
                          <m:sup>
                            <m:r>
                              <a:rPr lang="en-US" sz="3600" i="1">
                                <a:latin typeface="Cambria Math" panose="02040503050406030204" pitchFamily="18" charset="0"/>
                              </a:rPr>
                              <m:t>2</m:t>
                            </m:r>
                          </m:sup>
                        </m:sSup>
                        <m:r>
                          <a:rPr lang="en-US" sz="3600" i="1">
                            <a:latin typeface="Cambria Math" panose="02040503050406030204" pitchFamily="18" charset="0"/>
                          </a:rPr>
                          <m:t>𝑦</m:t>
                        </m:r>
                      </m:num>
                      <m:den>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 </m:t>
                            </m:r>
                          </m:sub>
                        </m:sSub>
                        <m:r>
                          <a:rPr lang="en-US" sz="3600" i="1">
                            <a:latin typeface="Cambria Math" panose="02040503050406030204" pitchFamily="18" charset="0"/>
                          </a:rPr>
                          <m:t>𝜕</m:t>
                        </m:r>
                        <m:r>
                          <a:rPr lang="en-US" sz="3600" i="1">
                            <a:latin typeface="Cambria Math" panose="02040503050406030204" pitchFamily="18" charset="0"/>
                          </a:rPr>
                          <m:t>𝑡</m:t>
                        </m:r>
                      </m:den>
                    </m:f>
                    <m:sSup>
                      <m:sSupPr>
                        <m:ctrlPr>
                          <a:rPr lang="en-US" sz="3600" i="1">
                            <a:latin typeface="Cambria Math" panose="02040503050406030204" pitchFamily="18" charset="0"/>
                          </a:rPr>
                        </m:ctrlPr>
                      </m:sSupPr>
                      <m:e>
                        <m:r>
                          <a:rPr lang="en-US" sz="3600" i="1">
                            <a:latin typeface="Cambria Math" panose="02040503050406030204" pitchFamily="18" charset="0"/>
                          </a:rPr>
                          <m:t>[</m:t>
                        </m:r>
                        <m:r>
                          <a:rPr lang="en-US" sz="3600" i="1">
                            <a:latin typeface="Cambria Math" panose="02040503050406030204" pitchFamily="18" charset="0"/>
                          </a:rPr>
                          <m:t>𝑎</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r>
                                  <a:rPr lang="en-US" sz="3600" i="1">
                                    <a:latin typeface="Cambria Math" panose="02040503050406030204" pitchFamily="18" charset="0"/>
                                  </a:rPr>
                                  <m:t>∆</m:t>
                                </m:r>
                                <m:r>
                                  <a:rPr lang="en-US" sz="3600" i="1">
                                    <a:latin typeface="Cambria Math" panose="02040503050406030204" pitchFamily="18" charset="0"/>
                                  </a:rPr>
                                  <m:t>𝑡</m:t>
                                </m:r>
                              </m:e>
                            </m:d>
                          </m:e>
                          <m:sup>
                            <m:r>
                              <a:rPr lang="en-US" sz="3600" i="1">
                                <a:latin typeface="Cambria Math" panose="02040503050406030204" pitchFamily="18" charset="0"/>
                              </a:rPr>
                              <m:t>2</m:t>
                            </m:r>
                          </m:sup>
                        </m:sSup>
                        <m:r>
                          <a:rPr lang="en-US" sz="3600" i="1">
                            <a:latin typeface="Cambria Math" panose="02040503050406030204" pitchFamily="18" charset="0"/>
                          </a:rPr>
                          <m:t>+</m:t>
                        </m:r>
                        <m:r>
                          <a:rPr lang="en-US" sz="3600" i="1">
                            <a:latin typeface="Cambria Math" panose="02040503050406030204" pitchFamily="18" charset="0"/>
                          </a:rPr>
                          <m:t>𝑏</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𝑡</m:t>
                        </m:r>
                        <m:r>
                          <a:rPr lang="en-US" sz="3600" i="1">
                            <a:latin typeface="Cambria Math" panose="02040503050406030204" pitchFamily="18" charset="0"/>
                          </a:rPr>
                          <m:t>]+⋯</m:t>
                        </m:r>
                      </m:e>
                      <m:sup>
                        <m:r>
                          <a:rPr lang="en-US" sz="3600" i="1">
                            <a:latin typeface="Cambria Math" panose="02040503050406030204" pitchFamily="18" charset="0"/>
                          </a:rPr>
                          <m:t> </m:t>
                        </m:r>
                      </m:sup>
                    </m:sSup>
                  </m:oMath>
                </a14:m>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36880"/>
                <a:ext cx="11379200" cy="4795094"/>
              </a:xfrm>
              <a:blipFill rotWithShape="0">
                <a:blip r:embed="rId2" cstate="print"/>
                <a:stretch>
                  <a:fillRect l="-750" t="-2287"/>
                </a:stretch>
              </a:blipFill>
            </p:spPr>
            <p:txBody>
              <a:bodyPr/>
              <a:lstStyle/>
              <a:p>
                <a:r>
                  <a:rPr lang="en-US">
                    <a:noFill/>
                  </a:rPr>
                  <a:t> </a:t>
                </a:r>
              </a:p>
            </p:txBody>
          </p:sp>
        </mc:Fallback>
      </mc:AlternateContent>
    </p:spTree>
    <p:extLst>
      <p:ext uri="{BB962C8B-B14F-4D97-AF65-F5344CB8AC3E}">
        <p14:creationId xmlns:p14="http://schemas.microsoft.com/office/powerpoint/2010/main" xmlns="" val="1474075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err="1"/>
              <a:t>Itô</a:t>
            </a:r>
            <a:r>
              <a:rPr lang="en-US" b="1" dirty="0"/>
              <a:t> Process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85262"/>
              </a:xfrm>
            </p:spPr>
            <p:txBody>
              <a:bodyPr>
                <a:normAutofit fontScale="70000" lnSpcReduction="20000"/>
              </a:bodyPr>
              <a:lstStyle/>
              <a:p>
                <a:pPr marL="0" indent="0">
                  <a:buNone/>
                </a:pPr>
                <a:r>
                  <a:rPr lang="en-US" dirty="0" smtClean="0"/>
                  <a:t>In the expansion above, we also economized the notation for the various partial derivatives evaluated at </a:t>
                </a:r>
                <a:r>
                  <a:rPr lang="en-US" i="1" dirty="0"/>
                  <a:t>(</a:t>
                </a:r>
                <a:r>
                  <a:rPr lang="en-US" i="1" dirty="0" err="1"/>
                  <a:t>x,t</a:t>
                </a:r>
                <a:r>
                  <a:rPr lang="en-US" i="1" dirty="0"/>
                  <a:t>)=(</a:t>
                </a:r>
                <a:r>
                  <a:rPr lang="en-US" i="1" dirty="0" err="1"/>
                  <a:t>X</a:t>
                </a:r>
                <a:r>
                  <a:rPr lang="en-US" i="1" baseline="-25000" dirty="0" err="1"/>
                  <a:t>t</a:t>
                </a:r>
                <a:r>
                  <a:rPr lang="en-US" i="1" dirty="0" err="1"/>
                  <a:t>,t</a:t>
                </a:r>
                <a:r>
                  <a:rPr lang="en-US" i="1" dirty="0"/>
                  <a:t>)</a:t>
                </a:r>
                <a:r>
                  <a:rPr lang="en-US" dirty="0"/>
                  <a:t> by denoting:</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b="0" i="1" smtClean="0">
                              <a:latin typeface="Cambria Math" panose="02040503050406030204" pitchFamily="18" charset="0"/>
                            </a:rPr>
                            <m:t>𝑡</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When estimating </a:t>
                </a:r>
                <a:r>
                  <a:rPr lang="en-US" dirty="0" err="1"/>
                  <a:t>Δ</a:t>
                </a:r>
                <a:r>
                  <a:rPr lang="en-US" i="1" dirty="0" err="1"/>
                  <a:t>y</a:t>
                </a:r>
                <a:r>
                  <a:rPr lang="en-US" dirty="0"/>
                  <a:t> using the Taylor series expansion, all terms that are negligible compared to </a:t>
                </a:r>
                <a:r>
                  <a:rPr lang="en-US" dirty="0" err="1"/>
                  <a:t>Δ</a:t>
                </a:r>
                <a:r>
                  <a:rPr lang="en-US" i="1" dirty="0" err="1"/>
                  <a:t>t</a:t>
                </a:r>
                <a:r>
                  <a:rPr lang="en-US" dirty="0"/>
                  <a:t> as </a:t>
                </a:r>
                <a:r>
                  <a:rPr lang="en-US" dirty="0" err="1"/>
                  <a:t>Δ</a:t>
                </a:r>
                <a:r>
                  <a:rPr lang="en-US" i="1" dirty="0" err="1"/>
                  <a:t>t</a:t>
                </a:r>
                <a:r>
                  <a:rPr lang="en-US" dirty="0"/>
                  <a:t> approaches 0 can be dropped. Since (</a:t>
                </a:r>
                <a:r>
                  <a:rPr lang="en-US" i="1" dirty="0" err="1"/>
                  <a:t>Z</a:t>
                </a:r>
                <a:r>
                  <a:rPr lang="en-US" baseline="-25000" dirty="0" err="1"/>
                  <a:t>t+Δ</a:t>
                </a:r>
                <a:r>
                  <a:rPr lang="en-US" i="1" baseline="-25000" dirty="0" err="1"/>
                  <a:t>t</a:t>
                </a:r>
                <a:r>
                  <a:rPr lang="en-US" dirty="0"/>
                  <a:t> - </a:t>
                </a:r>
                <a:r>
                  <a:rPr lang="en-US" i="1" dirty="0" err="1"/>
                  <a:t>Z</a:t>
                </a:r>
                <a:r>
                  <a:rPr lang="en-US" baseline="-25000" dirty="0" err="1"/>
                  <a:t>t</a:t>
                </a:r>
                <a:r>
                  <a:rPr lang="en-US" dirty="0"/>
                  <a:t>) ~ </a:t>
                </a:r>
                <a:r>
                  <a:rPr lang="en-US" i="1" dirty="0"/>
                  <a:t>Z</a:t>
                </a:r>
                <a:r>
                  <a:rPr lang="en-US" dirty="0"/>
                  <a:t>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m:t>
                        </m:r>
                        <m:r>
                          <a:rPr lang="en-US" i="1">
                            <a:latin typeface="Cambria Math" panose="02040503050406030204" pitchFamily="18" charset="0"/>
                          </a:rPr>
                          <m:t>𝑡</m:t>
                        </m:r>
                      </m:e>
                    </m:rad>
                  </m:oMath>
                </a14:m>
                <a:r>
                  <a:rPr lang="en-US" dirty="0"/>
                  <a:t> with </a:t>
                </a:r>
                <a:r>
                  <a:rPr lang="en-US" i="1" dirty="0"/>
                  <a:t>Z </a:t>
                </a:r>
                <a:r>
                  <a:rPr lang="en-US" dirty="0"/>
                  <a:t>∼ N(0,1), the terms involving (</a:t>
                </a:r>
                <a:r>
                  <a:rPr lang="en-US" dirty="0" err="1"/>
                  <a:t>Δ</a:t>
                </a:r>
                <a:r>
                  <a:rPr lang="en-US" i="1" dirty="0" err="1"/>
                  <a:t>t</a:t>
                </a:r>
                <a:r>
                  <a:rPr lang="en-US" dirty="0"/>
                  <a:t>)</a:t>
                </a:r>
                <a:r>
                  <a:rPr lang="en-US" baseline="30000" dirty="0"/>
                  <a:t>2</a:t>
                </a:r>
                <a:r>
                  <a:rPr lang="en-US" dirty="0"/>
                  <a:t>, </a:t>
                </a:r>
                <a:r>
                  <a:rPr lang="en-US" dirty="0" err="1"/>
                  <a:t>Δ</a:t>
                </a:r>
                <a:r>
                  <a:rPr lang="en-US" i="1" dirty="0" err="1"/>
                  <a:t>t</a:t>
                </a:r>
                <a:r>
                  <a:rPr lang="en-US" dirty="0" err="1"/>
                  <a:t>Δ</a:t>
                </a:r>
                <a:r>
                  <a:rPr lang="en-US" i="1" dirty="0" err="1"/>
                  <a:t>Z</a:t>
                </a:r>
                <a:r>
                  <a:rPr lang="en-US" baseline="-25000" dirty="0" err="1"/>
                  <a:t>t</a:t>
                </a:r>
                <a:r>
                  <a:rPr lang="en-US" dirty="0"/>
                  <a:t>, and higher order terms can all be dropped. Our expansion simplifies to:</a:t>
                </a:r>
              </a:p>
              <a:p>
                <a:pPr marL="0" indent="0">
                  <a:buNone/>
                </a:pPr>
                <a:r>
                  <a:rPr lang="en-US" dirty="0"/>
                  <a:t> </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den>
                      </m:f>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𝑡</m:t>
                              </m:r>
                            </m:sub>
                            <m:sup>
                              <m:r>
                                <a:rPr lang="en-US" i="1">
                                  <a:latin typeface="Cambria Math" panose="02040503050406030204" pitchFamily="18" charset="0"/>
                                </a:rPr>
                                <m:t>2</m:t>
                              </m:r>
                            </m:sup>
                          </m:sSub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oMath>
                  </m:oMathPara>
                </a14:m>
                <a:endParaRPr lang="en-US" dirty="0" smtClean="0"/>
              </a:p>
              <a:p>
                <a:pPr marL="0" indent="0">
                  <a:buNone/>
                </a:pPr>
                <a:r>
                  <a:rPr lang="en-US" dirty="0" smtClean="0"/>
                  <a:t>  </a:t>
                </a:r>
                <a:endParaRPr lang="en-US" dirty="0"/>
              </a:p>
              <a:p>
                <a:pPr marL="0" indent="0">
                  <a:buNone/>
                </a:pPr>
                <a:r>
                  <a:rPr lang="en-US" dirty="0" smtClean="0"/>
                  <a:t>Since </a:t>
                </a:r>
                <a:r>
                  <a:rPr lang="en-US" dirty="0"/>
                  <a:t>(</a:t>
                </a:r>
                <a:r>
                  <a:rPr lang="en-US" dirty="0" err="1"/>
                  <a:t>Δ</a:t>
                </a:r>
                <a:r>
                  <a:rPr lang="en-US" i="1" dirty="0" err="1"/>
                  <a:t>Z</a:t>
                </a:r>
                <a:r>
                  <a:rPr lang="en-US" baseline="-25000" dirty="0" err="1"/>
                  <a:t>t</a:t>
                </a:r>
                <a:r>
                  <a:rPr lang="en-US" dirty="0"/>
                  <a:t>)</a:t>
                </a:r>
                <a:r>
                  <a:rPr lang="en-US" baseline="30000" dirty="0"/>
                  <a:t>2 </a:t>
                </a:r>
                <a:r>
                  <a:rPr lang="en-US" dirty="0"/>
                  <a:t>~ </a:t>
                </a:r>
                <a:r>
                  <a:rPr lang="en-US" i="1" dirty="0"/>
                  <a:t>Z</a:t>
                </a:r>
                <a:r>
                  <a:rPr lang="en-US" baseline="30000" dirty="0"/>
                  <a:t>2</a:t>
                </a:r>
                <a:r>
                  <a:rPr lang="en-US" dirty="0"/>
                  <a:t>Δt, this term is not negligible. We now state a remarkable fact. We can actually replace (</a:t>
                </a:r>
                <a:r>
                  <a:rPr lang="en-US" dirty="0" err="1"/>
                  <a:t>Δ</a:t>
                </a:r>
                <a:r>
                  <a:rPr lang="en-US" i="1" dirty="0" err="1"/>
                  <a:t>Z</a:t>
                </a:r>
                <a:r>
                  <a:rPr lang="en-US" baseline="-25000" dirty="0" err="1"/>
                  <a:t>t</a:t>
                </a:r>
                <a:r>
                  <a:rPr lang="en-US" dirty="0"/>
                  <a:t>)</a:t>
                </a:r>
                <a:r>
                  <a:rPr lang="en-US" baseline="30000" dirty="0"/>
                  <a:t>2 </a:t>
                </a:r>
                <a:r>
                  <a:rPr lang="en-US" dirty="0"/>
                  <a:t>with </a:t>
                </a:r>
                <a:r>
                  <a:rPr lang="en-US" dirty="0" err="1"/>
                  <a:t>Δ</a:t>
                </a:r>
                <a:r>
                  <a:rPr lang="en-US" i="1" dirty="0" err="1"/>
                  <a:t>t</a:t>
                </a:r>
                <a:r>
                  <a:rPr lang="en-US" dirty="0"/>
                  <a:t>, where the random variable has seemingly disappeared. To show this, we will make use of the fact that Brownian motion increments are independent for disjoint intervals.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85262"/>
              </a:xfrm>
              <a:blipFill rotWithShape="0">
                <a:blip r:embed="rId2" cstate="print"/>
                <a:stretch>
                  <a:fillRect l="-484" t="-1913" r="-215"/>
                </a:stretch>
              </a:blipFill>
            </p:spPr>
            <p:txBody>
              <a:bodyPr/>
              <a:lstStyle/>
              <a:p>
                <a:r>
                  <a:rPr lang="en-US">
                    <a:noFill/>
                  </a:rPr>
                  <a:t> </a:t>
                </a:r>
              </a:p>
            </p:txBody>
          </p:sp>
        </mc:Fallback>
      </mc:AlternateContent>
    </p:spTree>
    <p:extLst>
      <p:ext uri="{BB962C8B-B14F-4D97-AF65-F5344CB8AC3E}">
        <p14:creationId xmlns:p14="http://schemas.microsoft.com/office/powerpoint/2010/main" xmlns="" val="586672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51271"/>
          </a:xfrm>
        </p:spPr>
        <p:txBody>
          <a:bodyPr>
            <a:normAutofit fontScale="90000"/>
          </a:bodyPr>
          <a:lstStyle/>
          <a:p>
            <a:r>
              <a:rPr lang="en-US" b="1" dirty="0"/>
              <a:t>Demonstration That </a:t>
            </a:r>
            <a:r>
              <a:rPr lang="en-US" b="1" dirty="0" err="1"/>
              <a:t>Δt</a:t>
            </a:r>
            <a:r>
              <a:rPr lang="en-US" b="1" dirty="0"/>
              <a:t> Can Replace (</a:t>
            </a:r>
            <a:r>
              <a:rPr lang="en-US" b="1" dirty="0" err="1"/>
              <a:t>ΔZ</a:t>
            </a:r>
            <a:r>
              <a:rPr lang="en-US" b="1" baseline="-25000" dirty="0" err="1"/>
              <a:t>t</a:t>
            </a:r>
            <a:r>
              <a:rPr lang="en-US" b="1" dirty="0"/>
              <a:t>)</a:t>
            </a:r>
            <a:r>
              <a:rPr lang="en-US" b="1" baseline="30000" dirty="0"/>
              <a:t>2  </a:t>
            </a:r>
            <a:r>
              <a:rPr lang="en-US" b="1" dirty="0"/>
              <a:t>In The </a:t>
            </a:r>
            <a:r>
              <a:rPr lang="en-US" b="1" dirty="0" smtClean="0"/>
              <a:t>Differential </a:t>
            </a:r>
            <a:r>
              <a:rPr lang="en-US" b="1" dirty="0">
                <a:sym typeface="Symbol" panose="05050102010706020507" pitchFamily="18" charset="2"/>
              </a:rPr>
              <a:t></a:t>
            </a:r>
            <a:r>
              <a:rPr lang="en-US" b="1" dirty="0" smtClean="0"/>
              <a:t>y</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34423"/>
              </a:xfrm>
            </p:spPr>
            <p:txBody>
              <a:bodyPr>
                <a:normAutofit lnSpcReduction="10000"/>
              </a:bodyPr>
              <a:lstStyle/>
              <a:p>
                <a:pPr marL="0" indent="0">
                  <a:buNone/>
                </a:pPr>
                <a:r>
                  <a:rPr lang="en-US" sz="2500" dirty="0"/>
                  <a:t>We begin by subdividing the interval [</a:t>
                </a:r>
                <a:r>
                  <a:rPr lang="en-US" sz="2500" i="1" dirty="0"/>
                  <a:t>t</a:t>
                </a:r>
                <a:r>
                  <a:rPr lang="en-US" sz="2500" dirty="0"/>
                  <a:t>, </a:t>
                </a:r>
                <a:r>
                  <a:rPr lang="en-US" sz="2500" i="1" dirty="0"/>
                  <a:t>t</a:t>
                </a:r>
                <a:r>
                  <a:rPr lang="en-US" sz="2500" dirty="0"/>
                  <a:t> + </a:t>
                </a:r>
                <a:r>
                  <a:rPr lang="en-US" sz="2500" dirty="0" err="1"/>
                  <a:t>Δ</a:t>
                </a:r>
                <a:r>
                  <a:rPr lang="en-US" sz="2500" i="1" dirty="0" err="1"/>
                  <a:t>t</a:t>
                </a:r>
                <a:r>
                  <a:rPr lang="en-US" sz="2500" dirty="0"/>
                  <a:t>] into </a:t>
                </a:r>
                <a:r>
                  <a:rPr lang="en-US" sz="2500" i="1" dirty="0"/>
                  <a:t>n</a:t>
                </a:r>
                <a:r>
                  <a:rPr lang="en-US" sz="2500" dirty="0"/>
                  <a:t> smaller subintervals [</a:t>
                </a:r>
                <a:r>
                  <a:rPr lang="en-US" sz="2500" i="1" dirty="0"/>
                  <a:t>t</a:t>
                </a:r>
                <a:r>
                  <a:rPr lang="en-US" sz="2500" dirty="0"/>
                  <a:t> +(</a:t>
                </a:r>
                <a:r>
                  <a:rPr lang="en-US" sz="2500" i="1" dirty="0"/>
                  <a:t>i-</a:t>
                </a:r>
                <a:r>
                  <a:rPr lang="en-US" sz="2500" dirty="0"/>
                  <a:t>1)</a:t>
                </a:r>
                <a:r>
                  <a:rPr lang="en-US" sz="2500" dirty="0" err="1"/>
                  <a:t>Δ</a:t>
                </a:r>
                <a:r>
                  <a:rPr lang="en-US" sz="2500" i="1" dirty="0" err="1"/>
                  <a:t>t</a:t>
                </a:r>
                <a:r>
                  <a:rPr lang="en-US" sz="2500" dirty="0"/>
                  <a:t>/</a:t>
                </a:r>
                <a:r>
                  <a:rPr lang="en-US" sz="2500" i="1" dirty="0"/>
                  <a:t>n</a:t>
                </a:r>
                <a:r>
                  <a:rPr lang="en-US" sz="2500" dirty="0"/>
                  <a:t>, </a:t>
                </a:r>
                <a:r>
                  <a:rPr lang="en-US" sz="2500" i="1" dirty="0"/>
                  <a:t>t</a:t>
                </a:r>
                <a:r>
                  <a:rPr lang="en-US" sz="2500" dirty="0"/>
                  <a:t> + </a:t>
                </a:r>
                <a:r>
                  <a:rPr lang="en-US" sz="2500" i="1" dirty="0" err="1"/>
                  <a:t>i</a:t>
                </a:r>
                <a:r>
                  <a:rPr lang="en-US" sz="2500" dirty="0" err="1"/>
                  <a:t>Δ</a:t>
                </a:r>
                <a:r>
                  <a:rPr lang="en-US" sz="2500" i="1" dirty="0" err="1"/>
                  <a:t>t</a:t>
                </a:r>
                <a:r>
                  <a:rPr lang="en-US" sz="2500" dirty="0"/>
                  <a:t>/</a:t>
                </a:r>
                <a:r>
                  <a:rPr lang="en-US" sz="2500" i="1" dirty="0"/>
                  <a:t>n</a:t>
                </a:r>
                <a:r>
                  <a:rPr lang="en-US" sz="2500" dirty="0"/>
                  <a:t>] for </a:t>
                </a:r>
                <a:r>
                  <a:rPr lang="en-US" sz="2500" i="1" dirty="0" err="1"/>
                  <a:t>i</a:t>
                </a:r>
                <a:r>
                  <a:rPr lang="en-US" sz="2500" dirty="0"/>
                  <a:t> = 1, 2, …</a:t>
                </a:r>
                <a:r>
                  <a:rPr lang="en-US" sz="2500" i="1" dirty="0"/>
                  <a:t>n</a:t>
                </a:r>
                <a:r>
                  <a:rPr lang="en-US" sz="2500" dirty="0"/>
                  <a:t>. This means that the width of each subinterval equals </a:t>
                </a:r>
                <a:r>
                  <a:rPr lang="en-US" sz="2500" dirty="0" err="1"/>
                  <a:t>Δ</a:t>
                </a:r>
                <a:r>
                  <a:rPr lang="en-US" sz="2500" i="1" dirty="0" err="1"/>
                  <a:t>t</a:t>
                </a:r>
                <a:r>
                  <a:rPr lang="en-US" sz="2500" i="1" dirty="0"/>
                  <a:t>/n.</a:t>
                </a:r>
                <a:r>
                  <a:rPr lang="en-US" sz="2500" dirty="0"/>
                  <a:t> In the Taylor series expansion above of </a:t>
                </a:r>
                <a:r>
                  <a:rPr lang="en-US" sz="2500" dirty="0" err="1"/>
                  <a:t>Δ</a:t>
                </a:r>
                <a:r>
                  <a:rPr lang="en-US" sz="2500" i="1" dirty="0" err="1"/>
                  <a:t>y</a:t>
                </a:r>
                <a:r>
                  <a:rPr lang="en-US" sz="2500" i="1" dirty="0"/>
                  <a:t>,</a:t>
                </a:r>
                <a:r>
                  <a:rPr lang="en-US" sz="2500" dirty="0"/>
                  <a:t> the subintervals lead to (</a:t>
                </a:r>
                <a:r>
                  <a:rPr lang="en-US" sz="2500" i="1" dirty="0" err="1"/>
                  <a:t>ΔZ</a:t>
                </a:r>
                <a:r>
                  <a:rPr lang="en-US" sz="2500" i="1" baseline="-25000" dirty="0" err="1"/>
                  <a:t>t</a:t>
                </a:r>
                <a:r>
                  <a:rPr lang="en-US" sz="2500" dirty="0"/>
                  <a:t>)</a:t>
                </a:r>
                <a:r>
                  <a:rPr lang="en-US" sz="2500" baseline="30000" dirty="0"/>
                  <a:t>2</a:t>
                </a:r>
                <a:r>
                  <a:rPr lang="en-US" sz="2500" dirty="0"/>
                  <a:t> being replaced by </a:t>
                </a:r>
                <a14:m>
                  <m:oMath xmlns:m="http://schemas.openxmlformats.org/officeDocument/2006/math">
                    <m:sSup>
                      <m:sSupPr>
                        <m:ctrlPr>
                          <a:rPr lang="en-US" sz="2500" i="1">
                            <a:latin typeface="Cambria Math" panose="02040503050406030204" pitchFamily="18" charset="0"/>
                          </a:rPr>
                        </m:ctrlPr>
                      </m:sSupPr>
                      <m:e>
                        <m:nary>
                          <m:naryPr>
                            <m:chr m:val="∑"/>
                            <m:limLoc m:val="undOvr"/>
                            <m:ctrlPr>
                              <a:rPr lang="en-US" sz="2500" i="1">
                                <a:latin typeface="Cambria Math" panose="02040503050406030204" pitchFamily="18" charset="0"/>
                              </a:rPr>
                            </m:ctrlPr>
                          </m:naryPr>
                          <m:sub>
                            <m:r>
                              <a:rPr lang="en-US" sz="2500" i="1">
                                <a:latin typeface="Cambria Math" panose="02040503050406030204" pitchFamily="18" charset="0"/>
                              </a:rPr>
                              <m:t>𝑖</m:t>
                            </m:r>
                            <m:r>
                              <a:rPr lang="en-US" sz="2500" i="1">
                                <a:latin typeface="Cambria Math" panose="02040503050406030204" pitchFamily="18" charset="0"/>
                              </a:rPr>
                              <m:t>=1</m:t>
                            </m:r>
                          </m:sub>
                          <m:sup>
                            <m:r>
                              <a:rPr lang="en-US" sz="2500" i="1">
                                <a:latin typeface="Cambria Math" panose="02040503050406030204" pitchFamily="18" charset="0"/>
                              </a:rPr>
                              <m:t>𝑛</m:t>
                            </m:r>
                          </m:sup>
                          <m:e>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m:t>
                                    </m:r>
                                  </m:e>
                                  <m:sub>
                                    <m:r>
                                      <a:rPr lang="en-US" sz="2500" i="1">
                                        <a:latin typeface="Cambria Math" panose="02040503050406030204" pitchFamily="18" charset="0"/>
                                      </a:rPr>
                                      <m:t>𝑖</m:t>
                                    </m:r>
                                  </m:sub>
                                </m:sSub>
                                <m:sSub>
                                  <m:sSubPr>
                                    <m:ctrlPr>
                                      <a:rPr lang="en-US" sz="2500" i="1">
                                        <a:latin typeface="Cambria Math" panose="02040503050406030204" pitchFamily="18" charset="0"/>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e>
                            </m:d>
                          </m:e>
                        </m:nary>
                      </m:e>
                      <m:sup>
                        <m:r>
                          <a:rPr lang="en-US" sz="2500" i="1">
                            <a:latin typeface="Cambria Math" panose="02040503050406030204" pitchFamily="18" charset="0"/>
                          </a:rPr>
                          <m:t>2</m:t>
                        </m:r>
                      </m:sup>
                    </m:sSup>
                  </m:oMath>
                </a14:m>
                <a:r>
                  <a:rPr lang="en-US" sz="2500" dirty="0"/>
                  <a:t> with</a:t>
                </a:r>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 ∆</m:t>
                          </m:r>
                        </m:e>
                        <m:sub>
                          <m:r>
                            <a:rPr lang="en-US" sz="2300" i="1">
                              <a:latin typeface="Cambria Math" panose="02040503050406030204" pitchFamily="18" charset="0"/>
                            </a:rPr>
                            <m:t>𝑖</m:t>
                          </m:r>
                        </m:sub>
                      </m:sSub>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𝑖</m:t>
                              </m:r>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r>
                        <a:rPr lang="en-US" sz="2300" i="1">
                          <a:latin typeface="Cambria Math" panose="02040503050406030204" pitchFamily="18" charset="0"/>
                        </a:rPr>
                        <m:t> − </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panose="02040503050406030204" pitchFamily="18" charset="0"/>
                                </a:rPr>
                              </m:ctrlPr>
                            </m:fPr>
                            <m:num>
                              <m:d>
                                <m:dPr>
                                  <m:ctrlPr>
                                    <a:rPr lang="en-US" sz="2300" i="1">
                                      <a:latin typeface="Cambria Math" panose="02040503050406030204" pitchFamily="18" charset="0"/>
                                    </a:rPr>
                                  </m:ctrlPr>
                                </m:dPr>
                                <m:e>
                                  <m:r>
                                    <a:rPr lang="en-US" sz="2300" i="1">
                                      <a:latin typeface="Cambria Math" panose="02040503050406030204" pitchFamily="18" charset="0"/>
                                    </a:rPr>
                                    <m:t>𝑖</m:t>
                                  </m:r>
                                  <m:r>
                                    <a:rPr lang="en-US" sz="2300" i="1">
                                      <a:latin typeface="Cambria Math" panose="02040503050406030204" pitchFamily="18" charset="0"/>
                                    </a:rPr>
                                    <m:t>−1</m:t>
                                  </m:r>
                                </m:e>
                              </m:d>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oMath>
                  </m:oMathPara>
                </a14:m>
                <a:endParaRPr lang="en-US" sz="2300" dirty="0"/>
              </a:p>
              <a:p>
                <a:pPr marL="0" indent="0">
                  <a:buNone/>
                </a:pPr>
                <a:r>
                  <a:rPr lang="en-US" sz="2300" dirty="0"/>
                  <a:t> </a:t>
                </a:r>
                <a:r>
                  <a:rPr lang="en-US" sz="2300" dirty="0" smtClean="0"/>
                  <a:t>Since </a:t>
                </a:r>
                <a:endParaRPr lang="en-US" sz="2300" dirty="0"/>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m:t>
                          </m:r>
                        </m:e>
                        <m:sub>
                          <m:r>
                            <a:rPr lang="en-US" sz="2300" i="1">
                              <a:latin typeface="Cambria Math" panose="02040503050406030204" pitchFamily="18" charset="0"/>
                            </a:rPr>
                            <m:t>𝑖</m:t>
                          </m:r>
                        </m:sub>
                      </m:sSub>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𝑖</m:t>
                              </m:r>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r>
                        <a:rPr lang="en-US" sz="2300" i="1">
                          <a:latin typeface="Cambria Math" panose="02040503050406030204" pitchFamily="18" charset="0"/>
                        </a:rPr>
                        <m:t> − </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r>
                            <a:rPr lang="en-US" sz="2300" i="1">
                              <a:latin typeface="Cambria Math" panose="02040503050406030204" pitchFamily="18" charset="0"/>
                            </a:rPr>
                            <m:t>+</m:t>
                          </m:r>
                          <m:f>
                            <m:fPr>
                              <m:ctrlPr>
                                <a:rPr lang="en-US" sz="2300" i="1">
                                  <a:latin typeface="Cambria Math" panose="02040503050406030204" pitchFamily="18" charset="0"/>
                                </a:rPr>
                              </m:ctrlPr>
                            </m:fPr>
                            <m:num>
                              <m:d>
                                <m:dPr>
                                  <m:ctrlPr>
                                    <a:rPr lang="en-US" sz="2300" i="1">
                                      <a:latin typeface="Cambria Math" panose="02040503050406030204" pitchFamily="18" charset="0"/>
                                    </a:rPr>
                                  </m:ctrlPr>
                                </m:dPr>
                                <m:e>
                                  <m:r>
                                    <a:rPr lang="en-US" sz="2300" i="1">
                                      <a:latin typeface="Cambria Math" panose="02040503050406030204" pitchFamily="18" charset="0"/>
                                    </a:rPr>
                                    <m:t>𝑖</m:t>
                                  </m:r>
                                  <m:r>
                                    <a:rPr lang="en-US" sz="2300" i="1">
                                      <a:latin typeface="Cambria Math" panose="02040503050406030204" pitchFamily="18" charset="0"/>
                                    </a:rPr>
                                    <m:t>−1</m:t>
                                  </m:r>
                                </m:e>
                              </m:d>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sub>
                      </m:sSub>
                      <m:r>
                        <a:rPr lang="en-US" sz="2300" i="1">
                          <a:latin typeface="Cambria Math" panose="02040503050406030204" pitchFamily="18" charset="0"/>
                        </a:rPr>
                        <m:t>∼</m:t>
                      </m:r>
                      <m:r>
                        <a:rPr lang="en-US" sz="2300" i="1">
                          <a:latin typeface="Cambria Math" panose="02040503050406030204" pitchFamily="18" charset="0"/>
                        </a:rPr>
                        <m:t>𝑁</m:t>
                      </m:r>
                      <m:d>
                        <m:dPr>
                          <m:ctrlPr>
                            <a:rPr lang="en-US" sz="2300" i="1">
                              <a:latin typeface="Cambria Math" panose="02040503050406030204" pitchFamily="18" charset="0"/>
                            </a:rPr>
                          </m:ctrlPr>
                        </m:dPr>
                        <m:e>
                          <m:r>
                            <a:rPr lang="en-US" sz="2300" i="1">
                              <a:latin typeface="Cambria Math" panose="02040503050406030204" pitchFamily="18" charset="0"/>
                            </a:rPr>
                            <m:t>0,</m:t>
                          </m:r>
                          <m:f>
                            <m:fPr>
                              <m:ctrlPr>
                                <a:rPr lang="en-US" sz="2300" i="1">
                                  <a:latin typeface="Cambria Math" panose="02040503050406030204" pitchFamily="18" charset="0"/>
                                </a:rPr>
                              </m:ctrlPr>
                            </m:fPr>
                            <m:num>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e>
                      </m:d>
                    </m:oMath>
                  </m:oMathPara>
                </a14:m>
                <a:endParaRPr lang="en-US" sz="2300" dirty="0"/>
              </a:p>
              <a:p>
                <a:pPr marL="0" indent="0">
                  <a:buNone/>
                </a:pPr>
                <a:endParaRPr lang="en-US" sz="2300" dirty="0" smtClean="0"/>
              </a:p>
              <a:p>
                <a:pPr marL="0" indent="0">
                  <a:buNone/>
                </a:pPr>
                <a:r>
                  <a:rPr lang="en-US" sz="2300" dirty="0"/>
                  <a:t> </a:t>
                </a:r>
                <a:r>
                  <a:rPr lang="en-US" sz="2300" dirty="0" smtClean="0"/>
                  <a:t>the </a:t>
                </a:r>
                <a:r>
                  <a:rPr lang="en-US" sz="2300" dirty="0"/>
                  <a:t>variance of the random variable </a:t>
                </a:r>
                <a:r>
                  <a:rPr lang="en-US" sz="2300" dirty="0" err="1"/>
                  <a:t>Δ</a:t>
                </a:r>
                <a:r>
                  <a:rPr lang="en-US" sz="2300" i="1" baseline="-25000" dirty="0" err="1"/>
                  <a:t>i</a:t>
                </a:r>
                <a:r>
                  <a:rPr lang="en-US" sz="2300" i="1" dirty="0" err="1"/>
                  <a:t>Z</a:t>
                </a:r>
                <a:r>
                  <a:rPr lang="en-US" sz="2300" i="1" baseline="-25000" dirty="0" err="1"/>
                  <a:t>t</a:t>
                </a:r>
                <a:r>
                  <a:rPr lang="en-US" sz="2300" dirty="0"/>
                  <a:t> is</a:t>
                </a:r>
                <a:r>
                  <a:rPr lang="en-US" sz="2300" dirty="0" smtClean="0"/>
                  <a:t>:        </a:t>
                </a:r>
                <a:endParaRPr lang="en-US" sz="2300" dirty="0"/>
              </a:p>
              <a:p>
                <a:pPr marL="0" indent="0">
                  <a:buNone/>
                </a:pPr>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𝐸</m:t>
                      </m:r>
                      <m:d>
                        <m:dPr>
                          <m:begChr m:val="["/>
                          <m:endChr m:val="]"/>
                          <m:ctrlPr>
                            <a:rPr lang="en-US" sz="2300" i="1">
                              <a:latin typeface="Cambria Math" panose="02040503050406030204" pitchFamily="18" charset="0"/>
                            </a:rPr>
                          </m:ctrlPr>
                        </m:dPr>
                        <m:e>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m:t>
                                      </m:r>
                                    </m:e>
                                    <m:sub>
                                      <m:r>
                                        <a:rPr lang="en-US" sz="2300" i="1">
                                          <a:latin typeface="Cambria Math" panose="02040503050406030204" pitchFamily="18" charset="0"/>
                                        </a:rPr>
                                        <m:t>𝑖</m:t>
                                      </m:r>
                                    </m:sub>
                                  </m:sSub>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d>
                            </m:e>
                            <m:sup>
                              <m:r>
                                <a:rPr lang="en-US" sz="2300" i="1">
                                  <a:latin typeface="Cambria Math" panose="02040503050406030204" pitchFamily="18" charset="0"/>
                                </a:rPr>
                                <m:t>2</m:t>
                              </m:r>
                            </m:sup>
                          </m:sSup>
                        </m:e>
                      </m:d>
                      <m:r>
                        <a:rPr lang="en-US" sz="2300" i="1">
                          <a:latin typeface="Cambria Math" panose="02040503050406030204" pitchFamily="18" charset="0"/>
                        </a:rPr>
                        <m:t>=</m:t>
                      </m:r>
                      <m:r>
                        <a:rPr lang="en-US" sz="2300" i="1">
                          <a:latin typeface="Cambria Math" panose="02040503050406030204" pitchFamily="18" charset="0"/>
                        </a:rPr>
                        <m:t>𝑉𝑎𝑟</m:t>
                      </m:r>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m:t>
                              </m:r>
                            </m:e>
                            <m:sub>
                              <m:r>
                                <a:rPr lang="en-US" sz="2300" i="1">
                                  <a:latin typeface="Cambria Math" panose="02040503050406030204" pitchFamily="18" charset="0"/>
                                </a:rPr>
                                <m:t>𝑖</m:t>
                              </m:r>
                            </m:sub>
                          </m:sSub>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m:t>
                          </m:r>
                          <m:r>
                            <a:rPr lang="en-US" sz="2300" i="1">
                              <a:latin typeface="Cambria Math" panose="02040503050406030204" pitchFamily="18" charset="0"/>
                            </a:rPr>
                            <m:t>𝑡</m:t>
                          </m:r>
                        </m:num>
                        <m:den>
                          <m:r>
                            <a:rPr lang="en-US" sz="2300" i="1">
                              <a:latin typeface="Cambria Math" panose="02040503050406030204" pitchFamily="18" charset="0"/>
                            </a:rPr>
                            <m:t>𝑛</m:t>
                          </m:r>
                        </m:den>
                      </m:f>
                    </m:oMath>
                  </m:oMathPara>
                </a14:m>
                <a:endParaRPr lang="en-US" sz="23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3"/>
              </a:xfrm>
              <a:blipFill rotWithShape="0">
                <a:blip r:embed="rId2" cstate="print"/>
                <a:stretch>
                  <a:fillRect l="-860" t="-1763"/>
                </a:stretch>
              </a:blipFill>
            </p:spPr>
            <p:txBody>
              <a:bodyPr/>
              <a:lstStyle/>
              <a:p>
                <a:r>
                  <a:rPr lang="en-US">
                    <a:noFill/>
                  </a:rPr>
                  <a:t> </a:t>
                </a:r>
              </a:p>
            </p:txBody>
          </p:sp>
        </mc:Fallback>
      </mc:AlternateContent>
    </p:spTree>
    <p:extLst>
      <p:ext uri="{BB962C8B-B14F-4D97-AF65-F5344CB8AC3E}">
        <p14:creationId xmlns:p14="http://schemas.microsoft.com/office/powerpoint/2010/main" xmlns="" val="2845836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Demonstration </a:t>
            </a:r>
            <a:r>
              <a:rPr lang="en-US" b="1" dirty="0" smtClean="0"/>
              <a:t>That </a:t>
            </a:r>
            <a:r>
              <a:rPr lang="en-US" b="1" dirty="0" err="1"/>
              <a:t>Δt</a:t>
            </a:r>
            <a:r>
              <a:rPr lang="en-US" b="1" dirty="0"/>
              <a:t> </a:t>
            </a:r>
            <a:r>
              <a:rPr lang="en-US" b="1" dirty="0" smtClean="0"/>
              <a:t>Can Replace </a:t>
            </a:r>
            <a:r>
              <a:rPr lang="en-US" b="1" dirty="0"/>
              <a:t>(</a:t>
            </a:r>
            <a:r>
              <a:rPr lang="en-US" b="1" dirty="0" err="1"/>
              <a:t>ΔZ</a:t>
            </a:r>
            <a:r>
              <a:rPr lang="en-US" b="1" baseline="-25000" dirty="0" err="1"/>
              <a:t>t</a:t>
            </a:r>
            <a:r>
              <a:rPr lang="en-US" b="1" dirty="0"/>
              <a:t>)</a:t>
            </a:r>
            <a:r>
              <a:rPr lang="en-US" b="1" baseline="30000" dirty="0"/>
              <a:t>2  </a:t>
            </a:r>
            <a:r>
              <a:rPr lang="en-US" b="1" dirty="0" smtClean="0"/>
              <a:t>In The </a:t>
            </a:r>
            <a:r>
              <a:rPr lang="en-US" b="1" dirty="0"/>
              <a:t>D</a:t>
            </a:r>
            <a:r>
              <a:rPr lang="en-US" b="1" dirty="0" smtClean="0"/>
              <a:t>ifferential </a:t>
            </a:r>
            <a:r>
              <a:rPr lang="en-US" b="1" dirty="0">
                <a:sym typeface="Symbol" panose="05050102010706020507" pitchFamily="18" charset="2"/>
              </a:rPr>
              <a:t></a:t>
            </a:r>
            <a:r>
              <a:rPr lang="en-US" b="1" dirty="0"/>
              <a:t>y </a:t>
            </a:r>
            <a:r>
              <a:rPr lang="en-US" b="1" dirty="0" smtClean="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36879"/>
                <a:ext cx="11379200" cy="4588617"/>
              </a:xfrm>
            </p:spPr>
            <p:txBody>
              <a:bodyPr>
                <a:normAutofit fontScale="92500" lnSpcReduction="20000"/>
              </a:bodyPr>
              <a:lstStyle/>
              <a:p>
                <a:pPr marL="0" indent="0">
                  <a:buNone/>
                </a:pPr>
                <a:r>
                  <a:rPr lang="en-US" dirty="0" smtClean="0"/>
                  <a:t>Notice that this result gives us the expected value of the random variable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Next we calculate the variance of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From the second equation above, we see </a:t>
                </a:r>
                <a:r>
                  <a:rPr lang="en-US" dirty="0" smtClean="0"/>
                  <a:t>that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𝑍</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e>
                      </m:rad>
                      <m:r>
                        <m:rPr>
                          <m:nor/>
                        </m:rPr>
                        <a:rPr lang="en-US" b="0" i="0" smtClean="0">
                          <a:latin typeface="Cambria Math" panose="02040503050406030204" pitchFamily="18" charset="0"/>
                        </a:rPr>
                        <m:t>                </m:t>
                      </m:r>
                      <m:r>
                        <m:rPr>
                          <m:nor/>
                        </m:rPr>
                        <a:rPr lang="en-US" dirty="0"/>
                        <m:t>with</m:t>
                      </m:r>
                      <m:r>
                        <m:rPr>
                          <m:nor/>
                        </m:rPr>
                        <a:rPr lang="en-US" dirty="0"/>
                        <m:t> </m:t>
                      </m:r>
                      <m:r>
                        <m:rPr>
                          <m:nor/>
                        </m:rPr>
                        <a:rPr lang="en-US" dirty="0"/>
                        <m:t>Z</m:t>
                      </m:r>
                      <m:r>
                        <m:rPr>
                          <m:nor/>
                        </m:rPr>
                        <a:rPr lang="en-US" dirty="0"/>
                        <m:t> ∼ </m:t>
                      </m:r>
                      <m:r>
                        <m:rPr>
                          <m:nor/>
                        </m:rPr>
                        <a:rPr lang="en-US" dirty="0"/>
                        <m:t>N</m:t>
                      </m:r>
                      <m:r>
                        <m:rPr>
                          <m:nor/>
                        </m:rPr>
                        <a:rPr lang="en-US" dirty="0"/>
                        <m:t>(0,1)</m:t>
                      </m:r>
                      <m:r>
                        <a:rPr lang="en-US" b="0" i="1" dirty="0" smtClean="0">
                          <a:latin typeface="Cambria Math" panose="02040503050406030204" pitchFamily="18" charset="0"/>
                        </a:rPr>
                        <m:t>                        </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oMath>
                  </m:oMathPara>
                </a14:m>
                <a:endParaRPr lang="en-US" dirty="0"/>
              </a:p>
              <a:p>
                <a:pPr marL="0" indent="0">
                  <a:buNone/>
                </a:pPr>
                <a:r>
                  <a:rPr lang="en-US" dirty="0"/>
                  <a:t> </a:t>
                </a:r>
              </a:p>
              <a:p>
                <a:pPr marL="0" indent="0">
                  <a:buNone/>
                </a:pPr>
                <a:r>
                  <a:rPr lang="en-US" dirty="0" smtClean="0"/>
                  <a:t>By </a:t>
                </a:r>
                <a:r>
                  <a:rPr lang="en-US" dirty="0"/>
                  <a:t>the last equation above and the fact that </a:t>
                </a:r>
                <a:r>
                  <a:rPr lang="en-US" dirty="0" err="1"/>
                  <a:t>Var</a:t>
                </a:r>
                <a:r>
                  <a:rPr lang="en-US" dirty="0"/>
                  <a:t>(</a:t>
                </a:r>
                <a:r>
                  <a:rPr lang="en-US" i="1" dirty="0"/>
                  <a:t>Z</a:t>
                </a:r>
                <a:r>
                  <a:rPr lang="en-US" baseline="30000" dirty="0"/>
                  <a:t>2</a:t>
                </a:r>
                <a:r>
                  <a:rPr lang="en-US" dirty="0"/>
                  <a:t>c) = 2c</a:t>
                </a:r>
                <a:r>
                  <a:rPr lang="en-US" baseline="30000" dirty="0"/>
                  <a:t>2</a:t>
                </a:r>
                <a:r>
                  <a:rPr lang="en-US" dirty="0"/>
                  <a:t>, we obtain: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𝑉𝑎𝑟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e>
                            <m:sup>
                              <m:r>
                                <a:rPr lang="en-US" i="1">
                                  <a:latin typeface="Cambria Math" panose="02040503050406030204" pitchFamily="18" charset="0"/>
                                </a:rPr>
                                <m:t>2</m:t>
                              </m:r>
                            </m:sup>
                          </m:s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den>
                      </m:f>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36879"/>
                <a:ext cx="11379200" cy="4588617"/>
              </a:xfrm>
              <a:blipFill rotWithShape="0">
                <a:blip r:embed="rId2" cstate="print"/>
                <a:stretch>
                  <a:fillRect l="-857" t="-2656"/>
                </a:stretch>
              </a:blipFill>
            </p:spPr>
            <p:txBody>
              <a:bodyPr/>
              <a:lstStyle/>
              <a:p>
                <a:r>
                  <a:rPr lang="en-US">
                    <a:noFill/>
                  </a:rPr>
                  <a:t> </a:t>
                </a:r>
              </a:p>
            </p:txBody>
          </p:sp>
        </mc:Fallback>
      </mc:AlternateContent>
      <p:sp>
        <p:nvSpPr>
          <p:cNvPr id="4" name="Right Arrow 3"/>
          <p:cNvSpPr/>
          <p:nvPr/>
        </p:nvSpPr>
        <p:spPr>
          <a:xfrm>
            <a:off x="7069393" y="3352801"/>
            <a:ext cx="973394" cy="28513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396330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Demonstration That </a:t>
            </a:r>
            <a:r>
              <a:rPr lang="en-US" b="1" dirty="0" err="1"/>
              <a:t>Δt</a:t>
            </a:r>
            <a:r>
              <a:rPr lang="en-US" b="1" dirty="0"/>
              <a:t> Can Replace (</a:t>
            </a:r>
            <a:r>
              <a:rPr lang="en-US" b="1" dirty="0" err="1"/>
              <a:t>ΔZ</a:t>
            </a:r>
            <a:r>
              <a:rPr lang="en-US" b="1" baseline="-25000" dirty="0" err="1"/>
              <a:t>t</a:t>
            </a:r>
            <a:r>
              <a:rPr lang="en-US" b="1" dirty="0"/>
              <a:t>)</a:t>
            </a:r>
            <a:r>
              <a:rPr lang="en-US" b="1" baseline="30000" dirty="0"/>
              <a:t>2  </a:t>
            </a:r>
            <a:r>
              <a:rPr lang="en-US" b="1" dirty="0"/>
              <a:t>In The </a:t>
            </a:r>
            <a:r>
              <a:rPr lang="en-US" b="1" dirty="0" smtClean="0"/>
              <a:t>Differential </a:t>
            </a:r>
            <a:r>
              <a:rPr lang="en-US" b="1" dirty="0">
                <a:sym typeface="Symbol" panose="05050102010706020507" pitchFamily="18" charset="2"/>
              </a:rPr>
              <a:t></a:t>
            </a:r>
            <a:r>
              <a:rPr lang="en-US" b="1" dirty="0"/>
              <a:t>y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726268"/>
              </a:xfrm>
            </p:spPr>
            <p:txBody>
              <a:bodyPr>
                <a:normAutofit fontScale="77500" lnSpcReduction="20000"/>
              </a:bodyPr>
              <a:lstStyle/>
              <a:p>
                <a:pPr marL="0" indent="0">
                  <a:buNone/>
                </a:pPr>
                <a:r>
                  <a:rPr lang="en-US" sz="3200" dirty="0"/>
                  <a:t>The Brownian motion increments </a:t>
                </a:r>
                <a:r>
                  <a:rPr lang="en-US" sz="3200" dirty="0" err="1"/>
                  <a:t>Δ</a:t>
                </a:r>
                <a:r>
                  <a:rPr lang="en-US" sz="3200" i="1" baseline="-25000" dirty="0" err="1"/>
                  <a:t>i</a:t>
                </a:r>
                <a:r>
                  <a:rPr lang="en-US" sz="3200" i="1" dirty="0" err="1"/>
                  <a:t>Z</a:t>
                </a:r>
                <a:r>
                  <a:rPr lang="en-US" sz="3200" i="1" baseline="-25000" dirty="0" err="1"/>
                  <a:t>t</a:t>
                </a:r>
                <a:r>
                  <a:rPr lang="en-US" sz="3200" dirty="0"/>
                  <a:t> are independent random variables since the corresponding time intervals are disjoint. Since the variance of a sum of independent random variables is the sum of each of their variances, then: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𝑉𝑎𝑟</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e>
                            <m:sup>
                              <m:r>
                                <a:rPr lang="en-US" i="1">
                                  <a:latin typeface="Cambria Math" panose="02040503050406030204" pitchFamily="18" charset="0"/>
                                </a:rPr>
                                <m:t> </m:t>
                              </m:r>
                            </m:sup>
                          </m:sSup>
                        </m:e>
                      </m:d>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𝑉𝑎𝑟</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 ( (∆</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den>
                              </m:f>
                            </m:e>
                          </m:nary>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i="1">
                                  <a:latin typeface="Cambria Math" panose="02040503050406030204" pitchFamily="18" charset="0"/>
                                </a:rPr>
                                <m:t>2</m:t>
                              </m:r>
                            </m:sup>
                          </m:sSup>
                        </m:num>
                        <m:den>
                          <m:r>
                            <a:rPr lang="en-US" i="1">
                              <a:latin typeface="Cambria Math" panose="02040503050406030204" pitchFamily="18" charset="0"/>
                            </a:rPr>
                            <m:t>𝑛</m:t>
                          </m:r>
                        </m:den>
                      </m:f>
                    </m:oMath>
                  </m:oMathPara>
                </a14:m>
                <a:endParaRPr lang="en-US" dirty="0"/>
              </a:p>
              <a:p>
                <a:pPr marL="0" indent="0">
                  <a:buNone/>
                </a:pPr>
                <a:r>
                  <a:rPr lang="en-US" dirty="0"/>
                  <a:t> </a:t>
                </a:r>
              </a:p>
              <a:p>
                <a:pPr marL="0" indent="0">
                  <a:buNone/>
                </a:pPr>
                <a:r>
                  <a:rPr lang="en-US" dirty="0"/>
                  <a:t>Since we showed above that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oMath>
                </a14:m>
                <a:r>
                  <a:rPr lang="en-US" dirty="0"/>
                  <a:t>, we see that </a:t>
                </a: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e>
                            <m:sup>
                              <m:r>
                                <a:rPr lang="en-US" i="1">
                                  <a:latin typeface="Cambria Math" panose="02040503050406030204" pitchFamily="18" charset="0"/>
                                </a:rPr>
                                <m:t> </m:t>
                              </m:r>
                            </m:sup>
                          </m:s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𝑡</m:t>
                          </m:r>
                        </m:num>
                        <m:den>
                          <m:r>
                            <a:rPr lang="en-US" i="1">
                              <a:latin typeface="Cambria Math" panose="02040503050406030204" pitchFamily="18" charset="0"/>
                            </a:rPr>
                            <m:t>𝑛</m:t>
                          </m:r>
                        </m:den>
                      </m:f>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𝑡</m:t>
                      </m:r>
                    </m:oMath>
                  </m:oMathPara>
                </a14:m>
                <a:endParaRPr lang="en-US" dirty="0"/>
              </a:p>
              <a:p>
                <a:pPr marL="0" indent="0">
                  <a:buNone/>
                </a:pP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726268"/>
              </a:xfrm>
              <a:blipFill rotWithShape="0">
                <a:blip r:embed="rId2" cstate="print"/>
                <a:stretch>
                  <a:fillRect l="-857" t="-2710"/>
                </a:stretch>
              </a:blipFill>
            </p:spPr>
            <p:txBody>
              <a:bodyPr/>
              <a:lstStyle/>
              <a:p>
                <a:r>
                  <a:rPr lang="en-US">
                    <a:noFill/>
                  </a:rPr>
                  <a:t> </a:t>
                </a:r>
              </a:p>
            </p:txBody>
          </p:sp>
        </mc:Fallback>
      </mc:AlternateContent>
    </p:spTree>
    <p:extLst>
      <p:ext uri="{BB962C8B-B14F-4D97-AF65-F5344CB8AC3E}">
        <p14:creationId xmlns:p14="http://schemas.microsoft.com/office/powerpoint/2010/main" xmlns="" val="13997726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Demonstration That </a:t>
            </a:r>
            <a:r>
              <a:rPr lang="en-US" b="1" dirty="0" err="1"/>
              <a:t>Δt</a:t>
            </a:r>
            <a:r>
              <a:rPr lang="en-US" b="1" dirty="0"/>
              <a:t> Can Replace (</a:t>
            </a:r>
            <a:r>
              <a:rPr lang="en-US" b="1" dirty="0" err="1"/>
              <a:t>ΔZ</a:t>
            </a:r>
            <a:r>
              <a:rPr lang="en-US" b="1" baseline="-25000" dirty="0" err="1"/>
              <a:t>t</a:t>
            </a:r>
            <a:r>
              <a:rPr lang="en-US" b="1" dirty="0"/>
              <a:t>)</a:t>
            </a:r>
            <a:r>
              <a:rPr lang="en-US" b="1" baseline="30000" dirty="0"/>
              <a:t>2  </a:t>
            </a:r>
            <a:r>
              <a:rPr lang="en-US" b="1" dirty="0"/>
              <a:t>In The </a:t>
            </a:r>
            <a:r>
              <a:rPr lang="en-US" b="1" dirty="0" smtClean="0"/>
              <a:t>Differential </a:t>
            </a:r>
            <a:r>
              <a:rPr lang="en-US" b="1" dirty="0">
                <a:sym typeface="Symbol" panose="05050102010706020507" pitchFamily="18" charset="2"/>
              </a:rPr>
              <a:t></a:t>
            </a:r>
            <a:r>
              <a:rPr lang="en-US" b="1" dirty="0"/>
              <a:t>y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Thus, the </a:t>
                </a:r>
                <a:r>
                  <a:rPr lang="en-US" dirty="0"/>
                  <a:t>quantity </a:t>
                </a:r>
                <a14:m>
                  <m:oMath xmlns:m="http://schemas.openxmlformats.org/officeDocument/2006/math">
                    <m:sSup>
                      <m:sSupPr>
                        <m:ctrlPr>
                          <a:rPr lang="en-US" i="1">
                            <a:latin typeface="Cambria Math" panose="02040503050406030204" pitchFamily="18" charset="0"/>
                          </a:rPr>
                        </m:ctrlPr>
                      </m:sSup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e>
                      <m:sup>
                        <m:r>
                          <a:rPr lang="en-US" i="1">
                            <a:latin typeface="Cambria Math" panose="02040503050406030204" pitchFamily="18" charset="0"/>
                          </a:rPr>
                          <m:t> </m:t>
                        </m:r>
                      </m:sup>
                    </m:sSup>
                  </m:oMath>
                </a14:m>
                <a:r>
                  <a:rPr lang="en-US" dirty="0"/>
                  <a:t> has an expected value of </a:t>
                </a:r>
                <a:r>
                  <a:rPr lang="en-US" dirty="0" err="1"/>
                  <a:t>Δ</a:t>
                </a:r>
                <a:r>
                  <a:rPr lang="en-US" i="1" dirty="0" err="1"/>
                  <a:t>t</a:t>
                </a:r>
                <a:r>
                  <a:rPr lang="en-US" dirty="0"/>
                  <a:t> and a variance 2(</a:t>
                </a:r>
                <a:r>
                  <a:rPr lang="en-US" dirty="0" err="1"/>
                  <a:t>Δ</a:t>
                </a:r>
                <a:r>
                  <a:rPr lang="en-US" i="1" dirty="0" err="1"/>
                  <a:t>t</a:t>
                </a:r>
                <a:r>
                  <a:rPr lang="en-US" dirty="0"/>
                  <a:t>)</a:t>
                </a:r>
                <a:r>
                  <a:rPr lang="en-US" baseline="30000" dirty="0"/>
                  <a:t>2</a:t>
                </a:r>
                <a:r>
                  <a:rPr lang="en-US" i="1" dirty="0"/>
                  <a:t>/n</a:t>
                </a:r>
                <a:r>
                  <a:rPr lang="en-US" dirty="0"/>
                  <a:t> that approaches 0 as </a:t>
                </a:r>
                <a:r>
                  <a:rPr lang="en-US" i="1" dirty="0"/>
                  <a:t>n</a:t>
                </a:r>
                <a:r>
                  <a:rPr lang="en-US" dirty="0"/>
                  <a:t> approaches infinity. Since (</a:t>
                </a:r>
                <a:r>
                  <a:rPr lang="en-US" dirty="0" err="1"/>
                  <a:t>Δ</a:t>
                </a:r>
                <a:r>
                  <a:rPr lang="en-US" i="1" dirty="0" err="1"/>
                  <a:t>Z</a:t>
                </a:r>
                <a:r>
                  <a:rPr lang="en-US" i="1" baseline="-25000" dirty="0" err="1"/>
                  <a:t>t</a:t>
                </a:r>
                <a:r>
                  <a:rPr lang="en-US" dirty="0"/>
                  <a:t>)</a:t>
                </a:r>
                <a:r>
                  <a:rPr lang="en-US" baseline="30000" dirty="0"/>
                  <a:t>2</a:t>
                </a:r>
                <a:r>
                  <a:rPr lang="en-US" dirty="0"/>
                  <a:t> must approach </a:t>
                </a: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e>
                    </m:nary>
                  </m:oMath>
                </a14:m>
                <a:r>
                  <a:rPr lang="en-US" dirty="0"/>
                  <a:t> as </a:t>
                </a:r>
                <a:r>
                  <a:rPr lang="en-US" i="1" dirty="0"/>
                  <a:t>n→∞</a:t>
                </a:r>
                <a:r>
                  <a:rPr lang="en-US" dirty="0"/>
                  <a:t> and as </a:t>
                </a:r>
                <a:r>
                  <a:rPr lang="en-US" dirty="0" err="1"/>
                  <a:t>Δ</a:t>
                </a:r>
                <a:r>
                  <a:rPr lang="en-US" i="1" dirty="0" err="1"/>
                  <a:t>t</a:t>
                </a:r>
                <a:r>
                  <a:rPr lang="en-US" i="1" dirty="0"/>
                  <a:t> </a:t>
                </a:r>
                <a:r>
                  <a:rPr lang="en-US" dirty="0"/>
                  <a:t>gets arbitrarily small, this implies that (</a:t>
                </a:r>
                <a:r>
                  <a:rPr lang="en-US" dirty="0" err="1"/>
                  <a:t>Δ</a:t>
                </a:r>
                <a:r>
                  <a:rPr lang="en-US" i="1" dirty="0" err="1"/>
                  <a:t>Z</a:t>
                </a:r>
                <a:r>
                  <a:rPr lang="en-US" i="1" baseline="-25000" dirty="0" err="1"/>
                  <a:t>t</a:t>
                </a:r>
                <a:r>
                  <a:rPr lang="en-US" dirty="0"/>
                  <a:t>)</a:t>
                </a:r>
                <a:r>
                  <a:rPr lang="en-US" baseline="30000" dirty="0"/>
                  <a:t>2</a:t>
                </a:r>
                <a:r>
                  <a:rPr lang="en-US" dirty="0"/>
                  <a:t> has an expected value of </a:t>
                </a:r>
                <a:r>
                  <a:rPr lang="en-US" dirty="0" err="1"/>
                  <a:t>Δ</a:t>
                </a:r>
                <a:r>
                  <a:rPr lang="en-US" i="1" dirty="0" err="1"/>
                  <a:t>t</a:t>
                </a:r>
                <a:r>
                  <a:rPr lang="en-US" dirty="0"/>
                  <a:t> and a variance approaching 2(</a:t>
                </a:r>
                <a:r>
                  <a:rPr lang="en-US" dirty="0" err="1"/>
                  <a:t>Δ</a:t>
                </a:r>
                <a:r>
                  <a:rPr lang="en-US" i="1" dirty="0" err="1"/>
                  <a:t>t</a:t>
                </a:r>
                <a:r>
                  <a:rPr lang="en-US" dirty="0"/>
                  <a:t>)</a:t>
                </a:r>
                <a:r>
                  <a:rPr lang="en-US" baseline="30000" dirty="0"/>
                  <a:t>2</a:t>
                </a:r>
                <a:r>
                  <a:rPr lang="en-US" i="1" dirty="0"/>
                  <a:t>/n</a:t>
                </a:r>
                <a:r>
                  <a:rPr lang="en-US" dirty="0"/>
                  <a:t>→0. But a random variable with variance 0 is simply equal to its expected value. So, we conclude that (</a:t>
                </a:r>
                <a:r>
                  <a:rPr lang="en-US" dirty="0" err="1"/>
                  <a:t>Δ</a:t>
                </a:r>
                <a:r>
                  <a:rPr lang="en-US" i="1" dirty="0" err="1"/>
                  <a:t>Z</a:t>
                </a:r>
                <a:r>
                  <a:rPr lang="en-US" i="1" baseline="-25000" dirty="0" err="1"/>
                  <a:t>t</a:t>
                </a:r>
                <a:r>
                  <a:rPr lang="en-US" dirty="0"/>
                  <a:t>)</a:t>
                </a:r>
                <a:r>
                  <a:rPr lang="en-US" baseline="30000" dirty="0"/>
                  <a:t>2</a:t>
                </a:r>
                <a:r>
                  <a:rPr lang="en-US" dirty="0"/>
                  <a:t> = </a:t>
                </a:r>
                <a:r>
                  <a:rPr lang="en-US" dirty="0" err="1" smtClean="0"/>
                  <a:t>Δ</a:t>
                </a:r>
                <a:r>
                  <a:rPr lang="en-US" i="1" dirty="0" err="1" smtClean="0"/>
                  <a:t>t</a:t>
                </a:r>
                <a:r>
                  <a:rPr lang="en-US" i="1"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r="-1398"/>
                </a:stretch>
              </a:blipFill>
            </p:spPr>
            <p:txBody>
              <a:bodyPr/>
              <a:lstStyle/>
              <a:p>
                <a:r>
                  <a:rPr lang="en-US">
                    <a:noFill/>
                  </a:rPr>
                  <a:t> </a:t>
                </a:r>
              </a:p>
            </p:txBody>
          </p:sp>
        </mc:Fallback>
      </mc:AlternateContent>
    </p:spTree>
    <p:extLst>
      <p:ext uri="{BB962C8B-B14F-4D97-AF65-F5344CB8AC3E}">
        <p14:creationId xmlns:p14="http://schemas.microsoft.com/office/powerpoint/2010/main" xmlns="" val="2866929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Itô's</a:t>
            </a:r>
            <a:r>
              <a:rPr lang="en-US" b="1" dirty="0"/>
              <a:t> F</a:t>
            </a:r>
            <a:r>
              <a:rPr lang="en-US" b="1" dirty="0" smtClean="0"/>
              <a:t>ormula</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den>
                      </m:f>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𝑡</m:t>
                              </m:r>
                            </m:sub>
                            <m:sup>
                              <m:r>
                                <a:rPr lang="en-US" i="1">
                                  <a:latin typeface="Cambria Math" panose="02040503050406030204" pitchFamily="18" charset="0"/>
                                </a:rPr>
                                <m:t>2</m:t>
                              </m:r>
                            </m:sup>
                          </m:sSub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e>
                        <m:sup>
                          <m:r>
                            <a:rPr lang="en-US" i="1">
                              <a:latin typeface="Cambria Math" panose="02040503050406030204" pitchFamily="18" charset="0"/>
                            </a:rPr>
                            <m:t>2</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𝑎</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 </m:t>
                                  </m:r>
                                </m:sub>
                                <m:sup>
                                  <m:r>
                                    <a:rPr lang="en-US" i="1">
                                      <a:latin typeface="Cambria Math" panose="02040503050406030204" pitchFamily="18" charset="0"/>
                                    </a:rPr>
                                    <m:t>2</m:t>
                                  </m:r>
                                </m:sup>
                              </m:sSubSup>
                            </m:den>
                          </m:f>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We can express this </a:t>
                </a:r>
                <a:r>
                  <a:rPr lang="en-US" dirty="0" smtClean="0"/>
                  <a:t>result </a:t>
                </a:r>
                <a:r>
                  <a:rPr lang="en-US" dirty="0"/>
                  <a:t>in differential </a:t>
                </a:r>
                <a:r>
                  <a:rPr lang="en-US" dirty="0" smtClean="0"/>
                  <a:t>form, which is known as </a:t>
                </a:r>
                <a:r>
                  <a:rPr lang="en-US" i="1" dirty="0" err="1"/>
                  <a:t>Itô's</a:t>
                </a:r>
                <a:r>
                  <a:rPr lang="en-US" i="1" dirty="0"/>
                  <a:t> formula </a:t>
                </a:r>
                <a:r>
                  <a:rPr lang="en-US" dirty="0" smtClean="0"/>
                  <a:t>:</a:t>
                </a:r>
                <a:endParaRPr lang="en-US" dirty="0"/>
              </a:p>
              <a:p>
                <a:pPr marL="0" indent="0">
                  <a:buNone/>
                </a:pPr>
                <a:r>
                  <a:rPr lang="en-US" dirty="0">
                    <a:solidFill>
                      <a:schemeClr val="accent2">
                        <a:lumMod val="40000"/>
                        <a:lumOff val="60000"/>
                      </a:schemeClr>
                    </a:solidFill>
                  </a:rPr>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𝑎</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 </m:t>
                                  </m:r>
                                </m:sub>
                                <m:sup>
                                  <m:r>
                                    <a:rPr lang="en-US" i="1">
                                      <a:latin typeface="Cambria Math" panose="02040503050406030204" pitchFamily="18" charset="0"/>
                                    </a:rPr>
                                    <m:t>2</m:t>
                                  </m:r>
                                </m:sup>
                              </m:sSub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 </m:t>
                              </m:r>
                            </m:sub>
                          </m:sSub>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where the partial derivatives are evaluated at (</a:t>
                </a:r>
                <a:r>
                  <a:rPr lang="en-US" i="1" dirty="0" err="1"/>
                  <a:t>x,t</a:t>
                </a:r>
                <a:r>
                  <a:rPr lang="en-US" dirty="0"/>
                  <a:t>) = (</a:t>
                </a:r>
                <a:r>
                  <a:rPr lang="en-US" i="1" dirty="0" err="1"/>
                  <a:t>X</a:t>
                </a:r>
                <a:r>
                  <a:rPr lang="en-US" i="1" baseline="-25000" dirty="0" err="1"/>
                  <a:t>t</a:t>
                </a:r>
                <a:r>
                  <a:rPr lang="en-US" i="1" dirty="0" err="1"/>
                  <a:t>,t</a:t>
                </a:r>
                <a:r>
                  <a:rPr lang="en-US"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a:stretch>
              </a:blipFill>
            </p:spPr>
            <p:txBody>
              <a:bodyPr/>
              <a:lstStyle/>
              <a:p>
                <a:r>
                  <a:rPr lang="en-US">
                    <a:noFill/>
                  </a:rPr>
                  <a:t> </a:t>
                </a:r>
              </a:p>
            </p:txBody>
          </p:sp>
        </mc:Fallback>
      </mc:AlternateContent>
      <p:sp>
        <p:nvSpPr>
          <p:cNvPr id="4" name="Right Arrow 3"/>
          <p:cNvSpPr/>
          <p:nvPr/>
        </p:nvSpPr>
        <p:spPr>
          <a:xfrm>
            <a:off x="1563329" y="2684207"/>
            <a:ext cx="904568" cy="33429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534709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Itô's Lemma</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Given a real-valued function:</a:t>
                </a:r>
                <a:r>
                  <a:rPr lang="en-US" i="1"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define the stochastic process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𝑋</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m:t>
                    </m:r>
                  </m:oMath>
                </a14:m>
                <a:r>
                  <a:rPr lang="en-US" dirty="0"/>
                  <a:t>where </a:t>
                </a:r>
                <a:r>
                  <a:rPr lang="en-US" i="1" dirty="0" err="1"/>
                  <a:t>X</a:t>
                </a:r>
                <a:r>
                  <a:rPr lang="en-US" i="1" baseline="-25000" dirty="0" err="1"/>
                  <a:t>t</a:t>
                </a:r>
                <a:r>
                  <a:rPr lang="en-US" dirty="0"/>
                  <a:t> is an Itô process </a:t>
                </a:r>
                <a:r>
                  <a:rPr lang="en-US" i="1" dirty="0" err="1"/>
                  <a:t>dX</a:t>
                </a:r>
                <a:r>
                  <a:rPr lang="en-US" i="1" baseline="-25000" dirty="0" err="1"/>
                  <a:t>t</a:t>
                </a:r>
                <a:r>
                  <a:rPr lang="en-US" i="1" dirty="0"/>
                  <a:t> = a(</a:t>
                </a:r>
                <a:r>
                  <a:rPr lang="en-US" i="1" dirty="0" err="1"/>
                  <a:t>X</a:t>
                </a:r>
                <a:r>
                  <a:rPr lang="en-US" i="1" baseline="-25000" dirty="0" err="1"/>
                  <a:t>t</a:t>
                </a:r>
                <a:r>
                  <a:rPr lang="en-US" i="1" dirty="0" err="1"/>
                  <a:t>,t</a:t>
                </a:r>
                <a:r>
                  <a:rPr lang="en-US" i="1" dirty="0"/>
                  <a:t>)</a:t>
                </a:r>
                <a:r>
                  <a:rPr lang="en-US" i="1" dirty="0" err="1"/>
                  <a:t>dt</a:t>
                </a:r>
                <a:r>
                  <a:rPr lang="en-US" i="1" dirty="0"/>
                  <a:t> + b(</a:t>
                </a:r>
                <a:r>
                  <a:rPr lang="en-US" i="1" dirty="0" err="1"/>
                  <a:t>X</a:t>
                </a:r>
                <a:r>
                  <a:rPr lang="en-US" i="1" baseline="-25000" dirty="0" err="1"/>
                  <a:t>t</a:t>
                </a:r>
                <a:r>
                  <a:rPr lang="en-US" i="1" dirty="0" err="1"/>
                  <a:t>,t</a:t>
                </a:r>
                <a:r>
                  <a:rPr lang="en-US" i="1" dirty="0"/>
                  <a:t>)</a:t>
                </a:r>
                <a:r>
                  <a:rPr lang="en-US" i="1" dirty="0" err="1"/>
                  <a:t>dZ</a:t>
                </a:r>
                <a:r>
                  <a:rPr lang="en-US" i="1" baseline="-25000" dirty="0" err="1"/>
                  <a:t>t</a:t>
                </a:r>
                <a:r>
                  <a:rPr lang="en-US" i="1" dirty="0"/>
                  <a:t> </a:t>
                </a:r>
                <a:r>
                  <a:rPr lang="en-US" dirty="0"/>
                  <a:t>with </a:t>
                </a:r>
                <a:r>
                  <a:rPr lang="en-US" i="1" dirty="0" err="1"/>
                  <a:t>Z</a:t>
                </a:r>
                <a:r>
                  <a:rPr lang="en-US" i="1" baseline="-25000" dirty="0" err="1"/>
                  <a:t>t</a:t>
                </a:r>
                <a:r>
                  <a:rPr lang="en-US" dirty="0"/>
                  <a:t> denoting standard Brownian motion.</a:t>
                </a:r>
                <a:r>
                  <a:rPr lang="en-US" i="1" dirty="0"/>
                  <a:t> </a:t>
                </a:r>
                <a:r>
                  <a:rPr lang="en-US" dirty="0"/>
                  <a:t>By Itô's formula, the differential of the process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𝑋</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satisfies the equation: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𝑑𝑦</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𝑎</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where the partial derivatives above are evaluated at (</a:t>
                </a:r>
                <a:r>
                  <a:rPr lang="en-US" i="1" dirty="0" err="1"/>
                  <a:t>x,t</a:t>
                </a:r>
                <a:r>
                  <a:rPr lang="en-US" dirty="0"/>
                  <a:t>) = (</a:t>
                </a:r>
                <a:r>
                  <a:rPr lang="en-US" i="1" dirty="0" err="1"/>
                  <a:t>X</a:t>
                </a:r>
                <a:r>
                  <a:rPr lang="en-US" i="1" baseline="-25000" dirty="0" err="1"/>
                  <a:t>t</a:t>
                </a:r>
                <a:r>
                  <a:rPr lang="en-US" i="1" dirty="0" err="1"/>
                  <a:t>,t</a:t>
                </a:r>
                <a:r>
                  <a:rPr lang="en-US"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28281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t>Proofs Of </a:t>
            </a:r>
            <a:r>
              <a:rPr lang="en-US" sz="3500" b="1" dirty="0">
                <a:ea typeface="Times New Roman" panose="02020603050405020304" pitchFamily="18" charset="0"/>
              </a:rPr>
              <a:t>Properties Of The Differential</a:t>
            </a:r>
            <a:r>
              <a:rPr lang="en-US" sz="3500" b="1" dirty="0" smtClean="0"/>
              <a:t> </a:t>
            </a:r>
            <a:endParaRPr lang="en-US" sz="35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As </a:t>
                </a:r>
                <a:r>
                  <a:rPr lang="en-US" dirty="0"/>
                  <a:t>to </a:t>
                </a:r>
                <a:r>
                  <a:rPr lang="en-US" dirty="0" smtClean="0"/>
                  <a:t>property 1 above, </a:t>
                </a:r>
                <a:r>
                  <a:rPr lang="en-US" dirty="0"/>
                  <a:t>note that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         </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𝑎</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𝑎𝑑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𝑏𝑑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As to property 2, since </a:t>
                </a:r>
                <a:r>
                  <a:rPr lang="en-US" i="1" dirty="0" err="1"/>
                  <a:t>X</a:t>
                </a:r>
                <a:r>
                  <a:rPr lang="en-US" i="1" baseline="-25000" dirty="0" err="1"/>
                  <a:t>t+dt</a:t>
                </a:r>
                <a:r>
                  <a:rPr lang="en-US" i="1" dirty="0"/>
                  <a:t> – </a:t>
                </a:r>
                <a:r>
                  <a:rPr lang="en-US" i="1" dirty="0" err="1"/>
                  <a:t>X</a:t>
                </a:r>
                <a:r>
                  <a:rPr lang="en-US" i="1" baseline="-25000" dirty="0" err="1"/>
                  <a:t>t</a:t>
                </a:r>
                <a:r>
                  <a:rPr lang="en-US" i="1" dirty="0"/>
                  <a:t> = </a:t>
                </a:r>
                <a:r>
                  <a:rPr lang="en-US" i="1" dirty="0" err="1"/>
                  <a:t>dX</a:t>
                </a:r>
                <a:r>
                  <a:rPr lang="en-US" i="1" baseline="-25000" dirty="0" err="1"/>
                  <a:t>t</a:t>
                </a:r>
                <a:r>
                  <a:rPr lang="en-US" dirty="0"/>
                  <a:t> and </a:t>
                </a:r>
                <a:r>
                  <a:rPr lang="en-US" i="1" dirty="0" err="1"/>
                  <a:t>Y</a:t>
                </a:r>
                <a:r>
                  <a:rPr lang="en-US" i="1" baseline="-25000" dirty="0" err="1"/>
                  <a:t>t+dt</a:t>
                </a:r>
                <a:r>
                  <a:rPr lang="en-US" i="1" dirty="0"/>
                  <a:t> - </a:t>
                </a:r>
                <a:r>
                  <a:rPr lang="en-US" i="1" dirty="0" err="1"/>
                  <a:t>Y</a:t>
                </a:r>
                <a:r>
                  <a:rPr lang="en-US" i="1" baseline="-25000" dirty="0" err="1"/>
                  <a:t>t</a:t>
                </a:r>
                <a:r>
                  <a:rPr lang="en-US" i="1" dirty="0"/>
                  <a:t> = </a:t>
                </a:r>
                <a:r>
                  <a:rPr lang="en-US" i="1" dirty="0" err="1"/>
                  <a:t>dY</a:t>
                </a:r>
                <a:r>
                  <a:rPr lang="en-US" i="1" baseline="-25000" dirty="0" err="1"/>
                  <a:t>t</a:t>
                </a:r>
                <a:r>
                  <a:rPr lang="en-US" i="1" dirty="0"/>
                  <a:t>,</a:t>
                </a:r>
                <a:r>
                  <a:rPr lang="en-US" dirty="0"/>
                  <a:t> then </a:t>
                </a:r>
                <a:r>
                  <a:rPr lang="en-US" i="1" dirty="0" err="1"/>
                  <a:t>X</a:t>
                </a:r>
                <a:r>
                  <a:rPr lang="en-US" i="1" baseline="-25000" dirty="0" err="1"/>
                  <a:t>t+dt</a:t>
                </a:r>
                <a:r>
                  <a:rPr lang="en-US" i="1" dirty="0"/>
                  <a:t> = </a:t>
                </a:r>
                <a:r>
                  <a:rPr lang="en-US" i="1" dirty="0" err="1"/>
                  <a:t>X</a:t>
                </a:r>
                <a:r>
                  <a:rPr lang="en-US" i="1" baseline="-25000" dirty="0" err="1"/>
                  <a:t>t</a:t>
                </a:r>
                <a:r>
                  <a:rPr lang="en-US" i="1" dirty="0"/>
                  <a:t> + </a:t>
                </a:r>
                <a:r>
                  <a:rPr lang="en-US" i="1" dirty="0" err="1"/>
                  <a:t>dX</a:t>
                </a:r>
                <a:r>
                  <a:rPr lang="en-US" i="1" baseline="-25000" dirty="0" err="1"/>
                  <a:t>t</a:t>
                </a:r>
                <a:r>
                  <a:rPr lang="en-US" dirty="0"/>
                  <a:t> and </a:t>
                </a:r>
                <a:r>
                  <a:rPr lang="en-US" i="1" dirty="0" err="1"/>
                  <a:t>Y</a:t>
                </a:r>
                <a:r>
                  <a:rPr lang="en-US" i="1" baseline="-25000" dirty="0" err="1"/>
                  <a:t>t+dt</a:t>
                </a:r>
                <a:r>
                  <a:rPr lang="en-US" i="1" dirty="0"/>
                  <a:t> = </a:t>
                </a:r>
                <a:r>
                  <a:rPr lang="en-US" i="1" dirty="0" err="1"/>
                  <a:t>Y</a:t>
                </a:r>
                <a:r>
                  <a:rPr lang="en-US" i="1" baseline="-25000" dirty="0" err="1"/>
                  <a:t>t</a:t>
                </a:r>
                <a:r>
                  <a:rPr lang="en-US" i="1" dirty="0"/>
                  <a:t>+ </a:t>
                </a:r>
                <a:r>
                  <a:rPr lang="en-US" i="1" dirty="0" err="1"/>
                  <a:t>dY</a:t>
                </a:r>
                <a:r>
                  <a:rPr lang="en-US" i="1" baseline="-25000" dirty="0" err="1"/>
                  <a:t>t</a:t>
                </a:r>
                <a:r>
                  <a:rPr lang="en-US" i="1" dirty="0"/>
                  <a:t>. </a:t>
                </a:r>
                <a:r>
                  <a:rPr lang="en-US" dirty="0"/>
                  <a:t>Thus, the differential of </a:t>
                </a:r>
                <a:r>
                  <a:rPr lang="en-US" i="1" dirty="0" err="1"/>
                  <a:t>X</a:t>
                </a:r>
                <a:r>
                  <a:rPr lang="en-US" i="1" baseline="-25000" dirty="0" err="1"/>
                  <a:t>t</a:t>
                </a:r>
                <a:r>
                  <a:rPr lang="en-US" i="1" dirty="0" err="1"/>
                  <a:t>Y</a:t>
                </a:r>
                <a:r>
                  <a:rPr lang="en-US" i="1" baseline="-25000" dirty="0" err="1"/>
                  <a:t>t</a:t>
                </a:r>
                <a:r>
                  <a:rPr lang="en-US" dirty="0"/>
                  <a:t> </a:t>
                </a:r>
                <a:r>
                  <a:rPr lang="en-US" dirty="0" smtClean="0"/>
                  <a:t>is:</a:t>
                </a:r>
              </a:p>
              <a:p>
                <a:pPr marL="0" indent="0">
                  <a:buNone/>
                </a:pPr>
                <a:r>
                  <a:rPr lang="en-US" dirty="0" smtClean="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                          </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466589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a typeface="Times New Roman" panose="02020603050405020304" pitchFamily="18" charset="0"/>
                <a:cs typeface="Times New Roman" panose="02020603050405020304" pitchFamily="18" charset="0"/>
              </a:rPr>
              <a:t>Applying Itô's Lemma</a:t>
            </a:r>
            <a:endParaRPr lang="en-US" b="1" dirty="0"/>
          </a:p>
        </p:txBody>
      </p:sp>
      <p:sp>
        <p:nvSpPr>
          <p:cNvPr id="3" name="Content Placeholder 2"/>
          <p:cNvSpPr>
            <a:spLocks noGrp="1"/>
          </p:cNvSpPr>
          <p:nvPr>
            <p:ph sz="quarter" idx="1"/>
          </p:nvPr>
        </p:nvSpPr>
        <p:spPr/>
        <p:txBody>
          <a:bodyPr/>
          <a:lstStyle/>
          <a:p>
            <a:pPr marL="0" indent="0">
              <a:buNone/>
            </a:pPr>
            <a:r>
              <a:rPr lang="en-US" dirty="0"/>
              <a:t>Evaluating stochastic integrals is generally trickier than evaluating ordinary real valued integrals. We recommend the following 3-step process to evaluate stochastic integrals:</a:t>
            </a:r>
          </a:p>
          <a:p>
            <a:pPr marL="0" indent="0">
              <a:buNone/>
            </a:pPr>
            <a:r>
              <a:rPr lang="en-US" dirty="0"/>
              <a:t> </a:t>
            </a:r>
          </a:p>
          <a:p>
            <a:pPr marL="514350" lvl="0" indent="-514350">
              <a:buFont typeface="+mj-lt"/>
              <a:buAutoNum type="arabicPeriod"/>
            </a:pPr>
            <a:r>
              <a:rPr lang="en-US" dirty="0"/>
              <a:t>As a first attempt, apply the form of the solution that mimics the solution for the analogous problem in ordinary calculus. </a:t>
            </a:r>
          </a:p>
          <a:p>
            <a:pPr marL="514350" lvl="0" indent="-514350">
              <a:buFont typeface="+mj-lt"/>
              <a:buAutoNum type="arabicPeriod"/>
            </a:pPr>
            <a:r>
              <a:rPr lang="en-US" dirty="0"/>
              <a:t>Invoke Itô's Lemma to find the differential of the attempted solution. </a:t>
            </a:r>
          </a:p>
          <a:p>
            <a:pPr marL="514350" lvl="0" indent="-514350">
              <a:buFont typeface="+mj-lt"/>
              <a:buAutoNum type="arabicPeriod"/>
            </a:pPr>
            <a:r>
              <a:rPr lang="en-US" dirty="0"/>
              <a:t>Integrate both sides of the differential and rearrange the result to solve for the desired stochastic integral.</a:t>
            </a:r>
          </a:p>
          <a:p>
            <a:endParaRPr lang="en-US" dirty="0"/>
          </a:p>
        </p:txBody>
      </p:sp>
    </p:spTree>
    <p:extLst>
      <p:ext uri="{BB962C8B-B14F-4D97-AF65-F5344CB8AC3E}">
        <p14:creationId xmlns:p14="http://schemas.microsoft.com/office/powerpoint/2010/main" xmlns="" val="41471495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Applying Itô's </a:t>
            </a:r>
            <a:r>
              <a:rPr lang="en-US" b="1" dirty="0" smtClean="0"/>
              <a:t>Lemma</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sz="2300" dirty="0"/>
                  <a:t>Suppose that we seek to evaluate </a:t>
                </a:r>
                <a14:m>
                  <m:oMath xmlns:m="http://schemas.openxmlformats.org/officeDocument/2006/math">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oMath>
                </a14:m>
                <a:r>
                  <a:rPr lang="en-US" sz="2300" dirty="0"/>
                  <a:t>. Using the 3-step technique described above, we evaluate </a:t>
                </a:r>
                <a14:m>
                  <m:oMath xmlns:m="http://schemas.openxmlformats.org/officeDocument/2006/math">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oMath>
                </a14:m>
                <a:r>
                  <a:rPr lang="en-US" sz="2300" dirty="0"/>
                  <a:t> as follows:</a:t>
                </a:r>
              </a:p>
              <a:p>
                <a:pPr marL="0" indent="0">
                  <a:buNone/>
                </a:pPr>
                <a:r>
                  <a:rPr lang="en-US" sz="2300" dirty="0"/>
                  <a:t> </a:t>
                </a:r>
              </a:p>
              <a:p>
                <a:pPr marL="0" lvl="0" indent="0">
                  <a:buNone/>
                </a:pPr>
                <a:r>
                  <a:rPr lang="en-US" sz="2300" dirty="0" smtClean="0"/>
                  <a:t>Step1:	</a:t>
                </a:r>
              </a:p>
              <a:p>
                <a:pPr marL="0" lvl="0" indent="0">
                  <a:buNone/>
                </a:pPr>
                <a:r>
                  <a:rPr lang="en-US" sz="2300" dirty="0" smtClean="0"/>
                  <a:t>Attempt </a:t>
                </a:r>
                <a:r>
                  <a:rPr lang="en-US" sz="2300" dirty="0"/>
                  <a:t>the ordinary calculus solution which would suggest that </a:t>
                </a:r>
                <a:endParaRPr lang="en-US" sz="2300" dirty="0" smtClean="0"/>
              </a:p>
              <a:p>
                <a:pPr marL="0" lvl="0" indent="0">
                  <a:buNone/>
                </a:pPr>
                <a:r>
                  <a:rPr lang="en-US" sz="2300" i="1" dirty="0"/>
                  <a:t>	</a:t>
                </a:r>
                <a:r>
                  <a:rPr lang="en-US" sz="2300" i="1" dirty="0" smtClean="0"/>
                  <a:t>		Y</a:t>
                </a:r>
                <a:r>
                  <a:rPr lang="en-US" sz="2300" i="1" baseline="-25000" dirty="0" smtClean="0"/>
                  <a:t>T</a:t>
                </a:r>
                <a:r>
                  <a:rPr lang="en-US" sz="2300" dirty="0" smtClean="0"/>
                  <a:t> </a:t>
                </a:r>
                <a:r>
                  <a:rPr lang="en-US" sz="2300" dirty="0"/>
                  <a:t>= </a:t>
                </a:r>
                <a14:m>
                  <m:oMath xmlns:m="http://schemas.openxmlformats.org/officeDocument/2006/math">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bSup>
                      <m:sSubSupPr>
                        <m:ctrlPr>
                          <a:rPr lang="en-US" sz="2300" i="1">
                            <a:latin typeface="Cambria Math" panose="02040503050406030204" pitchFamily="18" charset="0"/>
                          </a:rPr>
                        </m:ctrlPr>
                      </m:sSubSupPr>
                      <m:e>
                        <m:r>
                          <a:rPr lang="en-US" sz="2300" i="1">
                            <a:latin typeface="Cambria Math" panose="02040503050406030204" pitchFamily="18" charset="0"/>
                          </a:rPr>
                          <m:t>𝑍</m:t>
                        </m:r>
                      </m:e>
                      <m:sub>
                        <m:r>
                          <a:rPr lang="en-US" sz="2300" i="1">
                            <a:latin typeface="Cambria Math" panose="02040503050406030204" pitchFamily="18" charset="0"/>
                          </a:rPr>
                          <m:t>𝑇</m:t>
                        </m:r>
                      </m:sub>
                      <m:sup>
                        <m:r>
                          <a:rPr lang="en-US" sz="2300" i="1">
                            <a:latin typeface="Cambria Math" panose="02040503050406030204" pitchFamily="18" charset="0"/>
                          </a:rPr>
                          <m:t>2</m:t>
                        </m:r>
                      </m:sup>
                    </m:sSubSup>
                  </m:oMath>
                </a14:m>
                <a:endParaRPr lang="en-US" sz="23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a:stretch>
              </a:blipFill>
            </p:spPr>
            <p:txBody>
              <a:bodyPr/>
              <a:lstStyle/>
              <a:p>
                <a:r>
                  <a:rPr lang="en-US">
                    <a:noFill/>
                  </a:rPr>
                  <a:t> </a:t>
                </a:r>
              </a:p>
            </p:txBody>
          </p:sp>
        </mc:Fallback>
      </mc:AlternateContent>
    </p:spTree>
    <p:extLst>
      <p:ext uri="{BB962C8B-B14F-4D97-AF65-F5344CB8AC3E}">
        <p14:creationId xmlns:p14="http://schemas.microsoft.com/office/powerpoint/2010/main" xmlns="" val="1986822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Applying </a:t>
            </a:r>
            <a:r>
              <a:rPr lang="en-US" b="1" dirty="0" err="1"/>
              <a:t>Itô's</a:t>
            </a:r>
            <a:r>
              <a:rPr lang="en-US" b="1" dirty="0"/>
              <a:t> </a:t>
            </a:r>
            <a:r>
              <a:rPr lang="en-US" b="1" dirty="0" smtClean="0"/>
              <a:t>Lemma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20000"/>
              </a:bodyPr>
              <a:lstStyle/>
              <a:p>
                <a:pPr marL="0" lvl="0" indent="0">
                  <a:buNone/>
                </a:pPr>
                <a:r>
                  <a:rPr lang="en-US" dirty="0" smtClean="0"/>
                  <a:t>Step2:		</a:t>
                </a:r>
              </a:p>
              <a:p>
                <a:pPr marL="0" lvl="0" indent="0">
                  <a:buNone/>
                </a:pPr>
                <a:r>
                  <a:rPr lang="en-US" dirty="0" smtClean="0"/>
                  <a:t>Find </a:t>
                </a:r>
                <a:r>
                  <a:rPr lang="en-US" dirty="0"/>
                  <a:t>the differential of our attempted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oMath>
                </a14:m>
                <a:r>
                  <a:rPr lang="en-US" dirty="0"/>
                  <a:t> using Itô's Lemma. Choose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i="1" dirty="0"/>
                  <a:t>x</a:t>
                </a:r>
                <a:r>
                  <a:rPr lang="en-US" baseline="30000" dirty="0"/>
                  <a:t>2</a:t>
                </a:r>
                <a:r>
                  <a:rPr lang="en-US" dirty="0"/>
                  <a:t> so that </a:t>
                </a:r>
                <a:r>
                  <a:rPr lang="en-US" i="1" dirty="0" err="1"/>
                  <a:t>Y</a:t>
                </a:r>
                <a:r>
                  <a:rPr lang="en-US" i="1" baseline="-25000" dirty="0" err="1"/>
                  <a:t>t</a:t>
                </a:r>
                <a:r>
                  <a:rPr lang="en-US" i="1" dirty="0"/>
                  <a:t> =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err="1">
                        <a:latin typeface="Cambria Math" panose="02040503050406030204" pitchFamily="18" charset="0"/>
                      </a:rPr>
                      <m:t>𝑍</m:t>
                    </m:r>
                    <m:r>
                      <a:rPr lang="en-US" i="1" baseline="-25000" dirty="0" err="1">
                        <a:latin typeface="Cambria Math" panose="02040503050406030204" pitchFamily="18" charset="0"/>
                      </a:rPr>
                      <m:t>𝑡</m:t>
                    </m:r>
                    <m:r>
                      <a:rPr lang="en-US" i="1" dirty="0" err="1">
                        <a:latin typeface="Cambria Math" panose="02040503050406030204" pitchFamily="18" charset="0"/>
                      </a:rPr>
                      <m:t>,</m:t>
                    </m:r>
                    <m:r>
                      <a:rPr lang="en-US" i="1" dirty="0" err="1">
                        <a:latin typeface="Cambria Math" panose="02040503050406030204" pitchFamily="18" charset="0"/>
                      </a:rPr>
                      <m:t>𝑡</m:t>
                    </m:r>
                    <m:r>
                      <a:rPr lang="en-US" i="1" dirty="0">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𝑡</m:t>
                        </m:r>
                      </m:sub>
                      <m:sup>
                        <m:r>
                          <a:rPr lang="en-US" i="1">
                            <a:latin typeface="Cambria Math" panose="02040503050406030204" pitchFamily="18" charset="0"/>
                          </a:rPr>
                          <m:t>2</m:t>
                        </m:r>
                      </m:sup>
                    </m:sSubSup>
                    <m:r>
                      <a:rPr lang="en-US" i="1">
                        <a:latin typeface="Cambria Math" panose="02040503050406030204" pitchFamily="18" charset="0"/>
                      </a:rPr>
                      <m:t>.</m:t>
                    </m:r>
                  </m:oMath>
                </a14:m>
                <a:r>
                  <a:rPr lang="en-US" dirty="0"/>
                  <a:t> With </a:t>
                </a:r>
                <a:r>
                  <a:rPr lang="en-US" i="1" dirty="0" err="1"/>
                  <a:t>dX</a:t>
                </a:r>
                <a:r>
                  <a:rPr lang="en-US" i="1" baseline="-25000" dirty="0" err="1"/>
                  <a:t>t</a:t>
                </a:r>
                <a:r>
                  <a:rPr lang="en-US" dirty="0"/>
                  <a:t> = </a:t>
                </a:r>
                <a:r>
                  <a:rPr lang="en-US" i="1" dirty="0" err="1"/>
                  <a:t>dZ</a:t>
                </a:r>
                <a:r>
                  <a:rPr lang="en-US" i="1" baseline="-25000" dirty="0" err="1"/>
                  <a:t>t</a:t>
                </a:r>
                <a:r>
                  <a:rPr lang="en-US" dirty="0"/>
                  <a:t> </a:t>
                </a:r>
                <a:r>
                  <a:rPr lang="en-US" i="1" dirty="0"/>
                  <a:t>= 0·dt+1·dZ</a:t>
                </a:r>
                <a:r>
                  <a:rPr lang="en-US" i="1" baseline="-25000" dirty="0"/>
                  <a:t>t</a:t>
                </a:r>
                <a:r>
                  <a:rPr lang="en-US" dirty="0"/>
                  <a:t>, and invoking Itô's Lemma, we have:  </a:t>
                </a:r>
                <a:endParaRPr lang="en-US"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𝑑𝑦</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𝑑𝑡</m:t>
                      </m:r>
                    </m:oMath>
                  </m:oMathPara>
                </a14:m>
                <a:endParaRPr lang="en-US" dirty="0"/>
              </a:p>
              <a:p>
                <a:endParaRPr lang="en-US" dirty="0"/>
              </a:p>
              <a:p>
                <a:pPr marL="0" indent="0">
                  <a:buNone/>
                </a:pPr>
                <a:r>
                  <a:rPr lang="en-US" dirty="0" smtClean="0"/>
                  <a:t>In </a:t>
                </a:r>
                <a:r>
                  <a:rPr lang="en-US" dirty="0"/>
                  <a:t>Itô's Lemma, we  must evaluate the partial derivatives at (</a:t>
                </a:r>
                <a:r>
                  <a:rPr lang="en-US" i="1" dirty="0" err="1"/>
                  <a:t>x,t</a:t>
                </a:r>
                <a:r>
                  <a:rPr lang="en-US" dirty="0"/>
                  <a:t>) = (</a:t>
                </a:r>
                <a:r>
                  <a:rPr lang="en-US" i="1" dirty="0" err="1"/>
                  <a:t>Z</a:t>
                </a:r>
                <a:r>
                  <a:rPr lang="en-US" i="1" baseline="-25000" dirty="0" err="1"/>
                  <a:t>t</a:t>
                </a:r>
                <a:r>
                  <a:rPr lang="en-US" i="1" dirty="0" err="1"/>
                  <a:t>,t</a:t>
                </a:r>
                <a:r>
                  <a:rPr lang="en-US" dirty="0"/>
                  <a:t>). Since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sub>
                    </m:sSub>
                  </m:oMath>
                </a14:m>
                <a:r>
                  <a:rPr lang="en-US" dirty="0"/>
                  <a:t> = </a:t>
                </a:r>
                <a:r>
                  <a:rPr lang="en-US" i="1" dirty="0" err="1"/>
                  <a:t>Z</a:t>
                </a:r>
                <a:r>
                  <a:rPr lang="en-US" baseline="-25000" dirty="0" err="1"/>
                  <a:t>t</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b="0" i="1" smtClean="0">
                            <a:latin typeface="Cambria Math" panose="02040503050406030204" pitchFamily="18" charset="0"/>
                          </a:rPr>
                          <m:t>𝑡</m:t>
                        </m:r>
                      </m:den>
                    </m:f>
                  </m:oMath>
                </a14:m>
                <a:r>
                  <a:rPr lang="en-US" dirty="0"/>
                  <a:t> = 0 and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oMath>
                </a14:m>
                <a:r>
                  <a:rPr lang="en-US" dirty="0"/>
                  <a:t> = 1, we have: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𝑑𝑡</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2533"/>
                </a:stretch>
              </a:blipFill>
            </p:spPr>
            <p:txBody>
              <a:bodyPr/>
              <a:lstStyle/>
              <a:p>
                <a:r>
                  <a:rPr lang="en-US">
                    <a:noFill/>
                  </a:rPr>
                  <a:t> </a:t>
                </a:r>
              </a:p>
            </p:txBody>
          </p:sp>
        </mc:Fallback>
      </mc:AlternateContent>
    </p:spTree>
    <p:extLst>
      <p:ext uri="{BB962C8B-B14F-4D97-AF65-F5344CB8AC3E}">
        <p14:creationId xmlns:p14="http://schemas.microsoft.com/office/powerpoint/2010/main" xmlns="" val="62336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Applying </a:t>
            </a:r>
            <a:r>
              <a:rPr lang="en-US" b="1" dirty="0" err="1"/>
              <a:t>Itô's</a:t>
            </a:r>
            <a:r>
              <a:rPr lang="en-US" b="1" dirty="0"/>
              <a:t> Lemma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922913"/>
              </a:xfrm>
            </p:spPr>
            <p:txBody>
              <a:bodyPr>
                <a:noAutofit/>
              </a:bodyPr>
              <a:lstStyle/>
              <a:p>
                <a:pPr marL="0" indent="0">
                  <a:buNone/>
                </a:pPr>
                <a:r>
                  <a:rPr lang="en-US" sz="2300" dirty="0" smtClean="0"/>
                  <a:t>Step3 :  </a:t>
                </a:r>
              </a:p>
              <a:p>
                <a:pPr marL="0" indent="0">
                  <a:buNone/>
                </a:pPr>
                <a:r>
                  <a:rPr lang="en-US" sz="2300" dirty="0" smtClean="0"/>
                  <a:t>We </a:t>
                </a:r>
                <a:r>
                  <a:rPr lang="en-US" sz="2300" dirty="0"/>
                  <a:t>will integrate both sides of this equation for 0 ≤ </a:t>
                </a:r>
                <a:r>
                  <a:rPr lang="en-US" sz="2300" i="1" dirty="0"/>
                  <a:t>t </a:t>
                </a:r>
                <a:r>
                  <a:rPr lang="en-US" sz="2300" dirty="0"/>
                  <a:t>≤ </a:t>
                </a:r>
                <a:r>
                  <a:rPr lang="en-US" sz="2300" i="1" dirty="0"/>
                  <a:t>T</a:t>
                </a:r>
                <a:r>
                  <a:rPr lang="en-US" sz="2300" dirty="0"/>
                  <a:t>. The left side of the following equation is based on our discussion concerning the integral of a stochastic differential at the start of Section 6.1.3. The right side of the following is based on the equation immediately above:</a:t>
                </a:r>
              </a:p>
              <a:p>
                <a:pPr marL="0" indent="0">
                  <a:buNone/>
                </a:pPr>
                <a:r>
                  <a:rPr lang="en-US" sz="2300" dirty="0"/>
                  <a:t>                   </a:t>
                </a:r>
                <a:r>
                  <a:rPr lang="en-US" sz="2300" dirty="0" smtClean="0"/>
                  <a:t>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𝑌</m:t>
                        </m:r>
                      </m:e>
                      <m:sub>
                        <m:r>
                          <a:rPr lang="en-US" sz="2300" i="1">
                            <a:latin typeface="Cambria Math" panose="02040503050406030204" pitchFamily="18" charset="0"/>
                          </a:rPr>
                          <m:t>𝑇</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𝑌</m:t>
                        </m:r>
                      </m:e>
                      <m:sub>
                        <m:r>
                          <a:rPr lang="en-US" sz="2300" i="1">
                            <a:latin typeface="Cambria Math" panose="02040503050406030204" pitchFamily="18" charset="0"/>
                          </a:rPr>
                          <m:t>0</m:t>
                        </m:r>
                      </m:sub>
                    </m:sSub>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𝑌</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𝑑𝑡</m:t>
                        </m:r>
                      </m:e>
                    </m:nary>
                  </m:oMath>
                </a14:m>
                <a:endParaRPr lang="en-US" sz="2300" dirty="0"/>
              </a:p>
              <a:p>
                <a:pPr marL="0" indent="0">
                  <a:buNone/>
                </a:pPr>
                <a:r>
                  <a:rPr lang="en-US" sz="2300" dirty="0"/>
                  <a:t> </a:t>
                </a:r>
                <a:r>
                  <a:rPr lang="en-US" sz="2300" dirty="0" smtClean="0"/>
                  <a:t>  	         </a:t>
                </a:r>
                <a14:m>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0</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𝑑𝑡</m:t>
                        </m:r>
                      </m:e>
                    </m:nary>
                  </m:oMath>
                </a14:m>
                <a:r>
                  <a:rPr lang="en-US" sz="2300" dirty="0" smtClean="0"/>
                  <a:t> </a:t>
                </a:r>
              </a:p>
              <a:p>
                <a:pPr marL="0" indent="0">
                  <a:buNone/>
                </a:pPr>
                <a:r>
                  <a:rPr lang="en-US" sz="2300" dirty="0"/>
                  <a:t> </a:t>
                </a:r>
                <a:r>
                  <a:rPr lang="en-US" sz="2300" dirty="0" smtClean="0"/>
                  <a:t>               		</a:t>
                </a:r>
                <a14:m>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𝑇</m:t>
                    </m:r>
                  </m:oMath>
                </a14:m>
                <a:endParaRPr lang="en-US" sz="2300" dirty="0"/>
              </a:p>
              <a:p>
                <a:pPr marL="0" indent="0">
                  <a:buNone/>
                </a:pPr>
                <a14:m>
                  <m:oMathPara xmlns:m="http://schemas.openxmlformats.org/officeDocument/2006/math">
                    <m:oMathParaPr>
                      <m:jc m:val="left"/>
                    </m:oMathParaPr>
                    <m:oMath xmlns:m="http://schemas.openxmlformats.org/officeDocument/2006/math">
                      <m:r>
                        <a:rPr lang="en-US" sz="2300" b="0" i="0" smtClean="0">
                          <a:latin typeface="Cambria Math" panose="02040503050406030204" pitchFamily="18" charset="0"/>
                        </a:rPr>
                        <m:t>                                        </m:t>
                      </m:r>
                      <m:r>
                        <a:rPr lang="en-US" sz="2300" b="0" i="1" smtClean="0">
                          <a:latin typeface="Cambria Math" panose="02040503050406030204" pitchFamily="18" charset="0"/>
                        </a:rPr>
                        <m:t>                          </m:t>
                      </m:r>
                      <m:nary>
                        <m:naryPr>
                          <m:limLoc m:val="undOvr"/>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𝑡</m:t>
                              </m:r>
                            </m:sub>
                          </m:sSub>
                        </m:e>
                      </m:nary>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e>
                          </m:d>
                        </m:e>
                        <m:sup>
                          <m:r>
                            <a:rPr lang="en-US" sz="2300" i="1">
                              <a:latin typeface="Cambria Math" panose="02040503050406030204" pitchFamily="18" charset="0"/>
                            </a:rPr>
                            <m:t>2</m:t>
                          </m:r>
                        </m:sup>
                      </m:sSup>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1</m:t>
                          </m:r>
                        </m:num>
                        <m:den>
                          <m:r>
                            <a:rPr lang="en-US" sz="2300" i="1">
                              <a:latin typeface="Cambria Math" panose="02040503050406030204" pitchFamily="18" charset="0"/>
                            </a:rPr>
                            <m:t>2</m:t>
                          </m:r>
                        </m:den>
                      </m:f>
                      <m:r>
                        <a:rPr lang="en-US" sz="2300" i="1">
                          <a:latin typeface="Cambria Math" panose="02040503050406030204" pitchFamily="18" charset="0"/>
                        </a:rPr>
                        <m:t>𝑇</m:t>
                      </m:r>
                    </m:oMath>
                  </m:oMathPara>
                </a14:m>
                <a:endParaRPr lang="en-US" sz="23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22913"/>
              </a:xfrm>
              <a:blipFill rotWithShape="0">
                <a:blip r:embed="rId2" cstate="print"/>
                <a:stretch>
                  <a:fillRect l="-753" t="-866" r="-806"/>
                </a:stretch>
              </a:blipFill>
            </p:spPr>
            <p:txBody>
              <a:bodyPr/>
              <a:lstStyle/>
              <a:p>
                <a:r>
                  <a:rPr lang="en-US">
                    <a:noFill/>
                  </a:rPr>
                  <a:t> </a:t>
                </a:r>
              </a:p>
            </p:txBody>
          </p:sp>
        </mc:Fallback>
      </mc:AlternateContent>
      <p:sp>
        <p:nvSpPr>
          <p:cNvPr id="4" name="Rectangle 3"/>
          <p:cNvSpPr/>
          <p:nvPr/>
        </p:nvSpPr>
        <p:spPr>
          <a:xfrm>
            <a:off x="314632" y="5545394"/>
            <a:ext cx="3382297" cy="481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prstClr val="black"/>
                </a:solidFill>
              </a:rPr>
              <a:t>Solving for the desired integral</a:t>
            </a:r>
          </a:p>
        </p:txBody>
      </p:sp>
      <p:sp>
        <p:nvSpPr>
          <p:cNvPr id="5" name="Right Arrow 4"/>
          <p:cNvSpPr/>
          <p:nvPr/>
        </p:nvSpPr>
        <p:spPr>
          <a:xfrm>
            <a:off x="4090219" y="5702710"/>
            <a:ext cx="491613" cy="245806"/>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0825518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Geometric Brownian Motion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pPr marL="0" indent="0">
                  <a:buNone/>
                </a:pPr>
                <a:r>
                  <a:rPr lang="en-US" dirty="0"/>
                  <a:t>Geometric Brownian motion is an essential model for characterizing the stochastic process for a security with value </a:t>
                </a:r>
                <a:r>
                  <a:rPr lang="en-US" i="1" dirty="0"/>
                  <a:t>S</a:t>
                </a:r>
                <a:r>
                  <a:rPr lang="en-US" baseline="-25000" dirty="0"/>
                  <a:t>t</a:t>
                </a:r>
                <a:r>
                  <a:rPr lang="en-US" dirty="0"/>
                  <a:t> at time </a:t>
                </a:r>
                <a:r>
                  <a:rPr lang="en-US" i="1" dirty="0"/>
                  <a:t>t</a:t>
                </a:r>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Recall that </a:t>
                </a:r>
                <a:r>
                  <a:rPr lang="en-US" i="1" dirty="0"/>
                  <a:t>μ</a:t>
                </a:r>
                <a:r>
                  <a:rPr lang="en-US" dirty="0"/>
                  <a:t> and </a:t>
                </a:r>
                <a:r>
                  <a:rPr lang="en-US" i="1" dirty="0"/>
                  <a:t>σ</a:t>
                </a:r>
                <a:r>
                  <a:rPr lang="en-US" dirty="0"/>
                  <a:t> are the geometric mean security return and the standard deviation of the security return per unit of time. We wish to determine the value of the security </a:t>
                </a:r>
                <a:r>
                  <a:rPr lang="en-US" i="1" dirty="0"/>
                  <a:t>S</a:t>
                </a:r>
                <a:r>
                  <a:rPr lang="en-US" baseline="-25000" dirty="0"/>
                  <a:t>t</a:t>
                </a:r>
                <a:r>
                  <a:rPr lang="en-US" dirty="0"/>
                  <a:t> as a function of time. First, rewrite the differential above in the form: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800" r="-1075"/>
                </a:stretch>
              </a:blipFill>
            </p:spPr>
            <p:txBody>
              <a:bodyPr/>
              <a:lstStyle/>
              <a:p>
                <a:r>
                  <a:rPr lang="en-US">
                    <a:noFill/>
                  </a:rPr>
                  <a:t> </a:t>
                </a:r>
              </a:p>
            </p:txBody>
          </p:sp>
        </mc:Fallback>
      </mc:AlternateContent>
    </p:spTree>
    <p:extLst>
      <p:ext uri="{BB962C8B-B14F-4D97-AF65-F5344CB8AC3E}">
        <p14:creationId xmlns:p14="http://schemas.microsoft.com/office/powerpoint/2010/main" xmlns="" val="3619691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a:t>
            </a:r>
            <a:r>
              <a:rPr lang="en-US" b="1" dirty="0" smtClean="0"/>
              <a:t>Motion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Step 1 </a:t>
                </a:r>
                <a:endParaRPr lang="en-US" dirty="0"/>
              </a:p>
              <a:p>
                <a:pPr marL="0" indent="0">
                  <a:buNone/>
                </a:pPr>
                <a:r>
                  <a:rPr lang="en-US" dirty="0" smtClean="0"/>
                  <a:t>To </a:t>
                </a:r>
                <a:r>
                  <a:rPr lang="en-US" dirty="0"/>
                  <a:t>evaluate the integral as though </a:t>
                </a:r>
                <a:r>
                  <a:rPr lang="en-US" i="1" dirty="0"/>
                  <a:t>S</a:t>
                </a:r>
                <a:r>
                  <a:rPr lang="en-US" i="1" baseline="-25000" dirty="0"/>
                  <a:t>t</a:t>
                </a:r>
                <a:r>
                  <a:rPr lang="en-US" dirty="0"/>
                  <a:t> is a real-valued function</a:t>
                </a:r>
                <a:r>
                  <a:rPr lang="en-US" dirty="0" smtClean="0"/>
                  <a:t>:</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e>
                      </m:nary>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e>
                      </m:func>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sty m:val="p"/>
                                  </m:rPr>
                                  <a:rPr lang="en-US">
                                    <a:latin typeface="Cambria Math" panose="02040503050406030204" pitchFamily="18" charset="0"/>
                                  </a:rPr>
                                  <m:t>T</m:t>
                                </m:r>
                              </m:e>
                            </m:mr>
                            <m:mr>
                              <m:e>
                                <m:r>
                                  <a:rPr lang="en-US">
                                    <a:latin typeface="Cambria Math" panose="02040503050406030204" pitchFamily="18" charset="0"/>
                                  </a:rPr>
                                  <m:t> </m:t>
                                </m:r>
                              </m:e>
                            </m:mr>
                            <m:mr>
                              <m:e>
                                <m:r>
                                  <a:rPr lang="en-US">
                                    <a:latin typeface="Cambria Math" panose="02040503050406030204" pitchFamily="18" charset="0"/>
                                  </a:rPr>
                                  <m:t>0</m:t>
                                </m:r>
                              </m:e>
                            </m:mr>
                          </m:m>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e>
                          </m:d>
                        </m:e>
                      </m:func>
                    </m:oMath>
                  </m:oMathPara>
                </a14:m>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42212609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Motion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r>
              <a:rPr lang="en-US" dirty="0"/>
              <a:t>Step 2 </a:t>
            </a:r>
            <a:endParaRPr lang="en-US" dirty="0" smtClean="0"/>
          </a:p>
          <a:p>
            <a:pPr marL="0" indent="0">
              <a:buNone/>
            </a:pPr>
            <a:r>
              <a:rPr lang="en-US" dirty="0" smtClean="0"/>
              <a:t>To take </a:t>
            </a:r>
            <a:r>
              <a:rPr lang="en-US" dirty="0"/>
              <a:t>the differential of </a:t>
            </a:r>
            <a:r>
              <a:rPr lang="en-US" i="1" dirty="0" err="1"/>
              <a:t>lnS</a:t>
            </a:r>
            <a:r>
              <a:rPr lang="en-US" i="1" baseline="-25000" dirty="0" err="1"/>
              <a:t>t</a:t>
            </a:r>
            <a:r>
              <a:rPr lang="en-US" dirty="0"/>
              <a:t> using Itô’s Lemma applying it to the function </a:t>
            </a:r>
            <a:r>
              <a:rPr lang="en-US" i="1" dirty="0"/>
              <a:t>y</a:t>
            </a:r>
            <a:r>
              <a:rPr lang="en-US" dirty="0"/>
              <a:t> = </a:t>
            </a:r>
            <a:r>
              <a:rPr lang="en-US" i="1" dirty="0"/>
              <a:t>y</a:t>
            </a:r>
            <a:r>
              <a:rPr lang="en-US" dirty="0"/>
              <a:t>(</a:t>
            </a:r>
            <a:r>
              <a:rPr lang="en-US" i="1" dirty="0" err="1"/>
              <a:t>S</a:t>
            </a:r>
            <a:r>
              <a:rPr lang="en-US" i="1" baseline="-25000" dirty="0" err="1"/>
              <a:t>t</a:t>
            </a:r>
            <a:r>
              <a:rPr lang="en-US" dirty="0" err="1"/>
              <a:t>,</a:t>
            </a:r>
            <a:r>
              <a:rPr lang="en-US" i="1" dirty="0" err="1"/>
              <a:t>t</a:t>
            </a:r>
            <a:r>
              <a:rPr lang="en-US" dirty="0"/>
              <a:t>) = </a:t>
            </a:r>
            <a:r>
              <a:rPr lang="en-US" i="1" dirty="0" err="1"/>
              <a:t>lnS</a:t>
            </a:r>
            <a:r>
              <a:rPr lang="en-US" i="1" baseline="-25000" dirty="0" err="1"/>
              <a:t>t</a:t>
            </a:r>
            <a:r>
              <a:rPr lang="en-US" dirty="0"/>
              <a:t>. In this formulation, </a:t>
            </a:r>
            <a:r>
              <a:rPr lang="en-US" i="1" dirty="0" err="1"/>
              <a:t>dy</a:t>
            </a:r>
            <a:r>
              <a:rPr lang="en-US" dirty="0"/>
              <a:t> from Itô's formula is d(</a:t>
            </a:r>
            <a:r>
              <a:rPr lang="en-US" i="1" dirty="0" err="1"/>
              <a:t>lnS</a:t>
            </a:r>
            <a:r>
              <a:rPr lang="en-US" baseline="-25000" dirty="0" err="1"/>
              <a:t>t</a:t>
            </a:r>
            <a:r>
              <a:rPr lang="en-US" dirty="0"/>
              <a:t>), </a:t>
            </a:r>
            <a:r>
              <a:rPr lang="en-US" i="1" dirty="0"/>
              <a:t>a</a:t>
            </a:r>
            <a:r>
              <a:rPr lang="en-US" dirty="0"/>
              <a:t> is </a:t>
            </a:r>
            <a:r>
              <a:rPr lang="en-US" i="1" dirty="0"/>
              <a:t>µS</a:t>
            </a:r>
            <a:r>
              <a:rPr lang="en-US" baseline="-25000" dirty="0"/>
              <a:t>t</a:t>
            </a:r>
            <a:r>
              <a:rPr lang="en-US" dirty="0"/>
              <a:t> and </a:t>
            </a:r>
            <a:r>
              <a:rPr lang="en-US" i="1" dirty="0"/>
              <a:t>b</a:t>
            </a:r>
            <a:r>
              <a:rPr lang="en-US" dirty="0"/>
              <a:t> is </a:t>
            </a:r>
            <a:r>
              <a:rPr lang="en-US" i="1" dirty="0">
                <a:sym typeface="Symbol" panose="05050102010706020507" pitchFamily="18" charset="2"/>
              </a:rPr>
              <a:t></a:t>
            </a:r>
            <a:r>
              <a:rPr lang="en-US" i="1" dirty="0"/>
              <a:t>S</a:t>
            </a:r>
            <a:r>
              <a:rPr lang="en-US" baseline="-25000" dirty="0"/>
              <a:t>t</a:t>
            </a:r>
            <a:r>
              <a:rPr lang="en-US" dirty="0"/>
              <a:t>. We substitute these values into Itô's formula as follows:</a:t>
            </a:r>
          </a:p>
        </p:txBody>
      </p:sp>
      <p:graphicFrame>
        <p:nvGraphicFramePr>
          <p:cNvPr id="10" name="Object 9"/>
          <p:cNvGraphicFramePr>
            <a:graphicFrameLocks noChangeAspect="1"/>
          </p:cNvGraphicFramePr>
          <p:nvPr>
            <p:extLst/>
          </p:nvPr>
        </p:nvGraphicFramePr>
        <p:xfrm>
          <a:off x="2536723" y="3543856"/>
          <a:ext cx="6341805" cy="964675"/>
        </p:xfrm>
        <a:graphic>
          <a:graphicData uri="http://schemas.openxmlformats.org/presentationml/2006/ole">
            <p:oleObj spid="_x0000_s4272" name="Equation" r:id="rId3" imgW="3378200" imgH="482600" progId="Equation.3">
              <p:embed/>
            </p:oleObj>
          </a:graphicData>
        </a:graphic>
      </p:graphicFrame>
      <p:graphicFrame>
        <p:nvGraphicFramePr>
          <p:cNvPr id="15" name="Object 14"/>
          <p:cNvGraphicFramePr>
            <a:graphicFrameLocks noChangeAspect="1"/>
          </p:cNvGraphicFramePr>
          <p:nvPr>
            <p:extLst/>
          </p:nvPr>
        </p:nvGraphicFramePr>
        <p:xfrm>
          <a:off x="2410678" y="4544033"/>
          <a:ext cx="6365397" cy="937457"/>
        </p:xfrm>
        <a:graphic>
          <a:graphicData uri="http://schemas.openxmlformats.org/presentationml/2006/ole">
            <p:oleObj spid="_x0000_s4273" name="Equation" r:id="rId4" imgW="3225800" imgH="508000" progId="Equation.3">
              <p:embed/>
            </p:oleObj>
          </a:graphicData>
        </a:graphic>
      </p:graphicFrame>
      <p:graphicFrame>
        <p:nvGraphicFramePr>
          <p:cNvPr id="16" name="Object 15"/>
          <p:cNvGraphicFramePr>
            <a:graphicFrameLocks noChangeAspect="1"/>
          </p:cNvGraphicFramePr>
          <p:nvPr>
            <p:extLst/>
          </p:nvPr>
        </p:nvGraphicFramePr>
        <p:xfrm>
          <a:off x="2212257" y="5552258"/>
          <a:ext cx="4414684" cy="806884"/>
        </p:xfrm>
        <a:graphic>
          <a:graphicData uri="http://schemas.openxmlformats.org/presentationml/2006/ole">
            <p:oleObj spid="_x0000_s4274" name="Equation" r:id="rId5" imgW="1943100" imgH="431800" progId="Equation.3">
              <p:embed/>
            </p:oleObj>
          </a:graphicData>
        </a:graphic>
      </p:graphicFrame>
    </p:spTree>
    <p:extLst>
      <p:ext uri="{BB962C8B-B14F-4D97-AF65-F5344CB8AC3E}">
        <p14:creationId xmlns:p14="http://schemas.microsoft.com/office/powerpoint/2010/main" xmlns="" val="9858396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Geometric Brownian Motion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494696" cy="4873753"/>
              </a:xfrm>
            </p:spPr>
            <p:txBody>
              <a:bodyPr>
                <a:normAutofit fontScale="62500" lnSpcReduction="20000"/>
              </a:bodyPr>
              <a:lstStyle/>
              <a:p>
                <a:pPr marL="0" indent="0">
                  <a:buNone/>
                </a:pPr>
                <a:r>
                  <a:rPr lang="en-US" sz="4300" dirty="0" smtClean="0"/>
                  <a:t>Step 3 </a:t>
                </a:r>
              </a:p>
              <a:p>
                <a:pPr marL="0" indent="0">
                  <a:buNone/>
                </a:pPr>
                <a:r>
                  <a:rPr lang="en-US" sz="4000" dirty="0" smtClean="0"/>
                  <a:t>By </a:t>
                </a:r>
                <a:r>
                  <a:rPr lang="en-US" sz="4000" dirty="0"/>
                  <a:t>integrating both sides of this equation from </a:t>
                </a:r>
                <a:r>
                  <a:rPr lang="en-US" sz="4000" i="1" dirty="0"/>
                  <a:t>t</a:t>
                </a:r>
                <a:r>
                  <a:rPr lang="en-US" sz="4000" dirty="0"/>
                  <a:t> = 0 to </a:t>
                </a:r>
                <a:r>
                  <a:rPr lang="en-US" sz="4000" i="1" dirty="0"/>
                  <a:t>t</a:t>
                </a:r>
                <a:r>
                  <a:rPr lang="en-US" sz="4000" dirty="0"/>
                  <a:t> = </a:t>
                </a:r>
                <a:r>
                  <a:rPr lang="en-US" sz="4000" i="1" dirty="0"/>
                  <a:t>T</a:t>
                </a:r>
                <a:r>
                  <a:rPr lang="en-US" sz="4000" dirty="0"/>
                  <a:t>, which results in:</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3200" i="1">
                              <a:latin typeface="Cambria Math" panose="02040503050406030204" pitchFamily="18" charset="0"/>
                            </a:rPr>
                          </m:ctrlPr>
                        </m:naryPr>
                        <m:sub>
                          <m:r>
                            <a:rPr lang="en-US" sz="3200" i="1">
                              <a:latin typeface="Cambria Math" panose="02040503050406030204" pitchFamily="18" charset="0"/>
                            </a:rPr>
                            <m:t>0</m:t>
                          </m:r>
                        </m:sub>
                        <m:sup>
                          <m:r>
                            <a:rPr lang="en-US" sz="3200" i="1">
                              <a:latin typeface="Cambria Math" panose="02040503050406030204" pitchFamily="18" charset="0"/>
                            </a:rPr>
                            <m:t>𝑇</m:t>
                          </m:r>
                        </m:sup>
                        <m:e>
                          <m:r>
                            <a:rPr lang="en-US" sz="3200" i="1">
                              <a:latin typeface="Cambria Math" panose="02040503050406030204" pitchFamily="18" charset="0"/>
                            </a:rPr>
                            <m:t>𝑑</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ln</m:t>
                              </m:r>
                            </m:fName>
                            <m:e>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𝑡</m:t>
                                      </m:r>
                                    </m:sub>
                                  </m:sSub>
                                </m:e>
                              </m:d>
                            </m:e>
                          </m:func>
                        </m:e>
                      </m:nary>
                      <m:r>
                        <a:rPr lang="en-US" sz="3200" i="1">
                          <a:latin typeface="Cambria Math" panose="02040503050406030204" pitchFamily="18" charset="0"/>
                        </a:rPr>
                        <m:t>=</m:t>
                      </m:r>
                      <m:nary>
                        <m:naryPr>
                          <m:limLoc m:val="undOvr"/>
                          <m:ctrlPr>
                            <a:rPr lang="en-US" sz="3200" i="1">
                              <a:latin typeface="Cambria Math" panose="02040503050406030204" pitchFamily="18" charset="0"/>
                            </a:rPr>
                          </m:ctrlPr>
                        </m:naryPr>
                        <m:sub>
                          <m:r>
                            <a:rPr lang="en-US" sz="3200" i="1">
                              <a:latin typeface="Cambria Math" panose="02040503050406030204" pitchFamily="18" charset="0"/>
                            </a:rPr>
                            <m:t>0</m:t>
                          </m:r>
                        </m:sub>
                        <m:sup>
                          <m:r>
                            <a:rPr lang="en-US" sz="3200" i="1">
                              <a:latin typeface="Cambria Math" panose="02040503050406030204" pitchFamily="18" charset="0"/>
                            </a:rPr>
                            <m:t>𝑇</m:t>
                          </m:r>
                        </m:sup>
                        <m:e>
                          <m:d>
                            <m:dPr>
                              <m:begChr m:val="["/>
                              <m:endChr m:val="]"/>
                              <m:ctrlPr>
                                <a:rPr lang="en-US" sz="3200" i="1">
                                  <a:latin typeface="Cambria Math" panose="02040503050406030204" pitchFamily="18" charset="0"/>
                                </a:rPr>
                              </m:ctrlPr>
                            </m:dPr>
                            <m:e>
                              <m:d>
                                <m:dPr>
                                  <m:ctrlPr>
                                    <a:rPr lang="en-US" sz="3200" i="1">
                                      <a:latin typeface="Cambria Math" panose="02040503050406030204" pitchFamily="18" charset="0"/>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𝑑𝑡</m:t>
                              </m:r>
                              <m:r>
                                <a:rPr lang="en-US" sz="3200" i="1">
                                  <a:latin typeface="Cambria Math" panose="02040503050406030204" pitchFamily="18" charset="0"/>
                                </a:rPr>
                                <m:t>+</m:t>
                              </m:r>
                              <m:r>
                                <a:rPr lang="en-US" sz="3200" i="1">
                                  <a:latin typeface="Cambria Math" panose="02040503050406030204" pitchFamily="18" charset="0"/>
                                </a:rPr>
                                <m:t>𝜎</m:t>
                              </m:r>
                              <m:r>
                                <a:rPr lang="en-US" sz="3200" i="1">
                                  <a:latin typeface="Cambria Math" panose="02040503050406030204" pitchFamily="18" charset="0"/>
                                </a:rPr>
                                <m:t>𝑑</m:t>
                              </m:r>
                              <m:sSub>
                                <m:sSubPr>
                                  <m:ctrlPr>
                                    <a:rPr lang="en-US" sz="3200" i="1">
                                      <a:latin typeface="Cambria Math" panose="02040503050406030204" pitchFamily="18" charset="0"/>
                                    </a:rPr>
                                  </m:ctrlPr>
                                </m:sSubPr>
                                <m:e>
                                  <m:r>
                                    <a:rPr lang="en-US" sz="3200" i="1">
                                      <a:latin typeface="Cambria Math" panose="02040503050406030204" pitchFamily="18" charset="0"/>
                                    </a:rPr>
                                    <m:t>𝑍</m:t>
                                  </m:r>
                                </m:e>
                                <m:sub>
                                  <m:r>
                                    <a:rPr lang="en-US" sz="3200" i="1">
                                      <a:latin typeface="Cambria Math" panose="02040503050406030204" pitchFamily="18" charset="0"/>
                                    </a:rPr>
                                    <m:t>𝑡</m:t>
                                  </m:r>
                                </m:sub>
                              </m:sSub>
                            </m:e>
                          </m:d>
                        </m:e>
                      </m:nary>
                    </m:oMath>
                  </m:oMathPara>
                </a14:m>
                <a:endParaRPr lang="en-US" sz="3200" i="1" dirty="0" smtClean="0"/>
              </a:p>
              <a:p>
                <a:pPr marL="0" indent="0">
                  <a:buNone/>
                </a:pPr>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rPr>
                        <m:t>ln</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𝑡</m:t>
                          </m:r>
                        </m:sub>
                      </m:sSub>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𝑇</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e>
                      </m:d>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𝑡</m:t>
                      </m:r>
                      <m:r>
                        <a:rPr lang="en-US" sz="3200" i="1">
                          <a:latin typeface="Cambria Math" panose="02040503050406030204" pitchFamily="18" charset="0"/>
                        </a:rPr>
                        <m:t>+</m:t>
                      </m:r>
                      <m:r>
                        <a:rPr lang="en-US" sz="3200" i="1">
                          <a:latin typeface="Cambria Math" panose="02040503050406030204" pitchFamily="18" charset="0"/>
                        </a:rPr>
                        <m:t>𝜎</m:t>
                      </m:r>
                      <m:sSub>
                        <m:sSubPr>
                          <m:ctrlPr>
                            <a:rPr lang="en-US" sz="3200" i="1">
                              <a:latin typeface="Cambria Math" panose="02040503050406030204" pitchFamily="18" charset="0"/>
                            </a:rPr>
                          </m:ctrlPr>
                        </m:sSubPr>
                        <m:e>
                          <m:r>
                            <a:rPr lang="en-US" sz="3200" i="1">
                              <a:latin typeface="Cambria Math" panose="02040503050406030204" pitchFamily="18" charset="0"/>
                            </a:rPr>
                            <m:t>𝑍</m:t>
                          </m:r>
                        </m:e>
                        <m:sub>
                          <m:r>
                            <a:rPr lang="en-US" sz="3200" i="1">
                              <a:latin typeface="Cambria Math" panose="02040503050406030204" pitchFamily="18" charset="0"/>
                            </a:rPr>
                            <m:t>𝑡</m:t>
                          </m:r>
                        </m:sub>
                      </m:sSub>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𝑇</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e>
                      </m:d>
                    </m:oMath>
                  </m:oMathPara>
                </a14:m>
                <a:endParaRPr lang="en-US" sz="3200" dirty="0"/>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𝑙𝑛</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𝑙𝑛</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𝑙𝑛</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den>
                      </m:f>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𝜇</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sSup>
                            <m:sSupPr>
                              <m:ctrlPr>
                                <a:rPr lang="en-US" sz="3200" i="1">
                                  <a:latin typeface="Cambria Math" panose="02040503050406030204" pitchFamily="18" charset="0"/>
                                </a:rPr>
                              </m:ctrlPr>
                            </m:sSupPr>
                            <m:e>
                              <m:r>
                                <a:rPr lang="en-US" sz="3200" i="1">
                                  <a:latin typeface="Cambria Math" panose="02040503050406030204" pitchFamily="18" charset="0"/>
                                </a:rPr>
                                <m:t>𝜎</m:t>
                              </m:r>
                            </m:e>
                            <m:sup>
                              <m:r>
                                <a:rPr lang="en-US" sz="3200" i="1">
                                  <a:latin typeface="Cambria Math" panose="02040503050406030204" pitchFamily="18" charset="0"/>
                                </a:rPr>
                                <m:t>2</m:t>
                              </m:r>
                            </m:sup>
                          </m:sSup>
                        </m:e>
                      </m:d>
                      <m:r>
                        <a:rPr lang="en-US" sz="3200" i="1">
                          <a:latin typeface="Cambria Math" panose="02040503050406030204" pitchFamily="18" charset="0"/>
                        </a:rPr>
                        <m:t>𝑇</m:t>
                      </m:r>
                      <m:r>
                        <a:rPr lang="en-US" sz="3200" i="1">
                          <a:latin typeface="Cambria Math" panose="02040503050406030204" pitchFamily="18" charset="0"/>
                        </a:rPr>
                        <m:t>+</m:t>
                      </m:r>
                      <m:r>
                        <a:rPr lang="en-US" sz="3200" i="1">
                          <a:latin typeface="Cambria Math" panose="02040503050406030204" pitchFamily="18" charset="0"/>
                        </a:rPr>
                        <m:t>𝜎</m:t>
                      </m:r>
                      <m:sSub>
                        <m:sSubPr>
                          <m:ctrlPr>
                            <a:rPr lang="en-US" sz="3200" i="1">
                              <a:latin typeface="Cambria Math" panose="02040503050406030204" pitchFamily="18" charset="0"/>
                            </a:rPr>
                          </m:ctrlPr>
                        </m:sSubPr>
                        <m:e>
                          <m:r>
                            <a:rPr lang="en-US" sz="3200" i="1">
                              <a:latin typeface="Cambria Math" panose="02040503050406030204" pitchFamily="18" charset="0"/>
                            </a:rPr>
                            <m:t>𝑍</m:t>
                          </m:r>
                        </m:e>
                        <m:sub>
                          <m:r>
                            <a:rPr lang="en-US" sz="3200" i="1">
                              <a:latin typeface="Cambria Math" panose="02040503050406030204" pitchFamily="18" charset="0"/>
                            </a:rPr>
                            <m:t>𝑇</m:t>
                          </m:r>
                        </m:sub>
                      </m:sSub>
                    </m:oMath>
                  </m:oMathPara>
                </a14:m>
                <a:endParaRPr lang="en-US" sz="3200" dirty="0"/>
              </a:p>
              <a:p>
                <a:pPr marL="0" indent="0">
                  <a:buNone/>
                </a:pPr>
                <a:r>
                  <a:rPr lang="en-US" dirty="0"/>
                  <a:t> </a:t>
                </a:r>
                <a:endParaRPr lang="en-US" dirty="0" smtClean="0"/>
              </a:p>
              <a:p>
                <a:pPr marL="0" indent="0">
                  <a:buNone/>
                </a:pPr>
                <a14:m>
                  <m:oMath xmlns:m="http://schemas.openxmlformats.org/officeDocument/2006/math">
                    <m:r>
                      <m:rPr>
                        <m:nor/>
                      </m:rPr>
                      <a:rPr lang="en-US" dirty="0"/>
                      <m:t>Exponentiating</m:t>
                    </m:r>
                    <m:r>
                      <m:rPr>
                        <m:nor/>
                      </m:rPr>
                      <a:rPr lang="en-US" dirty="0"/>
                      <m:t> </m:t>
                    </m:r>
                    <m:r>
                      <m:rPr>
                        <m:nor/>
                      </m:rPr>
                      <a:rPr lang="en-US" dirty="0"/>
                      <m:t>both</m:t>
                    </m:r>
                    <m:r>
                      <m:rPr>
                        <m:nor/>
                      </m:rPr>
                      <a:rPr lang="en-US" dirty="0"/>
                      <m:t> </m:t>
                    </m:r>
                    <m:r>
                      <m:rPr>
                        <m:nor/>
                      </m:rPr>
                      <a:rPr lang="en-US" dirty="0"/>
                      <m:t>sides</m:t>
                    </m:r>
                    <m:r>
                      <m:rPr>
                        <m:nor/>
                      </m:rPr>
                      <a:rPr lang="en-US" dirty="0"/>
                      <m:t> </m:t>
                    </m:r>
                    <m:r>
                      <m:rPr>
                        <m:nor/>
                      </m:rPr>
                      <a:rPr lang="en-US" dirty="0"/>
                      <m:t>of</m:t>
                    </m:r>
                    <m:r>
                      <m:rPr>
                        <m:nor/>
                      </m:rPr>
                      <a:rPr lang="en-US" dirty="0"/>
                      <m:t> </m:t>
                    </m:r>
                    <m:r>
                      <m:rPr>
                        <m:nor/>
                      </m:rPr>
                      <a:rPr lang="en-US" dirty="0"/>
                      <m:t>this</m:t>
                    </m:r>
                    <m:r>
                      <m:rPr>
                        <m:nor/>
                      </m:rPr>
                      <a:rPr lang="en-US" dirty="0"/>
                      <m:t> </m:t>
                    </m:r>
                    <m:r>
                      <m:rPr>
                        <m:nor/>
                      </m:rPr>
                      <a:rPr lang="en-US" dirty="0"/>
                      <m:t>equation</m:t>
                    </m:r>
                    <m:r>
                      <m:rPr>
                        <m:nor/>
                      </m:rPr>
                      <a:rPr lang="en-US" dirty="0"/>
                      <m:t> </m:t>
                    </m:r>
                    <m:r>
                      <m:rPr>
                        <m:nor/>
                      </m:rPr>
                      <a:rPr lang="en-US" dirty="0"/>
                      <m:t>and</m:t>
                    </m:r>
                    <m:r>
                      <m:rPr>
                        <m:nor/>
                      </m:rPr>
                      <a:rPr lang="en-US" dirty="0"/>
                      <m:t> </m:t>
                    </m:r>
                    <m:r>
                      <m:rPr>
                        <m:nor/>
                      </m:rPr>
                      <a:rPr lang="en-US" dirty="0"/>
                      <m:t>multiplying</m:t>
                    </m:r>
                    <m:r>
                      <m:rPr>
                        <m:nor/>
                      </m:rPr>
                      <a:rPr lang="en-US" dirty="0"/>
                      <m:t> </m:t>
                    </m:r>
                    <m:r>
                      <m:rPr>
                        <m:nor/>
                      </m:rPr>
                      <a:rPr lang="en-US" dirty="0"/>
                      <m:t>by</m:t>
                    </m:r>
                    <m:r>
                      <m:rPr>
                        <m:nor/>
                      </m:rPr>
                      <a:rPr lang="en-US" dirty="0"/>
                      <m:t> </m:t>
                    </m:r>
                    <m:r>
                      <m:rPr>
                        <m:nor/>
                      </m:rPr>
                      <a:rPr lang="en-US" i="1" dirty="0"/>
                      <m:t>S</m:t>
                    </m:r>
                    <m:r>
                      <m:rPr>
                        <m:nor/>
                      </m:rPr>
                      <a:rPr lang="en-US" baseline="-25000" dirty="0"/>
                      <m:t>0</m:t>
                    </m:r>
                    <m:r>
                      <m:rPr>
                        <m:nor/>
                      </m:rPr>
                      <a:rPr lang="en-US" dirty="0"/>
                      <m:t> </m:t>
                    </m:r>
                    <m:r>
                      <m:rPr>
                        <m:nor/>
                      </m:rPr>
                      <a:rPr lang="en-US" dirty="0"/>
                      <m:t>yields</m:t>
                    </m:r>
                    <m:r>
                      <m:rPr>
                        <m:nor/>
                      </m:rPr>
                      <a:rPr lang="en-US" dirty="0"/>
                      <m:t>:</m:t>
                    </m:r>
                  </m:oMath>
                </a14:m>
                <a:r>
                  <a:rPr lang="en-US" dirty="0" smtClean="0"/>
                  <a:t> </a:t>
                </a:r>
                <a:r>
                  <a:rPr lang="en-US" i="1" dirty="0"/>
                  <a:t> </a:t>
                </a:r>
                <a:r>
                  <a:rPr lang="en-US" i="1" dirty="0" smtClean="0"/>
                  <a:t>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𝑆</m:t>
                        </m:r>
                      </m:e>
                      <m:sub>
                        <m:r>
                          <a:rPr lang="en-US" sz="4300" i="1">
                            <a:latin typeface="Cambria Math" panose="02040503050406030204" pitchFamily="18" charset="0"/>
                          </a:rPr>
                          <m:t>𝑇</m:t>
                        </m:r>
                      </m:sub>
                    </m:sSub>
                    <m:r>
                      <a:rPr lang="en-US" sz="4300" i="1">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𝑆</m:t>
                        </m:r>
                      </m:e>
                      <m:sub>
                        <m:r>
                          <a:rPr lang="en-US" sz="4300" i="1">
                            <a:latin typeface="Cambria Math" panose="02040503050406030204" pitchFamily="18" charset="0"/>
                          </a:rPr>
                          <m:t>0</m:t>
                        </m:r>
                      </m:sub>
                    </m:sSub>
                    <m:sSup>
                      <m:sSupPr>
                        <m:ctrlPr>
                          <a:rPr lang="en-US" sz="4300" i="1">
                            <a:latin typeface="Cambria Math" panose="02040503050406030204" pitchFamily="18" charset="0"/>
                          </a:rPr>
                        </m:ctrlPr>
                      </m:sSupPr>
                      <m:e>
                        <m:r>
                          <a:rPr lang="en-US" sz="4300" i="1">
                            <a:latin typeface="Cambria Math" panose="02040503050406030204" pitchFamily="18" charset="0"/>
                          </a:rPr>
                          <m:t>𝑒</m:t>
                        </m:r>
                      </m:e>
                      <m:sup>
                        <m:d>
                          <m:dPr>
                            <m:ctrlPr>
                              <a:rPr lang="en-US" sz="4300" i="1">
                                <a:latin typeface="Cambria Math" panose="02040503050406030204" pitchFamily="18" charset="0"/>
                              </a:rPr>
                            </m:ctrlPr>
                          </m:dPr>
                          <m:e>
                            <m:r>
                              <a:rPr lang="en-US" sz="4300" i="1">
                                <a:latin typeface="Cambria Math" panose="02040503050406030204" pitchFamily="18" charset="0"/>
                              </a:rPr>
                              <m:t>𝜇</m:t>
                            </m:r>
                            <m:r>
                              <a:rPr lang="en-US" sz="4300" i="1">
                                <a:latin typeface="Cambria Math" panose="02040503050406030204" pitchFamily="18" charset="0"/>
                              </a:rPr>
                              <m:t>−</m:t>
                            </m:r>
                            <m:f>
                              <m:fPr>
                                <m:ctrlPr>
                                  <a:rPr lang="en-US" sz="4300" i="1">
                                    <a:latin typeface="Cambria Math" panose="02040503050406030204" pitchFamily="18" charset="0"/>
                                  </a:rPr>
                                </m:ctrlPr>
                              </m:fPr>
                              <m:num>
                                <m:r>
                                  <a:rPr lang="en-US" sz="4300" i="1">
                                    <a:latin typeface="Cambria Math" panose="02040503050406030204" pitchFamily="18" charset="0"/>
                                  </a:rPr>
                                  <m:t>1</m:t>
                                </m:r>
                              </m:num>
                              <m:den>
                                <m:r>
                                  <a:rPr lang="en-US" sz="4300" i="1">
                                    <a:latin typeface="Cambria Math" panose="02040503050406030204" pitchFamily="18" charset="0"/>
                                  </a:rPr>
                                  <m:t>2</m:t>
                                </m:r>
                              </m:den>
                            </m:f>
                            <m:sSup>
                              <m:sSupPr>
                                <m:ctrlPr>
                                  <a:rPr lang="en-US" sz="4300" i="1">
                                    <a:latin typeface="Cambria Math" panose="02040503050406030204" pitchFamily="18" charset="0"/>
                                  </a:rPr>
                                </m:ctrlPr>
                              </m:sSupPr>
                              <m:e>
                                <m:r>
                                  <a:rPr lang="en-US" sz="4300" i="1">
                                    <a:latin typeface="Cambria Math" panose="02040503050406030204" pitchFamily="18" charset="0"/>
                                  </a:rPr>
                                  <m:t>𝜎</m:t>
                                </m:r>
                              </m:e>
                              <m:sup>
                                <m:r>
                                  <a:rPr lang="en-US" sz="4300" i="1">
                                    <a:latin typeface="Cambria Math" panose="02040503050406030204" pitchFamily="18" charset="0"/>
                                  </a:rPr>
                                  <m:t>2</m:t>
                                </m:r>
                              </m:sup>
                            </m:sSup>
                          </m:e>
                        </m:d>
                        <m:r>
                          <a:rPr lang="en-US" sz="4300" i="1">
                            <a:latin typeface="Cambria Math" panose="02040503050406030204" pitchFamily="18" charset="0"/>
                          </a:rPr>
                          <m:t>𝑇</m:t>
                        </m:r>
                        <m:r>
                          <a:rPr lang="en-US" sz="4300" i="1">
                            <a:latin typeface="Cambria Math" panose="02040503050406030204" pitchFamily="18" charset="0"/>
                          </a:rPr>
                          <m:t>+</m:t>
                        </m:r>
                        <m:r>
                          <a:rPr lang="en-US" sz="4300" i="1">
                            <a:latin typeface="Cambria Math" panose="02040503050406030204" pitchFamily="18" charset="0"/>
                          </a:rPr>
                          <m:t>𝜎</m:t>
                        </m:r>
                        <m:sSub>
                          <m:sSubPr>
                            <m:ctrlPr>
                              <a:rPr lang="en-US" sz="4300" i="1">
                                <a:latin typeface="Cambria Math" panose="02040503050406030204" pitchFamily="18" charset="0"/>
                              </a:rPr>
                            </m:ctrlPr>
                          </m:sSubPr>
                          <m:e>
                            <m:r>
                              <a:rPr lang="en-US" sz="4300" i="1">
                                <a:latin typeface="Cambria Math" panose="02040503050406030204" pitchFamily="18" charset="0"/>
                              </a:rPr>
                              <m:t>𝑍</m:t>
                            </m:r>
                          </m:e>
                          <m:sub>
                            <m:r>
                              <a:rPr lang="en-US" sz="4300" i="1">
                                <a:latin typeface="Cambria Math" panose="02040503050406030204" pitchFamily="18" charset="0"/>
                              </a:rPr>
                              <m:t>𝑇</m:t>
                            </m:r>
                          </m:sub>
                        </m:sSub>
                      </m:sup>
                    </m:sSup>
                  </m:oMath>
                </a14:m>
                <a:endParaRPr lang="en-US" sz="43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94696" cy="4873753"/>
              </a:xfrm>
              <a:blipFill rotWithShape="0">
                <a:blip r:embed="rId2" cstate="print"/>
                <a:stretch>
                  <a:fillRect l="-1007" t="-2750"/>
                </a:stretch>
              </a:blipFill>
            </p:spPr>
            <p:txBody>
              <a:bodyPr/>
              <a:lstStyle/>
              <a:p>
                <a:r>
                  <a:rPr lang="en-US">
                    <a:noFill/>
                  </a:rPr>
                  <a:t> </a:t>
                </a:r>
              </a:p>
            </p:txBody>
          </p:sp>
        </mc:Fallback>
      </mc:AlternateContent>
    </p:spTree>
    <p:extLst>
      <p:ext uri="{BB962C8B-B14F-4D97-AF65-F5344CB8AC3E}">
        <p14:creationId xmlns:p14="http://schemas.microsoft.com/office/powerpoint/2010/main" xmlns="" val="3549659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Returns and Price Relatives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37778"/>
              </a:xfrm>
            </p:spPr>
            <p:txBody>
              <a:bodyPr>
                <a:normAutofit/>
              </a:bodyPr>
              <a:lstStyle/>
              <a:p>
                <a:pPr marL="0" indent="0">
                  <a:buNone/>
                </a:pPr>
                <a:r>
                  <a:rPr lang="en-US" dirty="0"/>
                  <a:t>The constant </a:t>
                </a:r>
                <a:r>
                  <a:rPr lang="en-US" i="1" dirty="0"/>
                  <a:t>α</a:t>
                </a:r>
                <a:r>
                  <a:rPr lang="en-US" dirty="0"/>
                  <a:t> = </a:t>
                </a:r>
                <a:r>
                  <a:rPr lang="en-US" i="1" dirty="0"/>
                  <a:t>μ</a:t>
                </a:r>
                <a:r>
                  <a:rPr lang="en-US" dirty="0"/>
                  <a:t> - </a:t>
                </a:r>
                <a:r>
                  <a:rPr lang="en-US" i="1" dirty="0"/>
                  <a:t>σ</a:t>
                </a:r>
                <a:r>
                  <a:rPr lang="en-US" baseline="30000" dirty="0"/>
                  <a:t>2</a:t>
                </a:r>
                <a:r>
                  <a:rPr lang="en-US" dirty="0"/>
                  <a:t>/2 is known as the </a:t>
                </a:r>
                <a:r>
                  <a:rPr lang="en-US" i="1" dirty="0"/>
                  <a:t>mean logarithmic return</a:t>
                </a:r>
                <a:r>
                  <a:rPr lang="en-US" dirty="0"/>
                  <a:t> of the security per unit time. If we express the security price in the form:</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𝑇</m:t>
                              </m:r>
                            </m:sub>
                          </m:sSub>
                        </m:sup>
                      </m:sSup>
                    </m:oMath>
                  </m:oMathPara>
                </a14:m>
                <a:endParaRPr lang="en-US" dirty="0"/>
              </a:p>
              <a:p>
                <a:pPr marL="0" indent="0">
                  <a:buNone/>
                </a:pPr>
                <a:r>
                  <a:rPr lang="en-US" dirty="0"/>
                  <a:t> </a:t>
                </a:r>
              </a:p>
              <a:p>
                <a:pPr marL="0" indent="0">
                  <a:buNone/>
                </a:pPr>
                <a:r>
                  <a:rPr lang="en-US" dirty="0"/>
                  <a:t>then </a:t>
                </a:r>
                <a:r>
                  <a:rPr lang="en-US" i="1" dirty="0"/>
                  <a:t>ln(S</a:t>
                </a:r>
                <a:r>
                  <a:rPr lang="en-US" i="1" baseline="-25000" dirty="0"/>
                  <a:t>T</a:t>
                </a:r>
                <a:r>
                  <a:rPr lang="en-US" i="1" dirty="0"/>
                  <a:t>/S</a:t>
                </a:r>
                <a:r>
                  <a:rPr lang="en-US" i="1" baseline="-25000" dirty="0"/>
                  <a:t>0</a:t>
                </a:r>
                <a:r>
                  <a:rPr lang="en-US" i="1" dirty="0"/>
                  <a:t>)=α</a:t>
                </a:r>
                <a:r>
                  <a:rPr lang="en-US" i="1" dirty="0" err="1"/>
                  <a:t>T+σZ</a:t>
                </a:r>
                <a:r>
                  <a:rPr lang="en-US" i="1" baseline="-25000" dirty="0" err="1"/>
                  <a:t>T</a:t>
                </a:r>
                <a:r>
                  <a:rPr lang="en-US" dirty="0"/>
                  <a:t> is known as the </a:t>
                </a:r>
                <a:r>
                  <a:rPr lang="en-US" i="1" dirty="0"/>
                  <a:t>log of price relative</a:t>
                </a:r>
                <a:r>
                  <a:rPr lang="en-US" dirty="0"/>
                  <a:t> or the </a:t>
                </a:r>
                <a:r>
                  <a:rPr lang="en-US" i="1" dirty="0"/>
                  <a:t>logarithmic return</a:t>
                </a:r>
                <a:r>
                  <a:rPr lang="en-US" dirty="0"/>
                  <a:t>. It is also useful to calculate the variance of the logarithmic return.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𝑉𝑎𝑟</m:t>
                      </m:r>
                      <m:d>
                        <m:dPr>
                          <m:ctrlPr>
                            <a:rPr lang="en-US" i="1">
                              <a:latin typeface="Cambria Math" panose="02040503050406030204" pitchFamily="18" charset="0"/>
                            </a:rPr>
                          </m:ctrlPr>
                        </m:dPr>
                        <m:e>
                          <m:r>
                            <a:rPr lang="en-US" i="1">
                              <a:latin typeface="Cambria Math" panose="02040503050406030204" pitchFamily="18" charset="0"/>
                            </a:rPr>
                            <m:t>𝑙𝑛</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den>
                          </m:f>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𝑙𝑛</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den>
                              </m:f>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𝑇</m:t>
                              </m:r>
                              <m:r>
                                <a:rPr lang="en-US" i="1">
                                  <a:latin typeface="Cambria Math" panose="02040503050406030204" pitchFamily="18" charset="0"/>
                                </a:rPr>
                                <m:t>)</m:t>
                              </m:r>
                            </m:e>
                            <m:sup>
                              <m:r>
                                <a:rPr lang="en-US" i="1">
                                  <a:latin typeface="Cambria Math" panose="02040503050406030204" pitchFamily="18" charset="0"/>
                                </a:rPr>
                                <m:t>2</m:t>
                              </m:r>
                            </m:sup>
                          </m:sSup>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𝐸</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𝑇</m:t>
                              </m:r>
                            </m:sub>
                            <m:sup>
                              <m:r>
                                <a:rPr lang="en-US" i="1">
                                  <a:latin typeface="Cambria Math" panose="02040503050406030204" pitchFamily="18" charset="0"/>
                                </a:rPr>
                                <m:t>2</m:t>
                              </m:r>
                            </m:sup>
                          </m:sSubSup>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𝑇</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1018" t="-1316" r="-643"/>
                </a:stretch>
              </a:blipFill>
            </p:spPr>
            <p:txBody>
              <a:bodyPr/>
              <a:lstStyle/>
              <a:p>
                <a:r>
                  <a:rPr lang="en-US">
                    <a:noFill/>
                  </a:rPr>
                  <a:t> </a:t>
                </a:r>
              </a:p>
            </p:txBody>
          </p:sp>
        </mc:Fallback>
      </mc:AlternateContent>
    </p:spTree>
    <p:extLst>
      <p:ext uri="{BB962C8B-B14F-4D97-AF65-F5344CB8AC3E}">
        <p14:creationId xmlns:p14="http://schemas.microsoft.com/office/powerpoint/2010/main" xmlns="" val="5740392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Returns and Price </a:t>
            </a:r>
            <a:r>
              <a:rPr lang="en-US" b="1" dirty="0" smtClean="0"/>
              <a:t>Relatives (Continued)</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noFill/>
            </p:spPr>
            <p:txBody>
              <a:bodyPr>
                <a:normAutofit fontScale="92500"/>
              </a:bodyPr>
              <a:lstStyle/>
              <a:p>
                <a:pPr marL="0" indent="0">
                  <a:spcBef>
                    <a:spcPts val="1200"/>
                  </a:spcBef>
                  <a:buNone/>
                </a:pPr>
                <a:r>
                  <a:rPr lang="en-US" dirty="0" smtClean="0">
                    <a:solidFill>
                      <a:schemeClr val="tx1"/>
                    </a:solidFill>
                  </a:rPr>
                  <a:t>In comparison, let’s examine the expected value and variance of the arithmetic return on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𝑇</m:t>
                        </m:r>
                      </m:sub>
                    </m:sSub>
                  </m:oMath>
                </a14:m>
                <a:r>
                  <a:rPr lang="en-US" dirty="0" smtClean="0">
                    <a:solidFill>
                      <a:schemeClr val="tx1"/>
                    </a:solidFill>
                  </a:rPr>
                  <a:t> </a:t>
                </a:r>
                <a:r>
                  <a:rPr lang="en-US" dirty="0">
                    <a:solidFill>
                      <a:schemeClr val="tx1"/>
                    </a:solidFill>
                  </a:rPr>
                  <a:t>over time T. The arithmetic return over time T is defined as r </a:t>
                </a:r>
                <a:r>
                  <a:rPr lang="en-US" dirty="0" smtClean="0">
                    <a:solidFill>
                      <a:schemeClr val="tx1"/>
                    </a:solidFill>
                  </a:rPr>
                  <a:t>=</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𝑇</m:t>
                        </m:r>
                      </m:sub>
                    </m:sSub>
                  </m:oMath>
                </a14:m>
                <a:r>
                  <a:rPr lang="en-US" dirty="0" smtClean="0">
                    <a:solidFill>
                      <a:schemeClr val="tx1"/>
                    </a:solidFill>
                  </a:rPr>
                  <a:t>/S0 </a:t>
                </a:r>
                <a:r>
                  <a:rPr lang="en-US" dirty="0">
                    <a:solidFill>
                      <a:schemeClr val="tx1"/>
                    </a:solidFill>
                  </a:rPr>
                  <a:t>– 1. To derive expected arithmetic return over time T, we first observe that E[αT + </a:t>
                </a:r>
                <a:r>
                  <a:rPr lang="en-US" dirty="0" err="1" smtClean="0">
                    <a:solidFill>
                      <a:schemeClr val="tx1"/>
                    </a:solidFill>
                  </a:rPr>
                  <a:t>σ</a:t>
                </a:r>
                <a:r>
                  <a:rPr lang="en-US" i="1" dirty="0" err="1">
                    <a:solidFill>
                      <a:schemeClr val="tx1"/>
                    </a:solidFill>
                  </a:rPr>
                  <a:t>Z</a:t>
                </a:r>
                <a:r>
                  <a:rPr lang="en-US" i="1" baseline="-25000" dirty="0" err="1">
                    <a:solidFill>
                      <a:schemeClr val="tx1"/>
                    </a:solidFill>
                  </a:rPr>
                  <a:t>T</a:t>
                </a:r>
                <a:r>
                  <a:rPr lang="en-US" dirty="0" smtClean="0">
                    <a:solidFill>
                      <a:schemeClr val="tx1"/>
                    </a:solidFill>
                  </a:rPr>
                  <a:t>]= </a:t>
                </a:r>
                <a:r>
                  <a:rPr lang="en-US" dirty="0">
                    <a:solidFill>
                      <a:schemeClr val="tx1"/>
                    </a:solidFill>
                  </a:rPr>
                  <a:t>αT and </a:t>
                </a:r>
                <a:r>
                  <a:rPr lang="en-US" dirty="0" err="1">
                    <a:solidFill>
                      <a:schemeClr val="tx1"/>
                    </a:solidFill>
                  </a:rPr>
                  <a:t>Var</a:t>
                </a:r>
                <a:r>
                  <a:rPr lang="en-US" dirty="0">
                    <a:solidFill>
                      <a:schemeClr val="tx1"/>
                    </a:solidFill>
                  </a:rPr>
                  <a:t>[αT + </a:t>
                </a:r>
                <a:r>
                  <a:rPr lang="en-US" dirty="0" err="1" smtClean="0">
                    <a:solidFill>
                      <a:schemeClr val="tx1"/>
                    </a:solidFill>
                  </a:rPr>
                  <a:t>σ</a:t>
                </a:r>
                <a:r>
                  <a:rPr lang="en-US" i="1" dirty="0" err="1">
                    <a:solidFill>
                      <a:schemeClr val="tx1"/>
                    </a:solidFill>
                  </a:rPr>
                  <a:t>Z</a:t>
                </a:r>
                <a:r>
                  <a:rPr lang="en-US" i="1" baseline="-25000" dirty="0" err="1">
                    <a:solidFill>
                      <a:schemeClr val="tx1"/>
                    </a:solidFill>
                  </a:rPr>
                  <a:t>T</a:t>
                </a:r>
                <a:r>
                  <a:rPr lang="en-US" dirty="0" smtClean="0">
                    <a:solidFill>
                      <a:schemeClr val="tx1"/>
                    </a:solidFill>
                  </a:rPr>
                  <a:t>] </a:t>
                </a:r>
                <a:r>
                  <a:rPr lang="en-US" dirty="0">
                    <a:solidFill>
                      <a:schemeClr val="tx1"/>
                    </a:solidFill>
                  </a:rPr>
                  <a:t>= </a:t>
                </a:r>
                <a:r>
                  <a:rPr lang="en-US" dirty="0" smtClean="0">
                    <a:solidFill>
                      <a:schemeClr val="tx1"/>
                    </a:solidFill>
                  </a:rPr>
                  <a:t>E[</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𝑇</m:t>
                        </m:r>
                      </m:sub>
                      <m:sup>
                        <m:r>
                          <a:rPr lang="en-US" i="1">
                            <a:solidFill>
                              <a:schemeClr val="tx1"/>
                            </a:solidFill>
                            <a:latin typeface="Cambria Math" panose="02040503050406030204" pitchFamily="18" charset="0"/>
                          </a:rPr>
                          <m:t>2</m:t>
                        </m:r>
                      </m:sup>
                    </m:sSubSup>
                  </m:oMath>
                </a14:m>
                <a:r>
                  <a:rPr lang="en-US" dirty="0" smtClean="0">
                    <a:solidFill>
                      <a:schemeClr val="tx1"/>
                    </a:solidFill>
                  </a:rPr>
                  <a:t>] </a:t>
                </a:r>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r>
                      <a:rPr lang="en-US" b="0" i="0" smtClean="0">
                        <a:solidFill>
                          <a:schemeClr val="tx1"/>
                        </a:solidFill>
                        <a:latin typeface="Cambria Math" panose="02040503050406030204" pitchFamily="18" charset="0"/>
                      </a:rPr>
                      <m:t>.</m:t>
                    </m:r>
                  </m:oMath>
                </a14:m>
                <a:r>
                  <a:rPr lang="en-US" dirty="0" smtClean="0">
                    <a:solidFill>
                      <a:schemeClr val="tx1"/>
                    </a:solidFill>
                  </a:rPr>
                  <a:t> </a:t>
                </a:r>
                <a:r>
                  <a:rPr lang="en-US" dirty="0">
                    <a:solidFill>
                      <a:schemeClr val="tx1"/>
                    </a:solidFill>
                  </a:rPr>
                  <a:t>Since αT + </a:t>
                </a:r>
                <a:r>
                  <a:rPr lang="en-US" dirty="0" err="1" smtClean="0">
                    <a:solidFill>
                      <a:schemeClr val="tx1"/>
                    </a:solidFill>
                  </a:rPr>
                  <a:t>σ</a:t>
                </a:r>
                <a:r>
                  <a:rPr lang="en-US" i="1" dirty="0" err="1">
                    <a:solidFill>
                      <a:schemeClr val="tx1"/>
                    </a:solidFill>
                  </a:rPr>
                  <a:t>Z</a:t>
                </a:r>
                <a:r>
                  <a:rPr lang="en-US" i="1" baseline="-25000" dirty="0" err="1">
                    <a:solidFill>
                      <a:schemeClr val="tx1"/>
                    </a:solidFill>
                  </a:rPr>
                  <a:t>T</a:t>
                </a:r>
                <a:r>
                  <a:rPr lang="en-US" dirty="0" smtClean="0">
                    <a:solidFill>
                      <a:schemeClr val="tx1"/>
                    </a:solidFill>
                  </a:rPr>
                  <a:t> </a:t>
                </a:r>
                <a:r>
                  <a:rPr lang="en-US" dirty="0">
                    <a:solidFill>
                      <a:schemeClr val="tx1"/>
                    </a:solidFill>
                  </a:rPr>
                  <a:t>~ N(αT,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oMath>
                </a14:m>
                <a:r>
                  <a:rPr lang="en-US" dirty="0" smtClean="0">
                    <a:solidFill>
                      <a:schemeClr val="tx1"/>
                    </a:solidFill>
                  </a:rPr>
                  <a:t>) </a:t>
                </a:r>
                <a:r>
                  <a:rPr lang="en-US" dirty="0">
                    <a:solidFill>
                      <a:schemeClr val="tx1"/>
                    </a:solidFill>
                  </a:rPr>
                  <a:t>,  by equation </a:t>
                </a:r>
                <a:r>
                  <a:rPr lang="en-US" dirty="0" smtClean="0">
                    <a:solidFill>
                      <a:schemeClr val="tx1"/>
                    </a:solidFill>
                  </a:rPr>
                  <a:t>(2.26</a:t>
                </a:r>
                <a:r>
                  <a:rPr lang="en-US" dirty="0">
                    <a:solidFill>
                      <a:schemeClr val="tx1"/>
                    </a:solidFill>
                  </a:rPr>
                  <a:t>) in section 2.6.4, we have:</a:t>
                </a:r>
              </a:p>
              <a:p>
                <a:pPr marL="0" indent="0">
                  <a:spcBef>
                    <a:spcPts val="0"/>
                  </a:spcBef>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𝑇</m:t>
                                  </m:r>
                                </m:sub>
                              </m:sSub>
                            </m:sup>
                          </m:sSup>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r>
                        <a:rPr lang="en-US" i="1">
                          <a:solidFill>
                            <a:schemeClr val="tx1"/>
                          </a:solidFill>
                          <a:latin typeface="Cambria Math" panose="02040503050406030204" pitchFamily="18" charset="0"/>
                        </a:rPr>
                        <m:t>−1</m:t>
                      </m:r>
                    </m:oMath>
                  </m:oMathPara>
                </a14:m>
                <a:endParaRPr lang="en-US" dirty="0" smtClean="0">
                  <a:solidFill>
                    <a:schemeClr val="tx1"/>
                  </a:solidFill>
                </a:endParaRPr>
              </a:p>
              <a:p>
                <a:pPr marL="0" indent="0">
                  <a:spcBef>
                    <a:spcPts val="0"/>
                  </a:spcBef>
                  <a:buNone/>
                </a:pPr>
                <a:endParaRPr lang="en-US" dirty="0" smtClean="0">
                  <a:solidFill>
                    <a:schemeClr val="tx1"/>
                  </a:solidFill>
                </a:endParaRPr>
              </a:p>
              <a:p>
                <a:pPr marL="0" indent="0">
                  <a:buNone/>
                </a:pPr>
                <a:r>
                  <a:rPr lang="en-US" dirty="0">
                    <a:solidFill>
                      <a:schemeClr val="tx1"/>
                    </a:solidFill>
                  </a:rPr>
                  <a:t>T</a:t>
                </a:r>
                <a:r>
                  <a:rPr lang="en-US" dirty="0" smtClean="0">
                    <a:solidFill>
                      <a:schemeClr val="tx1"/>
                    </a:solidFill>
                  </a:rPr>
                  <a:t>he </a:t>
                </a:r>
                <a:r>
                  <a:rPr lang="en-US" dirty="0">
                    <a:solidFill>
                      <a:schemeClr val="tx1"/>
                    </a:solidFill>
                  </a:rPr>
                  <a:t>variance of the arithmetic return is</a:t>
                </a:r>
                <a:r>
                  <a:rPr lang="en-US" dirty="0" smtClean="0">
                    <a:solidFill>
                      <a:schemeClr val="tx1"/>
                    </a:solidFill>
                  </a:rPr>
                  <a:t>:</a:t>
                </a:r>
              </a:p>
              <a:p>
                <a:pPr marL="0" indent="0">
                  <a:buNone/>
                </a:pPr>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𝑉𝑎𝑟</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r>
                            <a:rPr lang="en-US" i="1">
                              <a:solidFill>
                                <a:schemeClr val="tx1"/>
                              </a:solidFill>
                              <a:latin typeface="Cambria Math" panose="02040503050406030204" pitchFamily="18" charset="0"/>
                            </a:rPr>
                            <m:t>−1</m:t>
                          </m:r>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𝛼</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𝜎</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𝑇</m:t>
                          </m:r>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a:stretch>
              </a:blipFill>
            </p:spPr>
            <p:txBody>
              <a:bodyPr/>
              <a:lstStyle/>
              <a:p>
                <a:r>
                  <a:rPr lang="en-US">
                    <a:noFill/>
                  </a:rPr>
                  <a:t> </a:t>
                </a:r>
              </a:p>
            </p:txBody>
          </p:sp>
        </mc:Fallback>
      </mc:AlternateContent>
    </p:spTree>
    <p:extLst>
      <p:ext uri="{BB962C8B-B14F-4D97-AF65-F5344CB8AC3E}">
        <p14:creationId xmlns:p14="http://schemas.microsoft.com/office/powerpoint/2010/main" xmlns="" val="30192718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1532</Words>
  <Application>Microsoft Office PowerPoint</Application>
  <PresentationFormat>Custom</PresentationFormat>
  <Paragraphs>264</Paragraphs>
  <Slides>103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05" baseType="lpstr">
      <vt:lpstr>Civic</vt:lpstr>
      <vt:lpstr>Equation</vt:lpstr>
      <vt:lpstr>Chapter 6   Fundamentals of Stochastic Calculus </vt:lpstr>
      <vt:lpstr>Stochastic Calculus: Introduction </vt:lpstr>
      <vt:lpstr>Differentials Of Stochastic Processes</vt:lpstr>
      <vt:lpstr>Differentials Of Stochastic Processes (Continued)</vt:lpstr>
      <vt:lpstr>An Example Of A Real-Valued Differential From Ordinary Calculus</vt:lpstr>
      <vt:lpstr>An Example Of A Stochastic Differential</vt:lpstr>
      <vt:lpstr>An Example Of A Stochastic Differential (Continued)</vt:lpstr>
      <vt:lpstr>Properties Of The Differential</vt:lpstr>
      <vt:lpstr>Proofs Of Properties Of The Differential </vt:lpstr>
      <vt:lpstr>Proofs Of Properties Of The Differential (Continued)</vt:lpstr>
      <vt:lpstr>Stochastic Integration</vt:lpstr>
      <vt:lpstr>Stochastic Integration (Continued)</vt:lpstr>
      <vt:lpstr>Stochastic Integration (Continued)</vt:lpstr>
      <vt:lpstr>Contrasting Integration of Real-valued Functions with Integration of Stochastic Processes</vt:lpstr>
      <vt:lpstr>Elementary Properties of Stochastic Integrals</vt:lpstr>
      <vt:lpstr>Integral of a Stochastic Differential</vt:lpstr>
      <vt:lpstr>Linearity</vt:lpstr>
      <vt:lpstr>Illustration</vt:lpstr>
      <vt:lpstr>Illustration (Continued)</vt:lpstr>
      <vt:lpstr>More on Defining Stochastic Integrals</vt:lpstr>
      <vt:lpstr>Significant Results based on Stochastic Integration</vt:lpstr>
      <vt:lpstr>Itô Isometry</vt:lpstr>
      <vt:lpstr>Characteristics of Integrals of Real-Valued Functions with Respect to Brownian Motion</vt:lpstr>
      <vt:lpstr>Proof</vt:lpstr>
      <vt:lpstr>Converting Certain Stochastic Processes to Martingales</vt:lpstr>
      <vt:lpstr>The Radon-Nikodym Derivative</vt:lpstr>
      <vt:lpstr>The Radon-Nikodym Derivative</vt:lpstr>
      <vt:lpstr>Properties of the Radon-Nikodym Derivative</vt:lpstr>
      <vt:lpstr>Properties of Radon-Nikodym Derivative (continued)</vt:lpstr>
      <vt:lpstr>The Radon-Nikodym Derivative t()</vt:lpstr>
      <vt:lpstr>The Radon-Nikodym Derivative t() (Continued)</vt:lpstr>
      <vt:lpstr>Illustration 1: The Radon-Nikodym Derivative and 2 Coin Tosses</vt:lpstr>
      <vt:lpstr>Illustration 1 (Continued) </vt:lpstr>
      <vt:lpstr>Illustration 1 (Continued) </vt:lpstr>
      <vt:lpstr>Illustration 2: Calculating Risk-Neutral Probabilities and the Radon-Nikodym Derivative</vt:lpstr>
      <vt:lpstr>Illustration 2 (Continued)</vt:lpstr>
      <vt:lpstr>Illustration 2 (Continued)</vt:lpstr>
      <vt:lpstr>The Radon-Nikodym Derivative And Binomial Pricing</vt:lpstr>
      <vt:lpstr>The Radon-Nikodym Derivative And Binomial Pricing (Continued)</vt:lpstr>
      <vt:lpstr>Radon-Nikodym Derivatives In A Multiple Period Binomial Environment</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In A Multiple Period Binomial Environment (Continued)</vt:lpstr>
      <vt:lpstr>Radon-Nikodym Derivatives And Multiple Time Periods</vt:lpstr>
      <vt:lpstr>Radon-Nikodym Derivatives And Multiple Time Periods (Continued)</vt:lpstr>
      <vt:lpstr>  Illustration: The Binomial Pricing Model</vt:lpstr>
      <vt:lpstr>Illustration: The Binomial Pricing Model (Continued)</vt:lpstr>
      <vt:lpstr>Illustration: The Binomial Pricing Model (Continued)</vt:lpstr>
      <vt:lpstr>Illustration: The Binomial Pricing Model (Continued)</vt:lpstr>
      <vt:lpstr>Change Of Normal Density</vt:lpstr>
      <vt:lpstr>Change Of Normal Density (Continued)</vt:lpstr>
      <vt:lpstr>Change Of Normal Density (Continued)</vt:lpstr>
      <vt:lpstr>Change Of Normal Density (Continued)</vt:lpstr>
      <vt:lpstr>Illustration: Change Of Normal Density</vt:lpstr>
      <vt:lpstr>Illustration: Change Of Normal Density (Continued)</vt:lpstr>
      <vt:lpstr>More General Shifts</vt:lpstr>
      <vt:lpstr>More General Shifts (Continued)</vt:lpstr>
      <vt:lpstr>Change Of Brownian Motion</vt:lpstr>
      <vt:lpstr>Change Of Brownian Motion (Continued)</vt:lpstr>
      <vt:lpstr>The Cameron-Martin-Girsanov Theorem</vt:lpstr>
      <vt:lpstr>Multiple Time Periods: Discrete Case To Continuous Case</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Multiple Time Periods: Discrete Case To Continuous Case (Continued)</vt:lpstr>
      <vt:lpstr>The Cameron-Martin-Girsanov Theorem</vt:lpstr>
      <vt:lpstr>Illustration: Applying The Cameron-Martin-Girsanov Theorem</vt:lpstr>
      <vt:lpstr>Illustration: Applying The Cameron-Martin-Girsanov Theorem (Continued)</vt:lpstr>
      <vt:lpstr>The Martingale Representation Theorem</vt:lpstr>
      <vt:lpstr>A Discussion On Taylor Series Expansions</vt:lpstr>
      <vt:lpstr>Taylor Series And Two Independent Variables</vt:lpstr>
      <vt:lpstr>The Itô Process</vt:lpstr>
      <vt:lpstr>The Itô Process (Continued)</vt:lpstr>
      <vt:lpstr>The Itô Process (Continued)</vt:lpstr>
      <vt:lpstr>Demonstration That Δt Can Replace (ΔZt)2  In The Differential y</vt:lpstr>
      <vt:lpstr>Demonstration That Δt Can Replace (ΔZt)2  In The Differential y (Continued)</vt:lpstr>
      <vt:lpstr>Demonstration That Δt Can Replace (ΔZt)2  In The Differential y (Continued)</vt:lpstr>
      <vt:lpstr>Demonstration That Δt Can Replace (ΔZt)2  In The Differential y (Continued)</vt:lpstr>
      <vt:lpstr>Itô's Formula</vt:lpstr>
      <vt:lpstr>Itô's Lemma</vt:lpstr>
      <vt:lpstr>Applying Itô's Lemma</vt:lpstr>
      <vt:lpstr>Illustration: Applying Itô's Lemma</vt:lpstr>
      <vt:lpstr>Illustration: Applying Itô's Lemma (Continued)</vt:lpstr>
      <vt:lpstr>Illustration: Applying Itô's Lemma (Continued)</vt:lpstr>
      <vt:lpstr>Application: Geometric Brownian Motion</vt:lpstr>
      <vt:lpstr>Application: Geometric Brownian Motion (Continued)</vt:lpstr>
      <vt:lpstr>Application: Geometric Brownian Motion (Continued)</vt:lpstr>
      <vt:lpstr>Application: Geometric Brownian Motion (Continued)</vt:lpstr>
      <vt:lpstr>Returns and Price Relatives</vt:lpstr>
      <vt:lpstr>Returns and Price Relatives (Continued)</vt:lpstr>
      <vt:lpstr>Itô’s Formula: Numerical Illustration</vt:lpstr>
      <vt:lpstr>Itô’s Formula: Numerical Illustration (Continued)</vt:lpstr>
      <vt:lpstr>Application: Forward Contracts</vt:lpstr>
      <vt:lpstr>Application: Forward Contracts (Continued)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Fundamentals of Stochastic Calculus</dc:title>
  <dc:creator>Eric Yan</dc:creator>
  <cp:lastModifiedBy>John</cp:lastModifiedBy>
  <cp:revision>59</cp:revision>
  <cp:lastPrinted>2015-02-13T00:58:32Z</cp:lastPrinted>
  <dcterms:created xsi:type="dcterms:W3CDTF">2015-02-10T18:28:57Z</dcterms:created>
  <dcterms:modified xsi:type="dcterms:W3CDTF">2015-08-05T14:08:39Z</dcterms:modified>
</cp:coreProperties>
</file>