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handoutMasterIdLst>
    <p:handoutMasterId r:id="rId90"/>
  </p:handoutMasterIdLst>
  <p:sldIdLst>
    <p:sldId id="258" r:id="rId2"/>
    <p:sldId id="259" r:id="rId3"/>
    <p:sldId id="260" r:id="rId4"/>
    <p:sldId id="261" r:id="rId5"/>
    <p:sldId id="262" r:id="rId6"/>
    <p:sldId id="263" r:id="rId7"/>
    <p:sldId id="264" r:id="rId8"/>
    <p:sldId id="265" r:id="rId9"/>
    <p:sldId id="346" r:id="rId10"/>
    <p:sldId id="267" r:id="rId11"/>
    <p:sldId id="268" r:id="rId12"/>
    <p:sldId id="269" r:id="rId13"/>
    <p:sldId id="270" r:id="rId14"/>
    <p:sldId id="271" r:id="rId15"/>
    <p:sldId id="272" r:id="rId16"/>
    <p:sldId id="273" r:id="rId17"/>
    <p:sldId id="274" r:id="rId18"/>
    <p:sldId id="347"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48"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45"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4" r:id="rId68"/>
    <p:sldId id="323"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5" Type="http://schemas.openxmlformats.org/officeDocument/2006/relationships/image" Target="../media/image66.wmf"/><Relationship Id="rId4" Type="http://schemas.openxmlformats.org/officeDocument/2006/relationships/image" Target="../media/image6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3136" cy="3518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0849" y="0"/>
            <a:ext cx="4003136" cy="351845"/>
          </a:xfrm>
          <a:prstGeom prst="rect">
            <a:avLst/>
          </a:prstGeom>
        </p:spPr>
        <p:txBody>
          <a:bodyPr vert="horz" lIns="91440" tIns="45720" rIns="91440" bIns="45720" rtlCol="0"/>
          <a:lstStyle>
            <a:lvl1pPr algn="r">
              <a:defRPr sz="1200"/>
            </a:lvl1pPr>
          </a:lstStyle>
          <a:p>
            <a:fld id="{E426D590-8524-4FD3-9C3B-B44CC489C19B}" type="datetimeFigureOut">
              <a:rPr lang="en-US" smtClean="0"/>
              <a:pPr/>
              <a:t>7/12/2015</a:t>
            </a:fld>
            <a:endParaRPr lang="en-US"/>
          </a:p>
        </p:txBody>
      </p:sp>
      <p:sp>
        <p:nvSpPr>
          <p:cNvPr id="4" name="Footer Placeholder 3"/>
          <p:cNvSpPr>
            <a:spLocks noGrp="1"/>
          </p:cNvSpPr>
          <p:nvPr>
            <p:ph type="ftr" sz="quarter" idx="2"/>
          </p:nvPr>
        </p:nvSpPr>
        <p:spPr>
          <a:xfrm>
            <a:off x="1" y="6658555"/>
            <a:ext cx="4003136" cy="3518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0849" y="6658555"/>
            <a:ext cx="4003136" cy="351845"/>
          </a:xfrm>
          <a:prstGeom prst="rect">
            <a:avLst/>
          </a:prstGeom>
        </p:spPr>
        <p:txBody>
          <a:bodyPr vert="horz" lIns="91440" tIns="45720" rIns="91440" bIns="45720" rtlCol="0" anchor="b"/>
          <a:lstStyle>
            <a:lvl1pPr algn="r">
              <a:defRPr sz="1200"/>
            </a:lvl1pPr>
          </a:lstStyle>
          <a:p>
            <a:fld id="{584E066B-53E6-486F-81CB-6A89DA61EE14}" type="slidenum">
              <a:rPr lang="en-US" smtClean="0"/>
              <a:pPr/>
              <a:t>‹#›</a:t>
            </a:fld>
            <a:endParaRPr lang="en-US"/>
          </a:p>
        </p:txBody>
      </p:sp>
    </p:spTree>
    <p:extLst>
      <p:ext uri="{BB962C8B-B14F-4D97-AF65-F5344CB8AC3E}">
        <p14:creationId xmlns:p14="http://schemas.microsoft.com/office/powerpoint/2010/main" val="22757856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7/12/2015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810576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92690391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7/12/2015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6411376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592640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7/12/2015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6177388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1441824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7/12/2015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1307220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7/12/2015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60891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7/12/2015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val="253141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7/12/2015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342347483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7/12/2015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24213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7/12/2015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145216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7.bin"/><Relationship Id="rId4" Type="http://schemas.openxmlformats.org/officeDocument/2006/relationships/image" Target="../media/image16.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7.wmf"/><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9.wmf"/><Relationship Id="rId4" Type="http://schemas.openxmlformats.org/officeDocument/2006/relationships/oleObject" Target="../embeddings/oleObject12.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0.wmf"/></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1.wmf"/><Relationship Id="rId4" Type="http://schemas.openxmlformats.org/officeDocument/2006/relationships/oleObject" Target="../embeddings/oleObject14.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16.bin"/><Relationship Id="rId4" Type="http://schemas.openxmlformats.org/officeDocument/2006/relationships/image" Target="../media/image32.wmf"/></Relationships>
</file>

<file path=ppt/slides/_rels/slide48.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5.wmf"/><Relationship Id="rId5" Type="http://schemas.openxmlformats.org/officeDocument/2006/relationships/oleObject" Target="../embeddings/oleObject18.bin"/><Relationship Id="rId4" Type="http://schemas.openxmlformats.org/officeDocument/2006/relationships/image" Target="../media/image34.wmf"/></Relationships>
</file>

<file path=ppt/slides/_rels/slide49.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wmf"/><Relationship Id="rId5" Type="http://schemas.openxmlformats.org/officeDocument/2006/relationships/oleObject" Target="../embeddings/oleObject21.bin"/><Relationship Id="rId4" Type="http://schemas.openxmlformats.org/officeDocument/2006/relationships/image" Target="../media/image37.w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1.wmf"/><Relationship Id="rId5" Type="http://schemas.openxmlformats.org/officeDocument/2006/relationships/oleObject" Target="../embeddings/oleObject24.bin"/><Relationship Id="rId4" Type="http://schemas.openxmlformats.org/officeDocument/2006/relationships/image" Target="../media/image40.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78.png"/><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7.bin"/><Relationship Id="rId5" Type="http://schemas.openxmlformats.org/officeDocument/2006/relationships/image" Target="../media/image43.wmf"/><Relationship Id="rId4" Type="http://schemas.openxmlformats.org/officeDocument/2006/relationships/oleObject" Target="../embeddings/oleObject26.bin"/><Relationship Id="rId9" Type="http://schemas.openxmlformats.org/officeDocument/2006/relationships/image" Target="../media/image45.wmf"/></Relationships>
</file>

<file path=ppt/slides/_rels/slide6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6.emf"/><Relationship Id="rId5" Type="http://schemas.openxmlformats.org/officeDocument/2006/relationships/package" Target="../embeddings/Microsoft_Word_Document1.docx"/><Relationship Id="rId4" Type="http://schemas.openxmlformats.org/officeDocument/2006/relationships/oleObject" Target="../embeddings/oleObject29.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0.png"/><Relationship Id="rId5" Type="http://schemas.openxmlformats.org/officeDocument/2006/relationships/image" Target="../media/image48.emf"/><Relationship Id="rId4" Type="http://schemas.openxmlformats.org/officeDocument/2006/relationships/package" Target="../embeddings/Microsoft_Word_Document2.docx"/></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86.png"/><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2.bin"/><Relationship Id="rId5" Type="http://schemas.openxmlformats.org/officeDocument/2006/relationships/image" Target="../media/image51.wmf"/><Relationship Id="rId10" Type="http://schemas.openxmlformats.org/officeDocument/2006/relationships/image" Target="../media/image87.png"/><Relationship Id="rId4" Type="http://schemas.openxmlformats.org/officeDocument/2006/relationships/oleObject" Target="../embeddings/oleObject31.bin"/><Relationship Id="rId9" Type="http://schemas.openxmlformats.org/officeDocument/2006/relationships/image" Target="../media/image53.wm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4.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90.png"/><Relationship Id="rId4" Type="http://schemas.openxmlformats.org/officeDocument/2006/relationships/image" Target="../media/image55.wmf"/></Relationships>
</file>

<file path=ppt/slides/_rels/slide72.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7.wmf"/><Relationship Id="rId5" Type="http://schemas.openxmlformats.org/officeDocument/2006/relationships/oleObject" Target="../embeddings/oleObject37.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39.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9.png"/><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1.bin"/><Relationship Id="rId5" Type="http://schemas.openxmlformats.org/officeDocument/2006/relationships/image" Target="../media/image60.wmf"/><Relationship Id="rId4" Type="http://schemas.openxmlformats.org/officeDocument/2006/relationships/oleObject" Target="../embeddings/oleObject40.bin"/></Relationships>
</file>

<file path=ppt/slides/_rels/slide77.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3.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45.bin"/></Relationships>
</file>

<file path=ppt/slides/_rels/slide7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67.wmf"/><Relationship Id="rId4" Type="http://schemas.openxmlformats.org/officeDocument/2006/relationships/oleObject" Target="../embeddings/oleObject47.bin"/></Relationships>
</file>

<file path=ppt/slides/_rels/slide79.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9.wmf"/><Relationship Id="rId5" Type="http://schemas.openxmlformats.org/officeDocument/2006/relationships/oleObject" Target="../embeddings/oleObject49.bin"/><Relationship Id="rId4" Type="http://schemas.openxmlformats.org/officeDocument/2006/relationships/image" Target="../media/image68.wm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2.wmf"/><Relationship Id="rId5" Type="http://schemas.openxmlformats.org/officeDocument/2006/relationships/oleObject" Target="../embeddings/oleObject52.bin"/><Relationship Id="rId4" Type="http://schemas.openxmlformats.org/officeDocument/2006/relationships/image" Target="../media/image71.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77.emf"/><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74.wmf"/><Relationship Id="rId5" Type="http://schemas.openxmlformats.org/officeDocument/2006/relationships/oleObject" Target="../embeddings/oleObject54.bin"/><Relationship Id="rId10" Type="http://schemas.openxmlformats.org/officeDocument/2006/relationships/image" Target="../media/image76.wmf"/><Relationship Id="rId4" Type="http://schemas.openxmlformats.org/officeDocument/2006/relationships/image" Target="../media/image120.png"/><Relationship Id="rId9" Type="http://schemas.openxmlformats.org/officeDocument/2006/relationships/oleObject" Target="../embeddings/oleObject56.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image" Target="../media/image124.png"/><Relationship Id="rId7"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58.bin"/><Relationship Id="rId5" Type="http://schemas.openxmlformats.org/officeDocument/2006/relationships/image" Target="../media/image78.wmf"/><Relationship Id="rId4" Type="http://schemas.openxmlformats.org/officeDocument/2006/relationships/oleObject" Target="../embeddings/oleObject57.bin"/><Relationship Id="rId9" Type="http://schemas.openxmlformats.org/officeDocument/2006/relationships/image" Target="../media/image80.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81.wmf"/></Relationships>
</file>

<file path=ppt/slides/_rels/slide87.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83.wmf"/><Relationship Id="rId5" Type="http://schemas.openxmlformats.org/officeDocument/2006/relationships/oleObject" Target="../embeddings/oleObject62.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64.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743200"/>
            <a:ext cx="6400800" cy="2895600"/>
          </a:xfrm>
        </p:spPr>
        <p:txBody>
          <a:bodyPr>
            <a:normAutofit/>
          </a:bodyPr>
          <a:lstStyle/>
          <a:p>
            <a:endParaRPr lang="en-US" dirty="0"/>
          </a:p>
        </p:txBody>
      </p:sp>
      <p:sp>
        <p:nvSpPr>
          <p:cNvPr id="2" name="Title 1"/>
          <p:cNvSpPr>
            <a:spLocks noGrp="1"/>
          </p:cNvSpPr>
          <p:nvPr>
            <p:ph type="ctrTitle"/>
          </p:nvPr>
        </p:nvSpPr>
        <p:spPr>
          <a:xfrm>
            <a:off x="1366685" y="698091"/>
            <a:ext cx="9094838" cy="1914936"/>
          </a:xfrm>
        </p:spPr>
        <p:txBody>
          <a:bodyPr>
            <a:normAutofit fontScale="90000"/>
          </a:bodyPr>
          <a:lstStyle/>
          <a:p>
            <a:r>
              <a:rPr lang="en-US" b="1" dirty="0">
                <a:solidFill>
                  <a:schemeClr val="accent3"/>
                </a:solidFill>
              </a:rPr>
              <a:t>Chapter </a:t>
            </a:r>
            <a:r>
              <a:rPr lang="en-US" b="1" dirty="0" smtClean="0">
                <a:solidFill>
                  <a:schemeClr val="accent3"/>
                </a:solidFill>
              </a:rPr>
              <a:t>7   Derivatives </a:t>
            </a:r>
            <a:r>
              <a:rPr lang="en-US" b="1" dirty="0">
                <a:solidFill>
                  <a:schemeClr val="accent3"/>
                </a:solidFill>
              </a:rPr>
              <a:t>Pricing and Applications of Stochastic Calculus</a:t>
            </a:r>
            <a:r>
              <a:rPr lang="en-US" dirty="0"/>
              <a:t/>
            </a:r>
            <a:br>
              <a:rPr lang="en-US" dirty="0"/>
            </a:br>
            <a:endParaRPr lang="en-US" dirty="0"/>
          </a:p>
        </p:txBody>
      </p:sp>
    </p:spTree>
    <p:extLst>
      <p:ext uri="{BB962C8B-B14F-4D97-AF65-F5344CB8AC3E}">
        <p14:creationId xmlns:p14="http://schemas.microsoft.com/office/powerpoint/2010/main" val="2984779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Martingale Approach </a:t>
            </a:r>
            <a:r>
              <a:rPr lang="en-US" b="1" dirty="0" smtClean="0"/>
              <a:t>To </a:t>
            </a:r>
            <a:r>
              <a:rPr lang="en-US" b="1" dirty="0"/>
              <a:t>Valuing </a:t>
            </a:r>
            <a:r>
              <a:rPr lang="en-US" b="1" dirty="0" smtClean="0"/>
              <a:t>Derivatives</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359337" y="1536881"/>
                <a:ext cx="11422200" cy="4572000"/>
              </a:xfrm>
            </p:spPr>
            <p:txBody>
              <a:bodyPr>
                <a:normAutofit lnSpcReduction="10000"/>
              </a:bodyPr>
              <a:lstStyle/>
              <a:p>
                <a:pPr marL="0" indent="0">
                  <a:buNone/>
                </a:pPr>
                <a:r>
                  <a:rPr lang="en-US" dirty="0" smtClean="0"/>
                  <a:t>We assume that the bond market has a constant riskless return rate </a:t>
                </a:r>
                <a:r>
                  <a:rPr lang="en-US" i="1" dirty="0"/>
                  <a:t>r </a:t>
                </a:r>
                <a:r>
                  <a:rPr lang="en-US" i="1" dirty="0">
                    <a:sym typeface="Symbol" panose="05050102010706020507" pitchFamily="18" charset="2"/>
                  </a:rPr>
                  <a:t></a:t>
                </a:r>
                <a:r>
                  <a:rPr lang="en-US" i="1" dirty="0"/>
                  <a:t> </a:t>
                </a:r>
                <a:r>
                  <a:rPr lang="en-US" dirty="0"/>
                  <a:t>0, so that the time </a:t>
                </a:r>
                <a:r>
                  <a:rPr lang="en-US" i="1" dirty="0"/>
                  <a:t>t</a:t>
                </a:r>
                <a:r>
                  <a:rPr lang="en-US" dirty="0"/>
                  <a:t> price of a bond is </a:t>
                </a:r>
                <a:r>
                  <a:rPr lang="en-US" i="1" dirty="0" err="1"/>
                  <a:t>B</a:t>
                </a:r>
                <a:r>
                  <a:rPr lang="en-US" i="1" baseline="-25000" dirty="0" err="1"/>
                  <a:t>t</a:t>
                </a:r>
                <a:r>
                  <a:rPr lang="en-US" dirty="0"/>
                  <a:t> = </a:t>
                </a:r>
                <a:r>
                  <a:rPr lang="en-US" i="1" dirty="0"/>
                  <a:t>B</a:t>
                </a:r>
                <a:r>
                  <a:rPr lang="en-US" i="1" baseline="-25000" dirty="0"/>
                  <a:t>0</a:t>
                </a:r>
                <a:r>
                  <a:rPr lang="en-US" i="1" dirty="0"/>
                  <a:t>e</a:t>
                </a:r>
                <a:r>
                  <a:rPr lang="en-US" i="1" baseline="30000" dirty="0"/>
                  <a:t>rt</a:t>
                </a:r>
                <a:r>
                  <a:rPr lang="en-US" dirty="0"/>
                  <a:t>. We note that a bond that has unit value at some future time </a:t>
                </a:r>
                <a:r>
                  <a:rPr lang="en-US" i="1" dirty="0" smtClean="0">
                    <a:solidFill>
                      <a:schemeClr val="tx1"/>
                    </a:solidFill>
                  </a:rPr>
                  <a:t>T </a:t>
                </a:r>
                <a:r>
                  <a:rPr lang="en-US" dirty="0">
                    <a:solidFill>
                      <a:schemeClr val="tx1"/>
                    </a:solidFill>
                  </a:rPr>
                  <a:t>will have </a:t>
                </a:r>
                <a:r>
                  <a:rPr lang="en-US" i="1" dirty="0">
                    <a:solidFill>
                      <a:schemeClr val="tx1"/>
                    </a:solidFill>
                  </a:rPr>
                  <a:t>e</a:t>
                </a:r>
                <a:r>
                  <a:rPr lang="en-US" i="1" baseline="30000" dirty="0">
                    <a:solidFill>
                      <a:schemeClr val="tx1"/>
                    </a:solidFill>
                  </a:rPr>
                  <a:t>-</a:t>
                </a:r>
                <a:r>
                  <a:rPr lang="en-US" i="1" baseline="30000" dirty="0" err="1">
                    <a:solidFill>
                      <a:schemeClr val="tx1"/>
                    </a:solidFill>
                  </a:rPr>
                  <a:t>rT</a:t>
                </a:r>
                <a:r>
                  <a:rPr lang="en-US" dirty="0">
                    <a:solidFill>
                      <a:schemeClr val="tx1"/>
                    </a:solidFill>
                  </a:rPr>
                  <a:t> as its present </a:t>
                </a:r>
                <a:r>
                  <a:rPr lang="en-US" dirty="0" smtClean="0">
                    <a:solidFill>
                      <a:schemeClr val="tx1"/>
                    </a:solidFill>
                  </a:rPr>
                  <a:t>value. Let </a:t>
                </a:r>
                <a:r>
                  <a:rPr lang="en-US" i="1" dirty="0" err="1">
                    <a:solidFill>
                      <a:schemeClr val="tx1"/>
                    </a:solidFill>
                  </a:rPr>
                  <a:t>V</a:t>
                </a:r>
                <a:r>
                  <a:rPr lang="en-US" i="1" baseline="-25000" dirty="0" err="1">
                    <a:solidFill>
                      <a:schemeClr val="tx1"/>
                    </a:solidFill>
                  </a:rPr>
                  <a:t>t</a:t>
                </a:r>
                <a:r>
                  <a:rPr lang="en-US" i="1" dirty="0">
                    <a:solidFill>
                      <a:schemeClr val="tx1"/>
                    </a:solidFill>
                  </a:rPr>
                  <a:t> </a:t>
                </a:r>
                <a:r>
                  <a:rPr lang="en-US" dirty="0">
                    <a:solidFill>
                      <a:schemeClr val="tx1"/>
                    </a:solidFill>
                  </a:rPr>
                  <a:t>denotes the value of the portfolio at time </a:t>
                </a:r>
                <a:r>
                  <a:rPr lang="en-US" i="1" dirty="0" smtClean="0">
                    <a:solidFill>
                      <a:schemeClr val="tx1"/>
                    </a:solidFill>
                  </a:rPr>
                  <a:t>t, </a:t>
                </a:r>
                <a:r>
                  <a:rPr lang="en-US" dirty="0" smtClean="0">
                    <a:solidFill>
                      <a:schemeClr val="tx1"/>
                    </a:solidFill>
                  </a:rPr>
                  <a:t>and we  assume that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𝑇</m:t>
                        </m:r>
                      </m:sub>
                    </m:sSub>
                  </m:oMath>
                </a14:m>
                <a:r>
                  <a:rPr lang="en-US" dirty="0" smtClean="0">
                    <a:solidFill>
                      <a:schemeClr val="tx1"/>
                    </a:solidFill>
                  </a:rPr>
                  <a:t> equals the value of the derivative’s future payoff at time T. Thus, the </a:t>
                </a:r>
                <a:r>
                  <a:rPr lang="en-US" dirty="0">
                    <a:solidFill>
                      <a:schemeClr val="tx1"/>
                    </a:solidFill>
                  </a:rPr>
                  <a:t>present value of a derivative's future payoff at time </a:t>
                </a:r>
                <a:r>
                  <a:rPr lang="en-US" i="1" dirty="0">
                    <a:solidFill>
                      <a:schemeClr val="tx1"/>
                    </a:solidFill>
                  </a:rPr>
                  <a:t>T</a:t>
                </a:r>
                <a:r>
                  <a:rPr lang="en-US" dirty="0">
                    <a:solidFill>
                      <a:schemeClr val="tx1"/>
                    </a:solidFill>
                  </a:rPr>
                  <a:t> </a:t>
                </a:r>
                <a:r>
                  <a:rPr lang="en-US" dirty="0" smtClean="0">
                    <a:solidFill>
                      <a:schemeClr val="tx1"/>
                    </a:solidFill>
                  </a:rPr>
                  <a:t>is </a:t>
                </a:r>
                <a:r>
                  <a:rPr lang="en-US" i="1" dirty="0" smtClean="0">
                    <a:solidFill>
                      <a:schemeClr val="tx1"/>
                    </a:solidFill>
                  </a:rPr>
                  <a:t>e</a:t>
                </a:r>
                <a:r>
                  <a:rPr lang="en-US" i="1" baseline="30000" dirty="0" smtClean="0">
                    <a:solidFill>
                      <a:schemeClr val="tx1"/>
                    </a:solidFill>
                  </a:rPr>
                  <a:t>-</a:t>
                </a:r>
                <a:r>
                  <a:rPr lang="en-US" i="1" baseline="30000" dirty="0" err="1" smtClean="0">
                    <a:solidFill>
                      <a:schemeClr val="tx1"/>
                    </a:solidFill>
                  </a:rPr>
                  <a:t>rT</a:t>
                </a:r>
                <a:r>
                  <a:rPr lang="en-US" i="1" dirty="0" err="1" smtClean="0">
                    <a:solidFill>
                      <a:schemeClr val="tx1"/>
                    </a:solidFill>
                  </a:rPr>
                  <a:t>V</a:t>
                </a:r>
                <a:r>
                  <a:rPr lang="en-US" i="1" baseline="-25000" dirty="0" err="1" smtClean="0">
                    <a:solidFill>
                      <a:schemeClr val="tx1"/>
                    </a:solidFill>
                  </a:rPr>
                  <a:t>T</a:t>
                </a:r>
                <a:r>
                  <a:rPr lang="en-US" dirty="0" smtClean="0">
                    <a:solidFill>
                      <a:schemeClr val="tx1"/>
                    </a:solidFill>
                  </a:rPr>
                  <a:t>. </a:t>
                </a:r>
                <a:r>
                  <a:rPr lang="en-US" dirty="0" smtClean="0"/>
                  <a:t>Create </a:t>
                </a:r>
                <a:r>
                  <a:rPr lang="en-US" dirty="0"/>
                  <a:t>a variable </a:t>
                </a:r>
                <a:r>
                  <a:rPr lang="en-US" i="1" dirty="0" err="1"/>
                  <a:t>Y</a:t>
                </a:r>
                <a:r>
                  <a:rPr lang="en-US" i="1" baseline="-25000" dirty="0" err="1"/>
                  <a:t>t</a:t>
                </a:r>
                <a:r>
                  <a:rPr lang="en-US" dirty="0"/>
                  <a:t> to represent the present value of the underlying stock, but using the riskless return (or risk-neutral rate) as the discount rate: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m:oMathPara>
                </a14:m>
                <a:r>
                  <a:rPr lang="en-US" dirty="0"/>
                  <a:t/>
                </a:r>
                <a:br>
                  <a:rPr lang="en-US" dirty="0"/>
                </a:br>
                <a:endParaRPr lang="en-US" dirty="0"/>
              </a:p>
              <a:p>
                <a:pPr marL="0" indent="0">
                  <a:buNone/>
                </a:pPr>
                <a:r>
                  <a:rPr lang="en-US" dirty="0"/>
                  <a:t>Since </a:t>
                </a:r>
                <a:r>
                  <a:rPr lang="en-US" i="1" dirty="0"/>
                  <a:t>S</a:t>
                </a:r>
                <a:r>
                  <a:rPr lang="en-US" i="1" baseline="-25000" dirty="0"/>
                  <a:t>t</a:t>
                </a:r>
                <a:r>
                  <a:rPr lang="en-US" dirty="0"/>
                  <a:t> is a random variable, </a:t>
                </a:r>
                <a:r>
                  <a:rPr lang="en-US" i="1" dirty="0" err="1"/>
                  <a:t>Y</a:t>
                </a:r>
                <a:r>
                  <a:rPr lang="en-US" i="1" baseline="-25000" dirty="0" err="1"/>
                  <a:t>t</a:t>
                </a:r>
                <a:r>
                  <a:rPr lang="en-US" dirty="0"/>
                  <a:t> is a random </a:t>
                </a:r>
                <a:r>
                  <a:rPr lang="en-US"/>
                  <a:t>variable</a:t>
                </a:r>
                <a:r>
                  <a:rPr lang="en-US"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59337" y="1536881"/>
                <a:ext cx="11422200" cy="4572000"/>
              </a:xfrm>
              <a:blipFill rotWithShape="0">
                <a:blip r:embed="rId2"/>
                <a:stretch>
                  <a:fillRect l="-1014" t="-2267" r="-1708"/>
                </a:stretch>
              </a:blipFill>
            </p:spPr>
            <p:txBody>
              <a:bodyPr/>
              <a:lstStyle/>
              <a:p>
                <a:r>
                  <a:rPr lang="en-US">
                    <a:noFill/>
                  </a:rPr>
                  <a:t> </a:t>
                </a:r>
              </a:p>
            </p:txBody>
          </p:sp>
        </mc:Fallback>
      </mc:AlternateContent>
      <p:sp>
        <p:nvSpPr>
          <p:cNvPr id="4" name="Rectangle 3"/>
          <p:cNvSpPr/>
          <p:nvPr/>
        </p:nvSpPr>
        <p:spPr>
          <a:xfrm>
            <a:off x="428368" y="5750011"/>
            <a:ext cx="9844216" cy="640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 </a:t>
            </a:r>
            <a:endParaRPr lang="en-US" sz="2000" dirty="0">
              <a:solidFill>
                <a:schemeClr val="tx1"/>
              </a:solidFill>
            </a:endParaRPr>
          </a:p>
        </p:txBody>
      </p:sp>
    </p:spTree>
    <p:extLst>
      <p:ext uri="{BB962C8B-B14F-4D97-AF65-F5344CB8AC3E}">
        <p14:creationId xmlns:p14="http://schemas.microsoft.com/office/powerpoint/2010/main" val="3284440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52949"/>
          </a:xfrm>
        </p:spPr>
        <p:txBody>
          <a:bodyPr>
            <a:normAutofit fontScale="90000"/>
          </a:bodyPr>
          <a:lstStyle/>
          <a:p>
            <a:r>
              <a:rPr lang="en-US" b="1" dirty="0"/>
              <a:t>The Martingale Approach </a:t>
            </a:r>
            <a:r>
              <a:rPr lang="en-US" b="1" dirty="0" smtClean="0"/>
              <a:t>To </a:t>
            </a:r>
            <a:r>
              <a:rPr lang="en-US" b="1" dirty="0"/>
              <a:t>Valuing </a:t>
            </a:r>
            <a:r>
              <a:rPr lang="en-US" b="1" dirty="0" smtClean="0"/>
              <a:t>Derivatives </a:t>
            </a:r>
            <a:r>
              <a:rPr lang="en-US" sz="2800" b="1" dirty="0" smtClean="0"/>
              <a:t>(Continued) </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Since </a:t>
                </a:r>
                <a:r>
                  <a:rPr lang="en-US" i="1" dirty="0"/>
                  <a:t>d</a:t>
                </a:r>
                <a:r>
                  <a:rPr lang="en-US" dirty="0"/>
                  <a:t>(</a:t>
                </a:r>
                <a:r>
                  <a:rPr lang="en-US" i="1" dirty="0"/>
                  <a:t>e</a:t>
                </a:r>
                <a:r>
                  <a:rPr lang="en-US" i="1" baseline="30000" dirty="0"/>
                  <a:t>-</a:t>
                </a:r>
                <a:r>
                  <a:rPr lang="en-US" i="1" baseline="30000" dirty="0" err="1"/>
                  <a:t>rt</a:t>
                </a:r>
                <a:r>
                  <a:rPr lang="en-US" dirty="0"/>
                  <a:t>) = </a:t>
                </a:r>
                <a:r>
                  <a:rPr lang="en-US" i="1" dirty="0"/>
                  <a:t>-re</a:t>
                </a:r>
                <a:r>
                  <a:rPr lang="en-US" i="1" baseline="30000" dirty="0"/>
                  <a:t>-</a:t>
                </a:r>
                <a:r>
                  <a:rPr lang="en-US" i="1" baseline="30000" dirty="0" err="1"/>
                  <a:t>rt</a:t>
                </a:r>
                <a:r>
                  <a:rPr lang="en-US" i="1" dirty="0" err="1"/>
                  <a:t>dt</a:t>
                </a:r>
                <a:r>
                  <a:rPr lang="en-US" dirty="0"/>
                  <a:t>, showing that </a:t>
                </a:r>
                <a:r>
                  <a:rPr lang="en-US" i="1" dirty="0"/>
                  <a:t>e</a:t>
                </a:r>
                <a:r>
                  <a:rPr lang="en-US" i="1" baseline="30000" dirty="0"/>
                  <a:t>-</a:t>
                </a:r>
                <a:r>
                  <a:rPr lang="en-US" i="1" baseline="30000" dirty="0" err="1"/>
                  <a:t>rt</a:t>
                </a:r>
                <a:r>
                  <a:rPr lang="en-US" dirty="0"/>
                  <a:t> has no volatility, by the special product rule for stochastic differentials in section 6.1.1, we have:</a:t>
                </a:r>
              </a:p>
              <a:p>
                <a:pPr marL="0" indent="0">
                  <a:buNone/>
                </a:pPr>
                <a:r>
                  <a:rPr lang="en-US" dirty="0"/>
                  <a:t> </a:t>
                </a:r>
              </a:p>
              <a:p>
                <a:pPr marL="0" indent="0">
                  <a:buNone/>
                </a:pPr>
                <a:r>
                  <a:rPr lang="en-US" dirty="0" smtClean="0"/>
                  <a:t>		</a:t>
                </a:r>
                <a14:m>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oMath>
                </a14:m>
                <a:endParaRPr lang="en-US" i="1" dirty="0" smtClean="0"/>
              </a:p>
              <a:p>
                <a:pPr marL="0" indent="0">
                  <a:buNone/>
                </a:pPr>
                <a:r>
                  <a:rPr lang="en-US" dirty="0" smtClean="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oMath>
                </a14:m>
                <a:endParaRPr lang="en-US" dirty="0"/>
              </a:p>
              <a:p>
                <a:pPr marL="0" indent="0">
                  <a:buNone/>
                </a:pPr>
                <a:r>
                  <a:rPr lang="en-US" dirty="0"/>
                  <a:t>	</a:t>
                </a:r>
                <a:r>
                  <a:rPr lang="en-US" dirty="0" smtClean="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oMath>
                </a14:m>
                <a:endParaRPr lang="en-US" i="1" dirty="0" smtClean="0"/>
              </a:p>
              <a:p>
                <a:pPr marL="0" indent="0">
                  <a:buNone/>
                </a:pPr>
                <a:r>
                  <a:rPr lang="en-US" dirty="0" smtClean="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oMath>
                </a14:m>
                <a:endParaRPr lang="en-US" dirty="0"/>
              </a:p>
              <a:p>
                <a:pPr marL="0" indent="0">
                  <a:buNone/>
                </a:pPr>
                <a:r>
                  <a:rPr lang="en-US" dirty="0"/>
                  <a:t> </a:t>
                </a:r>
              </a:p>
              <a:p>
                <a:pPr marL="0" indent="0">
                  <a:buNone/>
                </a:pPr>
                <a:r>
                  <a:rPr lang="en-US" dirty="0"/>
                  <a:t>since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825007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Implementing </a:t>
            </a:r>
            <a:r>
              <a:rPr lang="en-US" b="1" dirty="0" smtClean="0"/>
              <a:t>The </a:t>
            </a:r>
            <a:r>
              <a:rPr lang="en-US" b="1" dirty="0"/>
              <a:t>Change </a:t>
            </a:r>
            <a:r>
              <a:rPr lang="en-US" b="1" dirty="0" smtClean="0"/>
              <a:t>Of Measure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We will invoke the Cameron-Martin-</a:t>
                </a:r>
                <a:r>
                  <a:rPr lang="en-US" dirty="0" err="1"/>
                  <a:t>Girsanov</a:t>
                </a:r>
                <a:r>
                  <a:rPr lang="en-US" dirty="0"/>
                  <a:t> Theorem, implementing a change of measure whereby </a:t>
                </a:r>
                <a:r>
                  <a:rPr lang="en-US" i="1" dirty="0" err="1"/>
                  <a:t>dY</a:t>
                </a:r>
                <a:r>
                  <a:rPr lang="en-US" i="1" baseline="-25000" dirty="0" err="1"/>
                  <a:t>t</a:t>
                </a:r>
                <a:r>
                  <a:rPr lang="en-US" dirty="0"/>
                  <a:t> = </a:t>
                </a:r>
                <a:r>
                  <a:rPr lang="en-US" i="1" dirty="0" err="1"/>
                  <a:t>σY</a:t>
                </a:r>
                <a:r>
                  <a:rPr lang="en-US" i="1" baseline="-25000" dirty="0" err="1"/>
                  <a:t>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acc>
                          <m:accPr>
                            <m:chr m:val="̂"/>
                            <m:ctrlPr>
                              <a:rPr lang="en-US" i="1">
                                <a:latin typeface="Cambria Math" panose="02040503050406030204" pitchFamily="18" charset="0"/>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oMath>
                </a14:m>
                <a:r>
                  <a:rPr lang="en-US" dirty="0"/>
                  <a:t>, where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oMath>
                </a14:m>
                <a:r>
                  <a:rPr lang="en-US" dirty="0"/>
                  <a:t> is standard Brownian motion with respect to the probability measure ℚ. </a:t>
                </a:r>
                <a:endParaRPr lang="en-US" i="1" dirty="0" smtClean="0">
                  <a:latin typeface="Cambria Math" panose="02040503050406030204" pitchFamily="18" charset="0"/>
                </a:endParaRPr>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𝑆𝑖𝑛𝑐𝑒</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b="0" i="0" smtClean="0">
                          <a:latin typeface="Cambria Math" panose="02040503050406030204" pitchFamily="18" charset="0"/>
                        </a:rPr>
                        <m:t>  </m:t>
                      </m:r>
                      <m:r>
                        <m:rPr>
                          <m:sty m:val="p"/>
                        </m:rPr>
                        <a:rPr lang="en-US" b="0" i="0" smtClean="0">
                          <a:latin typeface="Cambria Math" panose="02040503050406030204" pitchFamily="18" charset="0"/>
                        </a:rPr>
                        <m:t>and</m:t>
                      </m:r>
                      <m:r>
                        <a:rPr lang="en-US" b="0" i="1" smtClean="0">
                          <a:latin typeface="Cambria Math" panose="02040503050406030204" pitchFamily="18" charset="0"/>
                        </a:rPr>
                        <m:t>  </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b="0" i="0" smtClean="0">
                          <a:latin typeface="Cambria Math" panose="02040503050406030204" pitchFamily="18" charset="0"/>
                        </a:rPr>
                        <m:t>, </m:t>
                      </m:r>
                      <m:r>
                        <m:rPr>
                          <m:sty m:val="p"/>
                        </m:rPr>
                        <a:rPr lang="en-US" b="0" i="0" smtClean="0">
                          <a:latin typeface="Cambria Math" panose="02040503050406030204" pitchFamily="18" charset="0"/>
                        </a:rPr>
                        <m:t>then</m:t>
                      </m:r>
                      <m:r>
                        <a:rPr lang="en-US" b="0" i="0" smtClean="0">
                          <a:latin typeface="Cambria Math" panose="02040503050406030204" pitchFamily="18" charset="0"/>
                        </a:rPr>
                        <m:t>: </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𝜎</m:t>
                              </m:r>
                              <m:r>
                                <a:rPr lang="en-US" i="1">
                                  <a:latin typeface="Cambria Math" panose="02040503050406030204" pitchFamily="18" charset="0"/>
                                </a:rPr>
                                <m:t>𝑌</m:t>
                              </m:r>
                            </m:e>
                            <m:sub>
                              <m:r>
                                <a:rPr lang="en-US" i="1">
                                  <a:latin typeface="Cambria Math" panose="02040503050406030204" pitchFamily="18" charset="0"/>
                                </a:rPr>
                                <m:t>𝑡</m:t>
                              </m:r>
                            </m:sub>
                          </m:sSub>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num>
                        <m:den>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𝑟</m:t>
                          </m:r>
                        </m:num>
                        <m:den>
                          <m:r>
                            <a:rPr lang="en-US" i="1">
                              <a:latin typeface="Cambria Math" panose="02040503050406030204" pitchFamily="18" charset="0"/>
                            </a:rPr>
                            <m:t>𝜎</m:t>
                          </m:r>
                        </m:den>
                      </m:f>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02336" y="5397910"/>
                <a:ext cx="11455367" cy="993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Note: By </a:t>
                </a:r>
                <a:r>
                  <a:rPr lang="en-US" dirty="0">
                    <a:solidFill>
                      <a:schemeClr val="tx1"/>
                    </a:solidFill>
                  </a:rPr>
                  <a:t>the Cameron-Martin-</a:t>
                </a:r>
                <a:r>
                  <a:rPr lang="en-US" dirty="0" err="1">
                    <a:solidFill>
                      <a:schemeClr val="tx1"/>
                    </a:solidFill>
                  </a:rPr>
                  <a:t>Girsanov</a:t>
                </a:r>
                <a:r>
                  <a:rPr lang="en-US" dirty="0">
                    <a:solidFill>
                      <a:schemeClr val="tx1"/>
                    </a:solidFill>
                  </a:rPr>
                  <a:t> Theorem , there exists a change of measure from probability space </a:t>
                </a:r>
                <a14:m>
                  <m:oMath xmlns:m="http://schemas.openxmlformats.org/officeDocument/2006/math">
                    <m:r>
                      <a:rPr lang="en-US" i="1">
                        <a:solidFill>
                          <a:schemeClr val="tx1"/>
                        </a:solidFill>
                        <a:latin typeface="Cambria Math" panose="02040503050406030204" pitchFamily="18" charset="0"/>
                      </a:rPr>
                      <m:t>ℙ</m:t>
                    </m:r>
                  </m:oMath>
                </a14:m>
                <a:r>
                  <a:rPr lang="en-US" dirty="0">
                    <a:solidFill>
                      <a:schemeClr val="tx1"/>
                    </a:solidFill>
                  </a:rPr>
                  <a:t> to an equivalent probability space ℚ so that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𝑑</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𝑡</m:t>
                            </m:r>
                          </m:sub>
                        </m:sSub>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𝜎</m:t>
                            </m:r>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𝑡</m:t>
                            </m:r>
                          </m:sub>
                        </m:sSub>
                      </m:den>
                    </m:f>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𝑍</m:t>
                            </m:r>
                          </m:e>
                        </m:acc>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oMath>
                </a14:m>
                <a:r>
                  <a:rPr lang="en-US" dirty="0">
                    <a:solidFill>
                      <a:schemeClr val="tx1"/>
                    </a:solidFill>
                  </a:rPr>
                  <a:t> or equivalently, </a:t>
                </a:r>
                <a14:m>
                  <m:oMath xmlns:m="http://schemas.openxmlformats.org/officeDocument/2006/math">
                    <m:r>
                      <a:rPr lang="en-US" i="1">
                        <a:solidFill>
                          <a:schemeClr val="tx1"/>
                        </a:solidFill>
                        <a:latin typeface="Cambria Math" panose="02040503050406030204" pitchFamily="18" charset="0"/>
                      </a:rPr>
                      <m:t>𝑑</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𝜎</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𝑑</m:t>
                    </m:r>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𝑍</m:t>
                            </m:r>
                          </m:e>
                        </m:acc>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oMath>
                </a14:m>
                <a:r>
                  <a:rPr lang="en-US" dirty="0" smtClean="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𝑍</m:t>
                            </m:r>
                          </m:e>
                        </m:acc>
                      </m:e>
                      <m:sub>
                        <m:r>
                          <a:rPr lang="en-US" i="1">
                            <a:solidFill>
                              <a:schemeClr val="tx1"/>
                            </a:solidFill>
                            <a:latin typeface="Cambria Math" panose="02040503050406030204" pitchFamily="18" charset="0"/>
                          </a:rPr>
                          <m:t>𝑡</m:t>
                        </m:r>
                      </m:sub>
                    </m:sSub>
                  </m:oMath>
                </a14:m>
                <a:r>
                  <a:rPr lang="en-US" dirty="0">
                    <a:solidFill>
                      <a:schemeClr val="tx1"/>
                    </a:solidFill>
                  </a:rPr>
                  <a:t> is standard Brownian motion with respect to the probability measure ℚ.</a:t>
                </a:r>
              </a:p>
            </p:txBody>
          </p:sp>
        </mc:Choice>
        <mc:Fallback xmlns="">
          <p:sp>
            <p:nvSpPr>
              <p:cNvPr id="4" name="Rectangle 3"/>
              <p:cNvSpPr>
                <a:spLocks noRot="1" noChangeAspect="1" noMove="1" noResize="1" noEditPoints="1" noAdjustHandles="1" noChangeArrowheads="1" noChangeShapeType="1" noTextEdit="1"/>
              </p:cNvSpPr>
              <p:nvPr/>
            </p:nvSpPr>
            <p:spPr>
              <a:xfrm>
                <a:off x="402336" y="5397910"/>
                <a:ext cx="11455367" cy="993058"/>
              </a:xfrm>
              <a:prstGeom prst="rect">
                <a:avLst/>
              </a:prstGeom>
              <a:blipFill rotWithShape="0">
                <a:blip r:embed="rId3" cstate="print"/>
                <a:stretch>
                  <a:fillRect l="-426" t="-6748" r="-692" b="-1411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07825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Implementing </a:t>
            </a:r>
            <a:r>
              <a:rPr lang="en-US" b="1" dirty="0" smtClean="0"/>
              <a:t>the </a:t>
            </a:r>
            <a:r>
              <a:rPr lang="en-US" b="1" dirty="0"/>
              <a:t>Change </a:t>
            </a:r>
            <a:r>
              <a:rPr lang="en-US" b="1" dirty="0" smtClean="0"/>
              <a:t>Of Measure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300394"/>
              </a:xfrm>
            </p:spPr>
            <p:txBody>
              <a:bodyPr>
                <a:normAutofit fontScale="85000" lnSpcReduction="10000"/>
              </a:bodyPr>
              <a:lstStyle/>
              <a:p>
                <a:pPr marL="0" indent="0">
                  <a:buNone/>
                </a:pPr>
                <a:r>
                  <a:rPr lang="en-US" dirty="0" smtClean="0">
                    <a:solidFill>
                      <a:schemeClr val="tx1"/>
                    </a:solidFill>
                  </a:rPr>
                  <a:t>Since the present value of the derivative with future payoff </a:t>
                </a:r>
                <a:r>
                  <a:rPr lang="en-US" i="1" dirty="0">
                    <a:solidFill>
                      <a:schemeClr val="tx1"/>
                    </a:solidFill>
                  </a:rPr>
                  <a:t>V</a:t>
                </a:r>
                <a:r>
                  <a:rPr lang="en-US" i="1" baseline="-25000" dirty="0">
                    <a:solidFill>
                      <a:schemeClr val="tx1"/>
                    </a:solidFill>
                  </a:rPr>
                  <a:t>T</a:t>
                </a:r>
                <a:r>
                  <a:rPr lang="en-US" dirty="0">
                    <a:solidFill>
                      <a:schemeClr val="tx1"/>
                    </a:solidFill>
                  </a:rPr>
                  <a:t> is simply </a:t>
                </a:r>
                <a:r>
                  <a:rPr lang="en-US" i="1" dirty="0" smtClean="0">
                    <a:solidFill>
                      <a:schemeClr val="tx1"/>
                    </a:solidFill>
                  </a:rPr>
                  <a:t>e</a:t>
                </a:r>
                <a:r>
                  <a:rPr lang="en-US" i="1" baseline="30000" dirty="0" smtClean="0">
                    <a:solidFill>
                      <a:schemeClr val="tx1"/>
                    </a:solidFill>
                  </a:rPr>
                  <a:t>-</a:t>
                </a:r>
                <a:r>
                  <a:rPr lang="en-US" i="1" baseline="30000" dirty="0" err="1" smtClean="0">
                    <a:solidFill>
                      <a:schemeClr val="tx1"/>
                    </a:solidFill>
                  </a:rPr>
                  <a:t>rT</a:t>
                </a:r>
                <a:r>
                  <a:rPr lang="en-US" i="1" dirty="0" err="1" smtClean="0">
                    <a:solidFill>
                      <a:schemeClr val="tx1"/>
                    </a:solidFill>
                  </a:rPr>
                  <a:t>V</a:t>
                </a:r>
                <a:r>
                  <a:rPr lang="en-US" i="1" baseline="-25000" dirty="0" err="1" smtClean="0">
                    <a:solidFill>
                      <a:schemeClr val="tx1"/>
                    </a:solidFill>
                  </a:rPr>
                  <a:t>T</a:t>
                </a:r>
                <a:r>
                  <a:rPr lang="en-US" dirty="0" smtClean="0">
                    <a:solidFill>
                      <a:schemeClr val="tx1"/>
                    </a:solidFill>
                  </a:rPr>
                  <a:t>, in order </a:t>
                </a:r>
                <a:r>
                  <a:rPr lang="en-US" dirty="0">
                    <a:solidFill>
                      <a:schemeClr val="tx1"/>
                    </a:solidFill>
                  </a:rPr>
                  <a:t>to price </a:t>
                </a:r>
                <a:r>
                  <a:rPr lang="en-US" dirty="0" smtClean="0">
                    <a:solidFill>
                      <a:schemeClr val="tx1"/>
                    </a:solidFill>
                  </a:rPr>
                  <a:t>the </a:t>
                </a:r>
                <a:r>
                  <a:rPr lang="en-US" dirty="0">
                    <a:solidFill>
                      <a:schemeClr val="tx1"/>
                    </a:solidFill>
                  </a:rPr>
                  <a:t>derivative for any time </a:t>
                </a:r>
                <a:r>
                  <a:rPr lang="en-US" i="1" dirty="0">
                    <a:solidFill>
                      <a:schemeClr val="tx1"/>
                    </a:solidFill>
                  </a:rPr>
                  <a:t>t &lt; T</a:t>
                </a:r>
                <a:r>
                  <a:rPr lang="en-US" dirty="0">
                    <a:solidFill>
                      <a:schemeClr val="tx1"/>
                    </a:solidFill>
                  </a:rPr>
                  <a:t>, we will create a second martingale </a:t>
                </a:r>
                <a:r>
                  <a:rPr lang="en-US" i="1" dirty="0">
                    <a:solidFill>
                      <a:schemeClr val="tx1"/>
                    </a:solidFill>
                  </a:rPr>
                  <a:t>E</a:t>
                </a:r>
                <a:r>
                  <a:rPr lang="en-US" i="1" baseline="-25000" dirty="0">
                    <a:solidFill>
                      <a:schemeClr val="tx1"/>
                    </a:solidFill>
                  </a:rPr>
                  <a:t>t</a:t>
                </a:r>
                <a:r>
                  <a:rPr lang="en-US" dirty="0">
                    <a:solidFill>
                      <a:schemeClr val="tx1"/>
                    </a:solidFill>
                  </a:rPr>
                  <a:t> with value </a:t>
                </a:r>
                <a:r>
                  <a:rPr lang="en-US" i="1" dirty="0">
                    <a:solidFill>
                      <a:schemeClr val="tx1"/>
                    </a:solidFill>
                  </a:rPr>
                  <a:t>e</a:t>
                </a:r>
                <a:r>
                  <a:rPr lang="en-US" i="1" baseline="30000" dirty="0">
                    <a:solidFill>
                      <a:schemeClr val="tx1"/>
                    </a:solidFill>
                  </a:rPr>
                  <a:t>-</a:t>
                </a:r>
                <a:r>
                  <a:rPr lang="en-US" i="1" baseline="30000" dirty="0" err="1">
                    <a:solidFill>
                      <a:schemeClr val="tx1"/>
                    </a:solidFill>
                  </a:rPr>
                  <a:t>rT</a:t>
                </a:r>
                <a:r>
                  <a:rPr lang="en-US" i="1" dirty="0" err="1">
                    <a:solidFill>
                      <a:schemeClr val="tx1"/>
                    </a:solidFill>
                  </a:rPr>
                  <a:t>V</a:t>
                </a:r>
                <a:r>
                  <a:rPr lang="en-US" i="1" baseline="-25000" dirty="0" err="1">
                    <a:solidFill>
                      <a:schemeClr val="tx1"/>
                    </a:solidFill>
                  </a:rPr>
                  <a:t>T</a:t>
                </a:r>
                <a:r>
                  <a:rPr lang="en-US" baseline="-25000" dirty="0">
                    <a:solidFill>
                      <a:schemeClr val="tx1"/>
                    </a:solidFill>
                  </a:rPr>
                  <a:t> </a:t>
                </a:r>
                <a:r>
                  <a:rPr lang="en-US" dirty="0">
                    <a:solidFill>
                      <a:schemeClr val="tx1"/>
                    </a:solidFill>
                  </a:rPr>
                  <a:t>at time </a:t>
                </a:r>
                <a:r>
                  <a:rPr lang="en-US" i="1" dirty="0">
                    <a:solidFill>
                      <a:schemeClr val="tx1"/>
                    </a:solidFill>
                  </a:rPr>
                  <a:t>T</a:t>
                </a:r>
                <a:r>
                  <a:rPr lang="en-US" dirty="0">
                    <a:solidFill>
                      <a:schemeClr val="tx1"/>
                    </a:solidFill>
                  </a:rPr>
                  <a:t>. A simple way of doing this is to define</a:t>
                </a:r>
              </a:p>
              <a:p>
                <a:pPr marL="0" indent="0">
                  <a:buNone/>
                </a:pPr>
                <a:r>
                  <a:rPr lang="en-US" dirty="0">
                    <a:solidFill>
                      <a:schemeClr val="tx1"/>
                    </a:solidFill>
                  </a:rPr>
                  <a:t> </a:t>
                </a:r>
              </a:p>
              <a:p>
                <a:pPr marL="0" indent="0">
                  <a:buNone/>
                </a:pPr>
                <a:endParaRPr lang="en-US" dirty="0">
                  <a:solidFill>
                    <a:schemeClr val="tx1"/>
                  </a:solidFill>
                </a:endParaRPr>
              </a:p>
              <a:p>
                <a:pPr marL="0" indent="0">
                  <a:buNone/>
                </a:pPr>
                <a:r>
                  <a:rPr lang="en-US" dirty="0">
                    <a:solidFill>
                      <a:schemeClr val="tx1"/>
                    </a:solidFill>
                  </a:rPr>
                  <a:t> </a:t>
                </a:r>
              </a:p>
              <a:p>
                <a:pPr marL="0" indent="0">
                  <a:buNone/>
                </a:pPr>
                <a:r>
                  <a:rPr lang="en-US" dirty="0">
                    <a:solidFill>
                      <a:schemeClr val="tx1"/>
                    </a:solidFill>
                  </a:rPr>
                  <a:t>Intuitively, </a:t>
                </a:r>
                <a:r>
                  <a:rPr lang="en-US" i="1" dirty="0">
                    <a:solidFill>
                      <a:schemeClr val="tx1"/>
                    </a:solidFill>
                  </a:rPr>
                  <a:t>E</a:t>
                </a:r>
                <a:r>
                  <a:rPr lang="en-US" baseline="-25000" dirty="0">
                    <a:solidFill>
                      <a:schemeClr val="tx1"/>
                    </a:solidFill>
                  </a:rPr>
                  <a:t>t</a:t>
                </a:r>
                <a:r>
                  <a:rPr lang="en-US" dirty="0">
                    <a:solidFill>
                      <a:schemeClr val="tx1"/>
                    </a:solidFill>
                  </a:rPr>
                  <a:t> would be the expected risk-neutral present value of the derivative given the set of information as of time </a:t>
                </a:r>
                <a:r>
                  <a:rPr lang="en-US" i="1" dirty="0">
                    <a:solidFill>
                      <a:schemeClr val="tx1"/>
                    </a:solidFill>
                  </a:rPr>
                  <a:t>t</a:t>
                </a:r>
                <a:r>
                  <a:rPr lang="en-US" dirty="0">
                    <a:solidFill>
                      <a:schemeClr val="tx1"/>
                    </a:solidFill>
                  </a:rPr>
                  <a:t>. That is, </a:t>
                </a:r>
                <a:r>
                  <a:rPr lang="en-US" i="1" dirty="0">
                    <a:solidFill>
                      <a:schemeClr val="tx1"/>
                    </a:solidFill>
                  </a:rPr>
                  <a:t>E</a:t>
                </a:r>
                <a:r>
                  <a:rPr lang="en-US" baseline="-25000" dirty="0">
                    <a:solidFill>
                      <a:schemeClr val="tx1"/>
                    </a:solidFill>
                  </a:rPr>
                  <a:t>t</a:t>
                </a:r>
                <a:r>
                  <a:rPr lang="en-US" dirty="0">
                    <a:solidFill>
                      <a:schemeClr val="tx1"/>
                    </a:solidFill>
                  </a:rPr>
                  <a:t>, an artificial construct, is the time zero value of the derivative expressed in terms of riskless bonds as the </a:t>
                </a:r>
                <a:r>
                  <a:rPr lang="en-US" dirty="0" err="1">
                    <a:solidFill>
                      <a:schemeClr val="tx1"/>
                    </a:solidFill>
                  </a:rPr>
                  <a:t>numeraire</a:t>
                </a:r>
                <a:r>
                  <a:rPr lang="en-US" dirty="0">
                    <a:solidFill>
                      <a:schemeClr val="tx1"/>
                    </a:solidFill>
                  </a:rPr>
                  <a:t> and with the information available at time </a:t>
                </a:r>
                <a:r>
                  <a:rPr lang="en-US" i="1" dirty="0">
                    <a:solidFill>
                      <a:schemeClr val="tx1"/>
                    </a:solidFill>
                  </a:rPr>
                  <a:t>t</a:t>
                </a:r>
                <a:r>
                  <a:rPr lang="en-US" dirty="0">
                    <a:solidFill>
                      <a:schemeClr val="tx1"/>
                    </a:solidFill>
                  </a:rPr>
                  <a:t>. </a:t>
                </a:r>
              </a:p>
              <a:p>
                <a:pPr marL="0" indent="0">
                  <a:buNone/>
                </a:pPr>
                <a:r>
                  <a:rPr lang="en-US" dirty="0">
                    <a:solidFill>
                      <a:schemeClr val="tx1"/>
                    </a:solidFill>
                  </a:rPr>
                  <a:t>	Observe that </a:t>
                </a:r>
                <a:r>
                  <a:rPr lang="en-US" i="1" dirty="0">
                    <a:solidFill>
                      <a:schemeClr val="tx1"/>
                    </a:solidFill>
                  </a:rPr>
                  <a:t>E</a:t>
                </a:r>
                <a:r>
                  <a:rPr lang="en-US" i="1" baseline="-25000" dirty="0">
                    <a:solidFill>
                      <a:schemeClr val="tx1"/>
                    </a:solidFill>
                  </a:rPr>
                  <a:t>T</a:t>
                </a:r>
                <a:r>
                  <a:rPr lang="en-US" dirty="0">
                    <a:solidFill>
                      <a:schemeClr val="tx1"/>
                    </a:solidFill>
                  </a:rPr>
                  <a:t> = </a:t>
                </a:r>
                <a:r>
                  <a:rPr lang="en-US" i="1" dirty="0">
                    <a:solidFill>
                      <a:schemeClr val="tx1"/>
                    </a:solidFill>
                  </a:rPr>
                  <a:t>E</a:t>
                </a:r>
                <a:r>
                  <a:rPr lang="en-US" baseline="-25000" dirty="0">
                    <a:solidFill>
                      <a:schemeClr val="tx1"/>
                    </a:solidFill>
                  </a:rPr>
                  <a:t>ℚ</a:t>
                </a:r>
                <a:r>
                  <a:rPr lang="en-US" dirty="0">
                    <a:solidFill>
                      <a:schemeClr val="tx1"/>
                    </a:solidFill>
                  </a:rPr>
                  <a:t>[</a:t>
                </a:r>
                <a:r>
                  <a:rPr lang="en-US" i="1" dirty="0">
                    <a:solidFill>
                      <a:schemeClr val="tx1"/>
                    </a:solidFill>
                  </a:rPr>
                  <a:t>e</a:t>
                </a:r>
                <a:r>
                  <a:rPr lang="en-US" baseline="30000" dirty="0">
                    <a:solidFill>
                      <a:schemeClr val="tx1"/>
                    </a:solidFill>
                  </a:rPr>
                  <a:t>-</a:t>
                </a:r>
                <a:r>
                  <a:rPr lang="en-US" baseline="30000" dirty="0" err="1">
                    <a:solidFill>
                      <a:schemeClr val="tx1"/>
                    </a:solidFill>
                  </a:rPr>
                  <a:t>rT</a:t>
                </a:r>
                <a:r>
                  <a:rPr lang="en-US" i="1" dirty="0" err="1">
                    <a:solidFill>
                      <a:schemeClr val="tx1"/>
                    </a:solidFill>
                  </a:rPr>
                  <a:t>V</a:t>
                </a:r>
                <a:r>
                  <a:rPr lang="en-US" i="1" baseline="-25000" dirty="0" err="1">
                    <a:solidFill>
                      <a:schemeClr val="tx1"/>
                    </a:solidFill>
                  </a:rPr>
                  <a:t>T</a:t>
                </a:r>
                <a:r>
                  <a:rPr lang="en-US" dirty="0">
                    <a:solidFill>
                      <a:schemeClr val="tx1"/>
                    </a:solidFill>
                  </a:rPr>
                  <a:t>|</a:t>
                </a:r>
                <a14:m>
                  <m:oMath xmlns:m="http://schemas.openxmlformats.org/officeDocument/2006/math">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ℱ</m:t>
                    </m:r>
                  </m:oMath>
                </a14:m>
                <a:r>
                  <a:rPr lang="en-US" i="1" baseline="-25000" dirty="0">
                    <a:solidFill>
                      <a:schemeClr val="tx1"/>
                    </a:solidFill>
                  </a:rPr>
                  <a:t>T</a:t>
                </a:r>
                <a:r>
                  <a:rPr lang="en-US" dirty="0">
                    <a:solidFill>
                      <a:schemeClr val="tx1"/>
                    </a:solidFill>
                  </a:rPr>
                  <a:t>] = </a:t>
                </a:r>
                <a:r>
                  <a:rPr lang="en-US" i="1" dirty="0">
                    <a:solidFill>
                      <a:schemeClr val="tx1"/>
                    </a:solidFill>
                  </a:rPr>
                  <a:t>e</a:t>
                </a:r>
                <a:r>
                  <a:rPr lang="en-US" baseline="30000" dirty="0">
                    <a:solidFill>
                      <a:schemeClr val="tx1"/>
                    </a:solidFill>
                  </a:rPr>
                  <a:t>-</a:t>
                </a:r>
                <a:r>
                  <a:rPr lang="en-US" baseline="30000" dirty="0" err="1">
                    <a:solidFill>
                      <a:schemeClr val="tx1"/>
                    </a:solidFill>
                  </a:rPr>
                  <a:t>rT</a:t>
                </a:r>
                <a:r>
                  <a:rPr lang="en-US" i="1" dirty="0" err="1">
                    <a:solidFill>
                      <a:schemeClr val="tx1"/>
                    </a:solidFill>
                  </a:rPr>
                  <a:t>V</a:t>
                </a:r>
                <a:r>
                  <a:rPr lang="en-US" i="1" baseline="-25000" dirty="0" err="1">
                    <a:solidFill>
                      <a:schemeClr val="tx1"/>
                    </a:solidFill>
                  </a:rPr>
                  <a:t>T</a:t>
                </a:r>
                <a:r>
                  <a:rPr lang="en-US" dirty="0">
                    <a:solidFill>
                      <a:schemeClr val="tx1"/>
                    </a:solidFill>
                  </a:rPr>
                  <a:t> since </a:t>
                </a:r>
                <a:r>
                  <a:rPr lang="en-US" i="1" dirty="0">
                    <a:solidFill>
                      <a:schemeClr val="tx1"/>
                    </a:solidFill>
                  </a:rPr>
                  <a:t>e</a:t>
                </a:r>
                <a:r>
                  <a:rPr lang="en-US" baseline="30000" dirty="0">
                    <a:solidFill>
                      <a:schemeClr val="tx1"/>
                    </a:solidFill>
                  </a:rPr>
                  <a:t>-</a:t>
                </a:r>
                <a:r>
                  <a:rPr lang="en-US" baseline="30000" dirty="0" err="1">
                    <a:solidFill>
                      <a:schemeClr val="tx1"/>
                    </a:solidFill>
                  </a:rPr>
                  <a:t>rT</a:t>
                </a:r>
                <a:r>
                  <a:rPr lang="en-US" i="1" dirty="0" err="1">
                    <a:solidFill>
                      <a:schemeClr val="tx1"/>
                    </a:solidFill>
                  </a:rPr>
                  <a:t>V</a:t>
                </a:r>
                <a:r>
                  <a:rPr lang="en-US" i="1" baseline="-25000" dirty="0" err="1">
                    <a:solidFill>
                      <a:schemeClr val="tx1"/>
                    </a:solidFill>
                  </a:rPr>
                  <a:t>T</a:t>
                </a:r>
                <a:r>
                  <a:rPr lang="en-US" dirty="0">
                    <a:solidFill>
                      <a:schemeClr val="tx1"/>
                    </a:solidFill>
                  </a:rPr>
                  <a:t> becomes known at time </a:t>
                </a:r>
                <a:r>
                  <a:rPr lang="en-US" i="1" dirty="0">
                    <a:solidFill>
                      <a:schemeClr val="tx1"/>
                    </a:solidFill>
                  </a:rPr>
                  <a:t>T</a:t>
                </a:r>
                <a:r>
                  <a:rPr lang="en-US" dirty="0">
                    <a:solidFill>
                      <a:schemeClr val="tx1"/>
                    </a:solidFill>
                  </a:rPr>
                  <a:t>. Furthermore, the process </a:t>
                </a:r>
                <a:r>
                  <a:rPr lang="en-US" i="1" dirty="0">
                    <a:solidFill>
                      <a:schemeClr val="tx1"/>
                    </a:solidFill>
                  </a:rPr>
                  <a:t>E</a:t>
                </a:r>
                <a:r>
                  <a:rPr lang="en-US" baseline="-25000" dirty="0">
                    <a:solidFill>
                      <a:schemeClr val="tx1"/>
                    </a:solidFill>
                  </a:rPr>
                  <a:t>t</a:t>
                </a:r>
                <a:r>
                  <a:rPr lang="en-US" dirty="0">
                    <a:solidFill>
                      <a:schemeClr val="tx1"/>
                    </a:solidFill>
                  </a:rPr>
                  <a:t> is a martingale </a:t>
                </a:r>
                <a:r>
                  <a:rPr lang="en-US" dirty="0" smtClean="0">
                    <a:solidFill>
                      <a:schemeClr val="tx1"/>
                    </a:solidFill>
                  </a:rPr>
                  <a:t>because by the Tower property: </a:t>
                </a:r>
                <a:endParaRPr lang="en-US" dirty="0">
                  <a:solidFill>
                    <a:schemeClr val="tx1"/>
                  </a:solidFill>
                </a:endParaRPr>
              </a:p>
              <a:p>
                <a:pPr marL="0" indent="0">
                  <a:buNone/>
                </a:pPr>
                <a:endParaRPr lang="en-US"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300394"/>
              </a:xfrm>
              <a:blipFill rotWithShape="0">
                <a:blip r:embed="rId2" cstate="print"/>
                <a:stretch>
                  <a:fillRect l="-753" t="-1844" r="-914" b="-1418"/>
                </a:stretch>
              </a:blipFill>
            </p:spPr>
            <p:txBody>
              <a:bodyPr/>
              <a:lstStyle/>
              <a:p>
                <a:r>
                  <a:rPr lang="en-US" dirty="0">
                    <a:noFill/>
                  </a:rPr>
                  <a:t> </a:t>
                </a:r>
              </a:p>
            </p:txBody>
          </p:sp>
        </mc:Fallback>
      </mc:AlternateContent>
      <p:pic>
        <p:nvPicPr>
          <p:cNvPr id="4" name="Picture 3"/>
          <p:cNvPicPr>
            <a:picLocks noChangeAspect="1"/>
          </p:cNvPicPr>
          <p:nvPr/>
        </p:nvPicPr>
        <p:blipFill>
          <a:blip r:embed="rId3" cstate="print"/>
          <a:stretch>
            <a:fillRect/>
          </a:stretch>
        </p:blipFill>
        <p:spPr>
          <a:xfrm>
            <a:off x="255373" y="5906529"/>
            <a:ext cx="11648303" cy="432480"/>
          </a:xfrm>
          <a:prstGeom prst="rect">
            <a:avLst/>
          </a:prstGeom>
        </p:spPr>
      </p:pic>
      <p:sp>
        <p:nvSpPr>
          <p:cNvPr id="5" name="Rectangle 4"/>
          <p:cNvSpPr/>
          <p:nvPr/>
        </p:nvSpPr>
        <p:spPr>
          <a:xfrm>
            <a:off x="8943033" y="6099048"/>
            <a:ext cx="1406769" cy="271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 all </a:t>
            </a:r>
            <a:r>
              <a:rPr lang="en-US" i="1" dirty="0">
                <a:solidFill>
                  <a:schemeClr val="tx1"/>
                </a:solidFill>
              </a:rPr>
              <a:t>u</a:t>
            </a:r>
            <a:r>
              <a:rPr lang="en-US" dirty="0">
                <a:solidFill>
                  <a:schemeClr val="tx1"/>
                </a:solidFill>
              </a:rPr>
              <a:t> &lt; </a:t>
            </a:r>
            <a:r>
              <a:rPr lang="en-US" i="1" dirty="0">
                <a:solidFill>
                  <a:schemeClr val="tx1"/>
                </a:solidFill>
              </a:rPr>
              <a:t>t</a:t>
            </a:r>
            <a:endParaRPr lang="en-US" dirty="0">
              <a:solidFill>
                <a:schemeClr val="tx1"/>
              </a:solidFill>
            </a:endParaRPr>
          </a:p>
        </p:txBody>
      </p:sp>
      <mc:AlternateContent xmlns:mc="http://schemas.openxmlformats.org/markup-compatibility/2006" xmlns:a14="http://schemas.microsoft.com/office/drawing/2010/main">
        <mc:Choice Requires="a14">
          <p:sp>
            <p:nvSpPr>
              <p:cNvPr id="6" name="Rectangle 5"/>
              <p:cNvSpPr/>
              <p:nvPr/>
            </p:nvSpPr>
            <p:spPr>
              <a:xfrm>
                <a:off x="3677265" y="2674373"/>
                <a:ext cx="3539614" cy="757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300" i="1" smtClean="0">
                              <a:solidFill>
                                <a:schemeClr val="tx1">
                                  <a:lumMod val="95000"/>
                                  <a:lumOff val="5000"/>
                                </a:schemeClr>
                              </a:solidFill>
                              <a:latin typeface="Cambria Math" panose="02040503050406030204" pitchFamily="18" charset="0"/>
                            </a:rPr>
                          </m:ctrlPr>
                        </m:sSubPr>
                        <m:e>
                          <m:r>
                            <a:rPr lang="en-US" sz="2300" i="1">
                              <a:solidFill>
                                <a:schemeClr val="tx1">
                                  <a:lumMod val="95000"/>
                                  <a:lumOff val="5000"/>
                                </a:schemeClr>
                              </a:solidFill>
                              <a:latin typeface="Cambria Math" panose="02040503050406030204" pitchFamily="18" charset="0"/>
                            </a:rPr>
                            <m:t>𝐸</m:t>
                          </m:r>
                        </m:e>
                        <m:sub>
                          <m:r>
                            <a:rPr lang="en-US" sz="2300" i="1">
                              <a:solidFill>
                                <a:schemeClr val="tx1">
                                  <a:lumMod val="95000"/>
                                  <a:lumOff val="5000"/>
                                </a:schemeClr>
                              </a:solidFill>
                              <a:latin typeface="Cambria Math" panose="02040503050406030204" pitchFamily="18" charset="0"/>
                            </a:rPr>
                            <m:t>𝑡</m:t>
                          </m:r>
                        </m:sub>
                      </m:sSub>
                      <m:r>
                        <a:rPr lang="en-US" sz="2300" i="1">
                          <a:solidFill>
                            <a:schemeClr val="tx1">
                              <a:lumMod val="95000"/>
                              <a:lumOff val="5000"/>
                            </a:schemeClr>
                          </a:solidFill>
                          <a:latin typeface="Cambria Math" panose="02040503050406030204" pitchFamily="18" charset="0"/>
                        </a:rPr>
                        <m:t>=</m:t>
                      </m:r>
                      <m:sSub>
                        <m:sSubPr>
                          <m:ctrlPr>
                            <a:rPr lang="en-US" sz="2300" i="1">
                              <a:solidFill>
                                <a:schemeClr val="tx1">
                                  <a:lumMod val="95000"/>
                                  <a:lumOff val="5000"/>
                                </a:schemeClr>
                              </a:solidFill>
                              <a:latin typeface="Cambria Math" panose="02040503050406030204" pitchFamily="18" charset="0"/>
                            </a:rPr>
                          </m:ctrlPr>
                        </m:sSubPr>
                        <m:e>
                          <m:r>
                            <a:rPr lang="en-US" sz="2300" i="1">
                              <a:solidFill>
                                <a:schemeClr val="tx1">
                                  <a:lumMod val="95000"/>
                                  <a:lumOff val="5000"/>
                                </a:schemeClr>
                              </a:solidFill>
                              <a:latin typeface="Cambria Math" panose="02040503050406030204" pitchFamily="18" charset="0"/>
                            </a:rPr>
                            <m:t>𝐸</m:t>
                          </m:r>
                        </m:e>
                        <m:sub>
                          <m:r>
                            <a:rPr lang="en-US" sz="2300" i="1" baseline="-25000">
                              <a:solidFill>
                                <a:schemeClr val="tx1">
                                  <a:lumMod val="95000"/>
                                  <a:lumOff val="5000"/>
                                </a:schemeClr>
                              </a:solidFill>
                              <a:latin typeface="Cambria Math" panose="02040503050406030204" pitchFamily="18" charset="0"/>
                            </a:rPr>
                            <m:t>ℚ</m:t>
                          </m:r>
                        </m:sub>
                      </m:sSub>
                      <m:d>
                        <m:dPr>
                          <m:begChr m:val="["/>
                          <m:endChr m:val="]"/>
                          <m:ctrlPr>
                            <a:rPr lang="en-US" sz="2300" i="1">
                              <a:solidFill>
                                <a:schemeClr val="tx1">
                                  <a:lumMod val="95000"/>
                                  <a:lumOff val="5000"/>
                                </a:schemeClr>
                              </a:solidFill>
                              <a:latin typeface="Cambria Math" panose="02040503050406030204" pitchFamily="18" charset="0"/>
                            </a:rPr>
                          </m:ctrlPr>
                        </m:dPr>
                        <m:e>
                          <m:sSup>
                            <m:sSupPr>
                              <m:ctrlPr>
                                <a:rPr lang="en-US" sz="2300" i="1">
                                  <a:solidFill>
                                    <a:schemeClr val="tx1">
                                      <a:lumMod val="95000"/>
                                      <a:lumOff val="5000"/>
                                    </a:schemeClr>
                                  </a:solidFill>
                                  <a:latin typeface="Cambria Math" panose="02040503050406030204" pitchFamily="18" charset="0"/>
                                </a:rPr>
                              </m:ctrlPr>
                            </m:sSupPr>
                            <m:e>
                              <m:r>
                                <a:rPr lang="en-US" sz="2300" i="1">
                                  <a:solidFill>
                                    <a:schemeClr val="tx1">
                                      <a:lumMod val="95000"/>
                                      <a:lumOff val="5000"/>
                                    </a:schemeClr>
                                  </a:solidFill>
                                  <a:latin typeface="Cambria Math" panose="02040503050406030204" pitchFamily="18" charset="0"/>
                                </a:rPr>
                                <m:t>𝑒</m:t>
                              </m:r>
                            </m:e>
                            <m:sup>
                              <m:r>
                                <a:rPr lang="en-US" sz="2300" i="1">
                                  <a:solidFill>
                                    <a:schemeClr val="tx1">
                                      <a:lumMod val="95000"/>
                                      <a:lumOff val="5000"/>
                                    </a:schemeClr>
                                  </a:solidFill>
                                  <a:latin typeface="Cambria Math" panose="02040503050406030204" pitchFamily="18" charset="0"/>
                                </a:rPr>
                                <m:t>−</m:t>
                              </m:r>
                              <m:r>
                                <a:rPr lang="en-US" sz="2300" i="1">
                                  <a:solidFill>
                                    <a:schemeClr val="tx1">
                                      <a:lumMod val="95000"/>
                                      <a:lumOff val="5000"/>
                                    </a:schemeClr>
                                  </a:solidFill>
                                  <a:latin typeface="Cambria Math" panose="02040503050406030204" pitchFamily="18" charset="0"/>
                                </a:rPr>
                                <m:t>𝑟𝑇</m:t>
                              </m:r>
                            </m:sup>
                          </m:sSup>
                          <m:sSub>
                            <m:sSubPr>
                              <m:ctrlPr>
                                <a:rPr lang="en-US" sz="2300" i="1">
                                  <a:solidFill>
                                    <a:schemeClr val="tx1">
                                      <a:lumMod val="95000"/>
                                      <a:lumOff val="5000"/>
                                    </a:schemeClr>
                                  </a:solidFill>
                                  <a:latin typeface="Cambria Math" panose="02040503050406030204" pitchFamily="18" charset="0"/>
                                </a:rPr>
                              </m:ctrlPr>
                            </m:sSubPr>
                            <m:e>
                              <m:r>
                                <a:rPr lang="en-US" sz="2300" i="1">
                                  <a:solidFill>
                                    <a:schemeClr val="tx1">
                                      <a:lumMod val="95000"/>
                                      <a:lumOff val="5000"/>
                                    </a:schemeClr>
                                  </a:solidFill>
                                  <a:latin typeface="Cambria Math" panose="02040503050406030204" pitchFamily="18" charset="0"/>
                                </a:rPr>
                                <m:t>𝑉</m:t>
                              </m:r>
                            </m:e>
                            <m:sub>
                              <m:r>
                                <a:rPr lang="en-US" sz="2300" i="1">
                                  <a:solidFill>
                                    <a:schemeClr val="tx1">
                                      <a:lumMod val="95000"/>
                                      <a:lumOff val="5000"/>
                                    </a:schemeClr>
                                  </a:solidFill>
                                  <a:latin typeface="Cambria Math" panose="02040503050406030204" pitchFamily="18" charset="0"/>
                                </a:rPr>
                                <m:t>𝑇</m:t>
                              </m:r>
                            </m:sub>
                          </m:sSub>
                        </m:e>
                        <m:e>
                          <m:sSub>
                            <m:sSubPr>
                              <m:ctrlPr>
                                <a:rPr lang="en-US" sz="2300" i="1">
                                  <a:solidFill>
                                    <a:schemeClr val="tx1">
                                      <a:lumMod val="95000"/>
                                      <a:lumOff val="5000"/>
                                    </a:schemeClr>
                                  </a:solidFill>
                                  <a:latin typeface="Cambria Math" panose="02040503050406030204" pitchFamily="18" charset="0"/>
                                </a:rPr>
                              </m:ctrlPr>
                            </m:sSubPr>
                            <m:e>
                              <m:r>
                                <a:rPr lang="en-US" sz="2300" i="1">
                                  <a:solidFill>
                                    <a:schemeClr val="tx1">
                                      <a:lumMod val="95000"/>
                                      <a:lumOff val="5000"/>
                                    </a:schemeClr>
                                  </a:solidFill>
                                  <a:latin typeface="Cambria Math" panose="02040503050406030204" pitchFamily="18" charset="0"/>
                                </a:rPr>
                                <m:t>ℱ</m:t>
                              </m:r>
                            </m:e>
                            <m:sub>
                              <m:r>
                                <a:rPr lang="en-US" sz="2300" i="1">
                                  <a:solidFill>
                                    <a:schemeClr val="tx1">
                                      <a:lumMod val="95000"/>
                                      <a:lumOff val="5000"/>
                                    </a:schemeClr>
                                  </a:solidFill>
                                  <a:latin typeface="Cambria Math" panose="02040503050406030204" pitchFamily="18" charset="0"/>
                                </a:rPr>
                                <m:t>𝑡</m:t>
                              </m:r>
                            </m:sub>
                          </m:sSub>
                        </m:e>
                      </m:d>
                    </m:oMath>
                  </m:oMathPara>
                </a14:m>
                <a:endParaRPr lang="en-US" sz="2300" dirty="0">
                  <a:solidFill>
                    <a:schemeClr val="tx1">
                      <a:lumMod val="95000"/>
                      <a:lumOff val="5000"/>
                    </a:schemeClr>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677265" y="2674373"/>
                <a:ext cx="3539614" cy="757085"/>
              </a:xfrm>
              <a:prstGeom prst="rect">
                <a:avLst/>
              </a:prstGeom>
              <a:blipFill rotWithShape="0">
                <a:blip r:embed="rId4" cstate="print"/>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14612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Implementing </a:t>
            </a:r>
            <a:r>
              <a:rPr lang="en-US" b="1" dirty="0" smtClean="0"/>
              <a:t>The </a:t>
            </a:r>
            <a:r>
              <a:rPr lang="en-US" b="1" dirty="0"/>
              <a:t>Change </a:t>
            </a:r>
            <a:r>
              <a:rPr lang="en-US" b="1" dirty="0" smtClean="0"/>
              <a:t>Of </a:t>
            </a:r>
            <a:r>
              <a:rPr lang="en-US" b="1" dirty="0"/>
              <a:t>Measure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89214" y="1527048"/>
                <a:ext cx="11605444" cy="4873752"/>
              </a:xfrm>
            </p:spPr>
            <p:txBody>
              <a:bodyPr>
                <a:normAutofit fontScale="92500"/>
              </a:bodyPr>
              <a:lstStyle/>
              <a:p>
                <a:pPr marL="0" indent="0">
                  <a:buNone/>
                </a:pPr>
                <a:r>
                  <a:rPr lang="en-US" dirty="0" smtClean="0"/>
                  <a:t>Since </a:t>
                </a:r>
                <a:r>
                  <a:rPr lang="en-US" i="1" dirty="0" err="1"/>
                  <a:t>σY</a:t>
                </a:r>
                <a:r>
                  <a:rPr lang="en-US" i="1" baseline="-25000" dirty="0" err="1"/>
                  <a:t>t</a:t>
                </a:r>
                <a:r>
                  <a:rPr lang="en-US" dirty="0"/>
                  <a:t> ≠ 0, by the martingale representation theorem in section </a:t>
                </a:r>
                <a:r>
                  <a:rPr lang="en-US" dirty="0" smtClean="0"/>
                  <a:t>6.3.3</a:t>
                </a:r>
                <a:r>
                  <a:rPr lang="en-US" dirty="0"/>
                  <a:t>, there is a stochastic process </a:t>
                </a:r>
                <a:r>
                  <a:rPr lang="en-US" dirty="0" err="1"/>
                  <a:t>γ</a:t>
                </a:r>
                <a:r>
                  <a:rPr lang="en-US" i="1" baseline="-25000" dirty="0" err="1"/>
                  <a:t>s,t</a:t>
                </a:r>
                <a:r>
                  <a:rPr lang="en-US" dirty="0"/>
                  <a:t> such that </a:t>
                </a:r>
                <a:r>
                  <a:rPr lang="en-US" i="1" dirty="0" err="1"/>
                  <a:t>dE</a:t>
                </a:r>
                <a:r>
                  <a:rPr lang="en-US" i="1" baseline="-25000" dirty="0" err="1"/>
                  <a:t>t</a:t>
                </a:r>
                <a:r>
                  <a:rPr lang="en-US" i="1" dirty="0"/>
                  <a:t> </a:t>
                </a:r>
                <a:r>
                  <a:rPr lang="en-US" dirty="0"/>
                  <a:t>= </a:t>
                </a:r>
                <a:r>
                  <a:rPr lang="en-US" dirty="0">
                    <a:sym typeface="Symbol" panose="05050102010706020507" pitchFamily="18" charset="2"/>
                  </a:rPr>
                  <a:t></a:t>
                </a:r>
                <a:r>
                  <a:rPr lang="en-US" i="1" baseline="-25000" dirty="0" err="1"/>
                  <a:t>s,t</a:t>
                </a:r>
                <a:r>
                  <a:rPr lang="en-US" i="1" dirty="0" err="1"/>
                  <a:t>dY</a:t>
                </a:r>
                <a:r>
                  <a:rPr lang="en-US" i="1" baseline="-25000" dirty="0" err="1"/>
                  <a:t>t</a:t>
                </a:r>
                <a:r>
                  <a:rPr lang="en-US" dirty="0"/>
                  <a:t>. This means that there is some number of units </a:t>
                </a:r>
                <a:r>
                  <a:rPr lang="en-US" dirty="0">
                    <a:sym typeface="Symbol" panose="05050102010706020507" pitchFamily="18" charset="2"/>
                  </a:rPr>
                  <a:t></a:t>
                </a:r>
                <a:r>
                  <a:rPr lang="en-US" i="1" baseline="-25000" dirty="0" err="1"/>
                  <a:t>s,t</a:t>
                </a:r>
                <a:r>
                  <a:rPr lang="en-US" dirty="0"/>
                  <a:t> of the stock of underlying shares that will replicate the dynamics of the derivative over an instantaneous period with the riskless bond as the </a:t>
                </a:r>
                <a:r>
                  <a:rPr lang="en-US" dirty="0" err="1"/>
                  <a:t>numeraire</a:t>
                </a:r>
                <a:r>
                  <a:rPr lang="en-US" dirty="0"/>
                  <a:t>. Now, the desired self-financing portfolio can be constructed. Let the portfolio consist of </a:t>
                </a:r>
                <a:r>
                  <a:rPr lang="en-US" dirty="0">
                    <a:sym typeface="Symbol" panose="05050102010706020507" pitchFamily="18" charset="2"/>
                  </a:rPr>
                  <a:t></a:t>
                </a:r>
                <a:r>
                  <a:rPr lang="en-US" i="1" baseline="-25000" dirty="0" err="1"/>
                  <a:t>s,t</a:t>
                </a:r>
                <a:r>
                  <a:rPr lang="en-US" dirty="0"/>
                  <a:t> shares of stock and </a:t>
                </a:r>
                <a:r>
                  <a:rPr lang="en-US" dirty="0">
                    <a:sym typeface="Symbol" panose="05050102010706020507" pitchFamily="18" charset="2"/>
                  </a:rPr>
                  <a:t></a:t>
                </a:r>
                <a:r>
                  <a:rPr lang="en-US" i="1" baseline="-25000" dirty="0" err="1"/>
                  <a:t>b,t</a:t>
                </a:r>
                <a:r>
                  <a:rPr lang="en-US" i="1" dirty="0"/>
                  <a:t> </a:t>
                </a:r>
                <a:r>
                  <a:rPr lang="en-US" dirty="0"/>
                  <a:t>= </a:t>
                </a:r>
                <a:r>
                  <a:rPr lang="en-US" i="1" dirty="0"/>
                  <a:t>E</a:t>
                </a:r>
                <a:r>
                  <a:rPr lang="en-US" baseline="-25000" dirty="0"/>
                  <a:t>t</a:t>
                </a:r>
                <a:r>
                  <a:rPr lang="en-US" dirty="0"/>
                  <a:t> – </a:t>
                </a:r>
                <a:r>
                  <a:rPr lang="en-US" dirty="0">
                    <a:sym typeface="Symbol" panose="05050102010706020507" pitchFamily="18" charset="2"/>
                  </a:rPr>
                  <a:t></a:t>
                </a:r>
                <a:r>
                  <a:rPr lang="en-US" i="1" baseline="-25000" dirty="0" err="1"/>
                  <a:t>s,t</a:t>
                </a:r>
                <a:r>
                  <a:rPr lang="en-US" i="1" dirty="0" err="1"/>
                  <a:t>Y</a:t>
                </a:r>
                <a:r>
                  <a:rPr lang="en-US" i="1" baseline="-25000" dirty="0" err="1"/>
                  <a:t>t</a:t>
                </a:r>
                <a:r>
                  <a:rPr lang="en-US" dirty="0"/>
                  <a:t> units of the bond. Then the value of the portfolio at time </a:t>
                </a:r>
                <a:r>
                  <a:rPr lang="en-US" i="1" dirty="0"/>
                  <a:t>t</a:t>
                </a:r>
                <a:r>
                  <a:rPr lang="en-US" dirty="0"/>
                  <a:t> </a:t>
                </a:r>
                <a:r>
                  <a:rPr lang="en-US" dirty="0" smtClean="0"/>
                  <a:t>is</a:t>
                </a:r>
              </a:p>
              <a:p>
                <a:pPr marL="0" indent="0">
                  <a:buNone/>
                </a:pPr>
                <a:endParaRPr lang="en-US" dirty="0"/>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a:t>
                </a:r>
              </a:p>
              <a:p>
                <a:pPr marL="0" indent="0">
                  <a:buNone/>
                </a:pPr>
                <a:endParaRPr lang="en-US" dirty="0" smtClean="0"/>
              </a:p>
              <a:p>
                <a:pPr marL="0" indent="0">
                  <a:buNone/>
                </a:pPr>
                <a:r>
                  <a:rPr lang="en-US" dirty="0" smtClean="0"/>
                  <a:t>because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𝑡</m:t>
                        </m:r>
                      </m:sub>
                    </m:sSub>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𝑒</m:t>
                        </m:r>
                      </m:e>
                      <m:sup>
                        <m:r>
                          <a:rPr lang="en-US" b="0" i="1" smtClean="0">
                            <a:solidFill>
                              <a:schemeClr val="tx1"/>
                            </a:solidFill>
                            <a:latin typeface="Cambria Math" panose="02040503050406030204" pitchFamily="18" charset="0"/>
                          </a:rPr>
                          <m:t>𝑟𝑡</m:t>
                        </m:r>
                      </m:sup>
                    </m:sSup>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oMath>
                </a14:m>
                <a:r>
                  <a:rPr lang="en-US" dirty="0">
                    <a:solidFill>
                      <a:schemeClr val="tx1"/>
                    </a:solidFill>
                  </a:rPr>
                  <a:t> </a:t>
                </a:r>
                <a:r>
                  <a:rPr lang="en-US" dirty="0" smtClean="0">
                    <a:solidFill>
                      <a:schemeClr val="tx1"/>
                    </a:solidFill>
                  </a:rPr>
                  <a:t>by </a:t>
                </a:r>
                <a:r>
                  <a:rPr lang="en-US" dirty="0">
                    <a:solidFill>
                      <a:schemeClr val="tx1"/>
                    </a:solidFill>
                  </a:rPr>
                  <a:t>our definition of </a:t>
                </a:r>
                <a:r>
                  <a:rPr lang="en-US" i="1" dirty="0">
                    <a:solidFill>
                      <a:schemeClr val="tx1"/>
                    </a:solidFill>
                  </a:rPr>
                  <a:t>B</a:t>
                </a:r>
                <a:r>
                  <a:rPr lang="en-US" i="1" baseline="-25000" dirty="0">
                    <a:solidFill>
                      <a:schemeClr val="tx1"/>
                    </a:solidFill>
                  </a:rPr>
                  <a:t>t</a:t>
                </a:r>
                <a:r>
                  <a:rPr lang="en-US" dirty="0">
                    <a:solidFill>
                      <a:schemeClr val="tx1"/>
                    </a:solidFill>
                  </a:rPr>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89214" y="1527048"/>
                <a:ext cx="11605444" cy="4873752"/>
              </a:xfrm>
              <a:blipFill rotWithShape="0">
                <a:blip r:embed="rId2" cstate="print"/>
                <a:stretch>
                  <a:fillRect l="-840" t="-1126" r="-893"/>
                </a:stretch>
              </a:blipFill>
            </p:spPr>
            <p:txBody>
              <a:bodyPr/>
              <a:lstStyle/>
              <a:p>
                <a:r>
                  <a:rPr lang="en-US">
                    <a:noFill/>
                  </a:rPr>
                  <a:t> </a:t>
                </a:r>
              </a:p>
            </p:txBody>
          </p:sp>
        </mc:Fallback>
      </mc:AlternateContent>
    </p:spTree>
    <p:extLst>
      <p:ext uri="{BB962C8B-B14F-4D97-AF65-F5344CB8AC3E}">
        <p14:creationId xmlns:p14="http://schemas.microsoft.com/office/powerpoint/2010/main" val="3874538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Demonstrating </a:t>
            </a:r>
            <a:r>
              <a:rPr lang="en-US" b="1" dirty="0" smtClean="0"/>
              <a:t>The </a:t>
            </a:r>
            <a:r>
              <a:rPr lang="en-US" b="1" dirty="0"/>
              <a:t>Self-Financing </a:t>
            </a:r>
            <a:r>
              <a:rPr lang="en-US" b="1" dirty="0" smtClean="0"/>
              <a:t>Characteristic</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863920"/>
              </a:xfrm>
            </p:spPr>
            <p:txBody>
              <a:bodyPr>
                <a:normAutofit fontScale="85000" lnSpcReduction="10000"/>
              </a:bodyPr>
              <a:lstStyle/>
              <a:p>
                <a:pPr marL="0" indent="0">
                  <a:buNone/>
                </a:pPr>
                <a:r>
                  <a:rPr lang="en-US" dirty="0" smtClean="0"/>
                  <a:t>Since </a:t>
                </a:r>
                <a:r>
                  <a:rPr lang="en-US" i="1" dirty="0" err="1"/>
                  <a:t>dB</a:t>
                </a:r>
                <a:r>
                  <a:rPr lang="en-US" i="1" baseline="-25000" dirty="0" err="1"/>
                  <a:t>t</a:t>
                </a:r>
                <a:r>
                  <a:rPr lang="en-US" dirty="0"/>
                  <a:t> = </a:t>
                </a:r>
                <a:r>
                  <a:rPr lang="en-US" i="1" dirty="0" err="1"/>
                  <a:t>re</a:t>
                </a:r>
                <a:r>
                  <a:rPr lang="en-US" i="1" baseline="30000" dirty="0" err="1"/>
                  <a:t>rt</a:t>
                </a:r>
                <a:r>
                  <a:rPr lang="en-US" i="1" dirty="0" err="1"/>
                  <a:t>dt</a:t>
                </a:r>
                <a:r>
                  <a:rPr lang="en-US" dirty="0"/>
                  <a:t> has no volatility, </a:t>
                </a:r>
                <a:r>
                  <a:rPr lang="en-US" dirty="0" smtClean="0"/>
                  <a:t>and </a:t>
                </a:r>
                <a:r>
                  <a:rPr lang="en-US" dirty="0"/>
                  <a:t>the fact that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𝑌</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we have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smtClean="0"/>
                  <a:t>Since </a:t>
                </a:r>
                <a:r>
                  <a:rPr lang="en-US" i="1" dirty="0"/>
                  <a:t>E</a:t>
                </a:r>
                <a:r>
                  <a:rPr lang="en-US" i="1" baseline="-25000" dirty="0"/>
                  <a:t>t</a:t>
                </a:r>
                <a:r>
                  <a:rPr lang="en-US" i="1" dirty="0"/>
                  <a:t> </a:t>
                </a:r>
                <a:r>
                  <a:rPr lang="en-US" dirty="0"/>
                  <a:t>= (</a:t>
                </a:r>
                <a:r>
                  <a:rPr lang="en-US" i="1" dirty="0" err="1"/>
                  <a:t>B</a:t>
                </a:r>
                <a:r>
                  <a:rPr lang="en-US" i="1" baseline="-25000" dirty="0" err="1"/>
                  <a:t>t</a:t>
                </a:r>
                <a:r>
                  <a:rPr lang="en-US" dirty="0"/>
                  <a:t>)</a:t>
                </a:r>
                <a:r>
                  <a:rPr lang="en-US" baseline="30000" dirty="0"/>
                  <a:t>-1</a:t>
                </a:r>
                <a:r>
                  <a:rPr lang="en-US" i="1" dirty="0"/>
                  <a:t>V</a:t>
                </a:r>
                <a:r>
                  <a:rPr lang="en-US" i="1" baseline="-25000" dirty="0"/>
                  <a:t>t</a:t>
                </a:r>
                <a:r>
                  <a:rPr lang="en-US" i="1" dirty="0"/>
                  <a:t> = </a:t>
                </a:r>
                <a:r>
                  <a:rPr lang="en-US" dirty="0">
                    <a:sym typeface="Symbol" panose="05050102010706020507" pitchFamily="18" charset="2"/>
                  </a:rPr>
                  <a:t></a:t>
                </a:r>
                <a:r>
                  <a:rPr lang="en-US" baseline="-25000" dirty="0" err="1"/>
                  <a:t>s,t</a:t>
                </a:r>
                <a:r>
                  <a:rPr lang="en-US" i="1" dirty="0" err="1"/>
                  <a:t>Y</a:t>
                </a:r>
                <a:r>
                  <a:rPr lang="en-US" baseline="-25000" dirty="0" err="1"/>
                  <a:t>t</a:t>
                </a:r>
                <a:r>
                  <a:rPr lang="en-US" baseline="-25000" dirty="0"/>
                  <a:t> </a:t>
                </a:r>
                <a:r>
                  <a:rPr lang="en-US" dirty="0"/>
                  <a:t>+ </a:t>
                </a:r>
                <a:r>
                  <a:rPr lang="en-US" dirty="0">
                    <a:sym typeface="Symbol" panose="05050102010706020507" pitchFamily="18" charset="2"/>
                  </a:rPr>
                  <a:t></a:t>
                </a:r>
                <a:r>
                  <a:rPr lang="en-US" baseline="-25000" dirty="0" err="1"/>
                  <a:t>b,t</a:t>
                </a:r>
                <a:r>
                  <a:rPr lang="en-US" dirty="0"/>
                  <a:t>, </a:t>
                </a:r>
                <a:r>
                  <a:rPr lang="en-US" dirty="0" smtClean="0"/>
                  <a:t>then we </a:t>
                </a:r>
                <a:r>
                  <a:rPr lang="en-US" dirty="0"/>
                  <a:t>have: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This shows that the portfolio replicating the derivative is self-financing, so </a:t>
                </a:r>
                <a:r>
                  <a:rPr lang="en-US" i="1" dirty="0" err="1"/>
                  <a:t>V</a:t>
                </a:r>
                <a:r>
                  <a:rPr lang="en-US" i="1" baseline="-25000" dirty="0" err="1"/>
                  <a:t>t</a:t>
                </a:r>
                <a:r>
                  <a:rPr lang="en-US" dirty="0"/>
                  <a:t> defines an arbitrage-free price of the derivative</a:t>
                </a:r>
                <a:r>
                  <a:rPr lang="en-US" i="1" dirty="0"/>
                  <a:t> </a:t>
                </a:r>
                <a:r>
                  <a:rPr lang="en-US" dirty="0"/>
                  <a:t>at any time </a:t>
                </a:r>
                <a:r>
                  <a:rPr lang="en-US" i="1" dirty="0"/>
                  <a:t>t</a:t>
                </a:r>
                <a:r>
                  <a:rPr lang="en-US" dirty="0"/>
                  <a:t>:</a:t>
                </a:r>
              </a:p>
              <a:p>
                <a:pPr marL="0" indent="0">
                  <a:buNone/>
                </a:pPr>
                <a:r>
                  <a:rPr lang="en-US" sz="2300" dirty="0"/>
                  <a:t> </a:t>
                </a:r>
              </a:p>
              <a:p>
                <a:pPr marL="0" indent="0">
                  <a:buNone/>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𝑉</m:t>
                          </m:r>
                        </m:e>
                        <m:sub>
                          <m:r>
                            <a:rPr lang="en-US" sz="2300" i="1">
                              <a:latin typeface="Cambria Math" panose="02040503050406030204" pitchFamily="18" charset="0"/>
                            </a:rPr>
                            <m:t>𝑡</m:t>
                          </m:r>
                        </m:sub>
                      </m:sSub>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𝐸</m:t>
                          </m:r>
                        </m:e>
                        <m:sub>
                          <m:r>
                            <a:rPr lang="en-US" sz="2300" i="1">
                              <a:latin typeface="Cambria Math" panose="02040503050406030204" pitchFamily="18" charset="0"/>
                            </a:rPr>
                            <m:t>𝑡</m:t>
                          </m:r>
                        </m:sub>
                      </m:sSub>
                      <m:sSub>
                        <m:sSubPr>
                          <m:ctrlPr>
                            <a:rPr lang="en-US" sz="2300" i="1">
                              <a:latin typeface="Cambria Math" panose="02040503050406030204" pitchFamily="18" charset="0"/>
                            </a:rPr>
                          </m:ctrlPr>
                        </m:sSubPr>
                        <m:e>
                          <m:r>
                            <a:rPr lang="en-US" sz="2300" i="1">
                              <a:latin typeface="Cambria Math" panose="02040503050406030204" pitchFamily="18" charset="0"/>
                            </a:rPr>
                            <m:t>𝐵</m:t>
                          </m:r>
                        </m:e>
                        <m:sub>
                          <m:r>
                            <a:rPr lang="en-US" sz="2300" i="1">
                              <a:latin typeface="Cambria Math" panose="02040503050406030204" pitchFamily="18" charset="0"/>
                            </a:rPr>
                            <m:t>𝑡</m:t>
                          </m:r>
                        </m:sub>
                      </m:sSub>
                      <m:r>
                        <a:rPr lang="en-US" sz="2300" i="1">
                          <a:latin typeface="Cambria Math" panose="02040503050406030204" pitchFamily="18" charset="0"/>
                        </a:rPr>
                        <m:t>=</m:t>
                      </m:r>
                      <m:sSup>
                        <m:sSupPr>
                          <m:ctrlPr>
                            <a:rPr lang="en-US" sz="2300" i="1">
                              <a:latin typeface="Cambria Math" panose="02040503050406030204" pitchFamily="18" charset="0"/>
                            </a:rPr>
                          </m:ctrlPr>
                        </m:sSupPr>
                        <m:e>
                          <m:r>
                            <a:rPr lang="en-US" sz="2300" i="1">
                              <a:latin typeface="Cambria Math" panose="02040503050406030204" pitchFamily="18" charset="0"/>
                            </a:rPr>
                            <m:t>𝑒</m:t>
                          </m:r>
                        </m:e>
                        <m:sup>
                          <m:r>
                            <a:rPr lang="en-US" sz="2300" i="1">
                              <a:latin typeface="Cambria Math" panose="02040503050406030204" pitchFamily="18" charset="0"/>
                            </a:rPr>
                            <m:t>𝑟𝑡</m:t>
                          </m:r>
                        </m:sup>
                      </m:sSup>
                      <m:sSub>
                        <m:sSubPr>
                          <m:ctrlPr>
                            <a:rPr lang="en-US" sz="2300" i="1">
                              <a:latin typeface="Cambria Math" panose="02040503050406030204" pitchFamily="18" charset="0"/>
                            </a:rPr>
                          </m:ctrlPr>
                        </m:sSubPr>
                        <m:e>
                          <m:r>
                            <a:rPr lang="en-US" sz="2300" i="1">
                              <a:latin typeface="Cambria Math" panose="02040503050406030204" pitchFamily="18" charset="0"/>
                            </a:rPr>
                            <m:t>𝐸</m:t>
                          </m:r>
                        </m:e>
                        <m:sub>
                          <m:r>
                            <a:rPr lang="en-US" sz="2300" i="1">
                              <a:latin typeface="Cambria Math" panose="02040503050406030204" pitchFamily="18" charset="0"/>
                            </a:rPr>
                            <m:t>ℚ</m:t>
                          </m:r>
                        </m:sub>
                      </m:sSub>
                      <m:d>
                        <m:dPr>
                          <m:begChr m:val="["/>
                          <m:endChr m:val="]"/>
                          <m:ctrlPr>
                            <a:rPr lang="en-US" sz="2300" i="1">
                              <a:latin typeface="Cambria Math" panose="02040503050406030204" pitchFamily="18" charset="0"/>
                            </a:rPr>
                          </m:ctrlPr>
                        </m:dPr>
                        <m:e>
                          <m:sSup>
                            <m:sSupPr>
                              <m:ctrlPr>
                                <a:rPr lang="en-US" sz="2300" i="1">
                                  <a:latin typeface="Cambria Math" panose="02040503050406030204" pitchFamily="18" charset="0"/>
                                </a:rPr>
                              </m:ctrlPr>
                            </m:sSupPr>
                            <m:e>
                              <m:r>
                                <a:rPr lang="en-US" sz="2300" i="1">
                                  <a:latin typeface="Cambria Math" panose="02040503050406030204" pitchFamily="18" charset="0"/>
                                </a:rPr>
                                <m:t>𝑒</m:t>
                              </m:r>
                            </m:e>
                            <m:sup>
                              <m:r>
                                <a:rPr lang="en-US" sz="2300" i="1">
                                  <a:latin typeface="Cambria Math" panose="02040503050406030204" pitchFamily="18" charset="0"/>
                                </a:rPr>
                                <m:t>−</m:t>
                              </m:r>
                              <m:r>
                                <a:rPr lang="en-US" sz="2300" i="1">
                                  <a:latin typeface="Cambria Math" panose="02040503050406030204" pitchFamily="18" charset="0"/>
                                </a:rPr>
                                <m:t>𝑟𝑇</m:t>
                              </m:r>
                            </m:sup>
                          </m:sSup>
                          <m:sSub>
                            <m:sSubPr>
                              <m:ctrlPr>
                                <a:rPr lang="en-US" sz="2300" i="1">
                                  <a:latin typeface="Cambria Math" panose="02040503050406030204" pitchFamily="18" charset="0"/>
                                </a:rPr>
                              </m:ctrlPr>
                            </m:sSubPr>
                            <m:e>
                              <m:r>
                                <a:rPr lang="en-US" sz="2300" i="1">
                                  <a:latin typeface="Cambria Math" panose="02040503050406030204" pitchFamily="18" charset="0"/>
                                </a:rPr>
                                <m:t>𝑉</m:t>
                              </m:r>
                            </m:e>
                            <m:sub>
                              <m:r>
                                <a:rPr lang="en-US" sz="2300" i="1">
                                  <a:latin typeface="Cambria Math" panose="02040503050406030204" pitchFamily="18" charset="0"/>
                                </a:rPr>
                                <m:t>𝑇</m:t>
                              </m:r>
                            </m:sub>
                          </m:sSub>
                        </m:e>
                        <m:e>
                          <m:sSub>
                            <m:sSubPr>
                              <m:ctrlPr>
                                <a:rPr lang="en-US" sz="2300" i="1">
                                  <a:latin typeface="Cambria Math" panose="02040503050406030204" pitchFamily="18" charset="0"/>
                                </a:rPr>
                              </m:ctrlPr>
                            </m:sSubPr>
                            <m:e>
                              <m:r>
                                <a:rPr lang="en-US" sz="2300" i="1">
                                  <a:latin typeface="Cambria Math" panose="02040503050406030204" pitchFamily="18" charset="0"/>
                                </a:rPr>
                                <m:t>ℱ</m:t>
                              </m:r>
                            </m:e>
                            <m:sub>
                              <m:r>
                                <a:rPr lang="en-US" sz="2300" i="1">
                                  <a:latin typeface="Cambria Math" panose="02040503050406030204" pitchFamily="18" charset="0"/>
                                </a:rPr>
                                <m:t>𝑡</m:t>
                              </m:r>
                            </m:sub>
                          </m:sSub>
                        </m:e>
                      </m:d>
                      <m:r>
                        <a:rPr lang="en-US" sz="2300" i="1">
                          <a:latin typeface="Cambria Math" panose="02040503050406030204" pitchFamily="18" charset="0"/>
                        </a:rPr>
                        <m:t>=</m:t>
                      </m:r>
                      <m:sSup>
                        <m:sSupPr>
                          <m:ctrlPr>
                            <a:rPr lang="en-US" sz="2300" i="1">
                              <a:latin typeface="Cambria Math" panose="02040503050406030204" pitchFamily="18" charset="0"/>
                            </a:rPr>
                          </m:ctrlPr>
                        </m:sSupPr>
                        <m:e>
                          <m:r>
                            <a:rPr lang="en-US" sz="2300" i="1">
                              <a:latin typeface="Cambria Math" panose="02040503050406030204" pitchFamily="18" charset="0"/>
                            </a:rPr>
                            <m:t>𝑒</m:t>
                          </m:r>
                        </m:e>
                        <m:sup>
                          <m:r>
                            <a:rPr lang="en-US" sz="2300" i="1">
                              <a:latin typeface="Cambria Math" panose="02040503050406030204" pitchFamily="18" charset="0"/>
                            </a:rPr>
                            <m:t>−</m:t>
                          </m:r>
                          <m:r>
                            <a:rPr lang="en-US" sz="2300" i="1">
                              <a:latin typeface="Cambria Math" panose="02040503050406030204" pitchFamily="18" charset="0"/>
                            </a:rPr>
                            <m:t>𝑟</m:t>
                          </m:r>
                          <m:r>
                            <a:rPr lang="en-US" sz="2300" i="1">
                              <a:latin typeface="Cambria Math" panose="02040503050406030204" pitchFamily="18" charset="0"/>
                            </a:rPr>
                            <m:t>(</m:t>
                          </m:r>
                          <m:r>
                            <a:rPr lang="en-US" sz="2300" i="1">
                              <a:latin typeface="Cambria Math" panose="02040503050406030204" pitchFamily="18" charset="0"/>
                            </a:rPr>
                            <m:t>𝑇</m:t>
                          </m:r>
                          <m:r>
                            <a:rPr lang="en-US" sz="2300" i="1">
                              <a:latin typeface="Cambria Math" panose="02040503050406030204" pitchFamily="18" charset="0"/>
                            </a:rPr>
                            <m:t>−</m:t>
                          </m:r>
                          <m:r>
                            <a:rPr lang="en-US" sz="2300" i="1">
                              <a:latin typeface="Cambria Math" panose="02040503050406030204" pitchFamily="18" charset="0"/>
                            </a:rPr>
                            <m:t>𝑡</m:t>
                          </m:r>
                          <m:r>
                            <a:rPr lang="en-US" sz="2300" i="1">
                              <a:latin typeface="Cambria Math" panose="02040503050406030204" pitchFamily="18" charset="0"/>
                            </a:rPr>
                            <m:t>)</m:t>
                          </m:r>
                        </m:sup>
                      </m:sSup>
                      <m:sSub>
                        <m:sSubPr>
                          <m:ctrlPr>
                            <a:rPr lang="en-US" sz="2300" i="1">
                              <a:latin typeface="Cambria Math" panose="02040503050406030204" pitchFamily="18" charset="0"/>
                            </a:rPr>
                          </m:ctrlPr>
                        </m:sSubPr>
                        <m:e>
                          <m:r>
                            <a:rPr lang="en-US" sz="2300" i="1">
                              <a:latin typeface="Cambria Math" panose="02040503050406030204" pitchFamily="18" charset="0"/>
                            </a:rPr>
                            <m:t>𝐸</m:t>
                          </m:r>
                        </m:e>
                        <m:sub>
                          <m:r>
                            <a:rPr lang="en-US" sz="2300" i="1">
                              <a:latin typeface="Cambria Math" panose="02040503050406030204" pitchFamily="18" charset="0"/>
                            </a:rPr>
                            <m:t>ℚ</m:t>
                          </m:r>
                        </m:sub>
                      </m:sSub>
                      <m:d>
                        <m:dPr>
                          <m:begChr m:val="["/>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𝑉</m:t>
                              </m:r>
                            </m:e>
                            <m:sub>
                              <m:r>
                                <a:rPr lang="en-US" sz="2300" i="1">
                                  <a:latin typeface="Cambria Math" panose="02040503050406030204" pitchFamily="18" charset="0"/>
                                </a:rPr>
                                <m:t>𝑇</m:t>
                              </m:r>
                            </m:sub>
                          </m:sSub>
                        </m:e>
                        <m:e>
                          <m:sSub>
                            <m:sSubPr>
                              <m:ctrlPr>
                                <a:rPr lang="en-US" sz="2300" i="1">
                                  <a:latin typeface="Cambria Math" panose="02040503050406030204" pitchFamily="18" charset="0"/>
                                </a:rPr>
                              </m:ctrlPr>
                            </m:sSubPr>
                            <m:e>
                              <m:r>
                                <a:rPr lang="en-US" sz="2300" i="1">
                                  <a:latin typeface="Cambria Math" panose="02040503050406030204" pitchFamily="18" charset="0"/>
                                </a:rPr>
                                <m:t>ℱ</m:t>
                              </m:r>
                            </m:e>
                            <m:sub>
                              <m:r>
                                <a:rPr lang="en-US" sz="2300" i="1">
                                  <a:latin typeface="Cambria Math" panose="02040503050406030204" pitchFamily="18" charset="0"/>
                                </a:rPr>
                                <m:t>𝑡</m:t>
                              </m:r>
                            </m:sub>
                          </m:sSub>
                        </m:e>
                      </m:d>
                    </m:oMath>
                  </m:oMathPara>
                </a14:m>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63920"/>
              </a:xfrm>
              <a:blipFill rotWithShape="0">
                <a:blip r:embed="rId2" cstate="print"/>
                <a:stretch>
                  <a:fillRect l="-753" t="-1631"/>
                </a:stretch>
              </a:blipFill>
            </p:spPr>
            <p:txBody>
              <a:bodyPr/>
              <a:lstStyle/>
              <a:p>
                <a:r>
                  <a:rPr lang="en-US">
                    <a:noFill/>
                  </a:rPr>
                  <a:t> </a:t>
                </a:r>
              </a:p>
            </p:txBody>
          </p:sp>
        </mc:Fallback>
      </mc:AlternateContent>
    </p:spTree>
    <p:extLst>
      <p:ext uri="{BB962C8B-B14F-4D97-AF65-F5344CB8AC3E}">
        <p14:creationId xmlns:p14="http://schemas.microsoft.com/office/powerpoint/2010/main" val="2947178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02111"/>
          </a:xfrm>
        </p:spPr>
        <p:txBody>
          <a:bodyPr>
            <a:normAutofit fontScale="90000"/>
          </a:bodyPr>
          <a:lstStyle/>
          <a:p>
            <a:r>
              <a:rPr lang="en-US" b="1" dirty="0"/>
              <a:t>Pricing A European Call Option And The Black-Scholes Formula</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Now, we will be specific in our choice of derivatives; we will value a European call. First, we specify its payoff function at time </a:t>
                </a:r>
                <a:r>
                  <a:rPr lang="en-US" i="1" dirty="0"/>
                  <a:t>T</a:t>
                </a:r>
                <a:r>
                  <a:rPr lang="en-US" dirty="0"/>
                  <a:t> when it might be exercised. With exercise price </a:t>
                </a:r>
                <a:r>
                  <a:rPr lang="en-US" i="1" dirty="0"/>
                  <a:t>X,</a:t>
                </a:r>
                <a:r>
                  <a:rPr lang="en-US" dirty="0"/>
                  <a:t> the value of the option at expiry is </a:t>
                </a:r>
                <a:r>
                  <a:rPr lang="en-US" i="1" dirty="0" err="1"/>
                  <a:t>c</a:t>
                </a:r>
                <a:r>
                  <a:rPr lang="en-US" i="1" baseline="-25000" dirty="0" err="1"/>
                  <a:t>T</a:t>
                </a:r>
                <a:r>
                  <a:rPr lang="en-US" dirty="0"/>
                  <a:t> = </a:t>
                </a:r>
                <a:r>
                  <a:rPr lang="en-US" i="1" dirty="0"/>
                  <a:t>MAX</a:t>
                </a:r>
                <a:r>
                  <a:rPr lang="en-US" dirty="0"/>
                  <a:t>[</a:t>
                </a:r>
                <a:r>
                  <a:rPr lang="en-US" i="1" dirty="0"/>
                  <a:t>S</a:t>
                </a:r>
                <a:r>
                  <a:rPr lang="en-US" i="1" baseline="-25000" dirty="0"/>
                  <a:t>T</a:t>
                </a:r>
                <a:r>
                  <a:rPr lang="en-US" dirty="0"/>
                  <a:t> – </a:t>
                </a:r>
                <a:r>
                  <a:rPr lang="en-US" i="1" dirty="0"/>
                  <a:t>X,</a:t>
                </a:r>
                <a:r>
                  <a:rPr lang="en-US" dirty="0"/>
                  <a:t> 0]. </a:t>
                </a:r>
                <a:r>
                  <a:rPr lang="en-US" dirty="0" smtClean="0"/>
                  <a:t> Based </a:t>
                </a:r>
                <a:r>
                  <a:rPr lang="en-US" dirty="0"/>
                  <a:t>on equation </a:t>
                </a:r>
                <a:r>
                  <a:rPr lang="en-US" dirty="0" smtClean="0"/>
                  <a:t>in </a:t>
                </a:r>
                <a:r>
                  <a:rPr lang="en-US" dirty="0"/>
                  <a:t>the preceding </a:t>
                </a:r>
                <a:r>
                  <a:rPr lang="en-US" dirty="0" smtClean="0"/>
                  <a:t>slide,  the </a:t>
                </a:r>
                <a:r>
                  <a:rPr lang="en-US" dirty="0"/>
                  <a:t>value in risk neutral probability space of the call at time 0 is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e>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0</m:t>
                              </m:r>
                            </m:sub>
                          </m:sSub>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𝑇</m:t>
                              </m:r>
                            </m:sub>
                          </m:sSub>
                        </m:e>
                        <m:e>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0</m:t>
                              </m:r>
                            </m:sub>
                          </m:sSub>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,0</m:t>
                                  </m:r>
                                </m:e>
                              </m:d>
                            </m:e>
                          </m:func>
                        </m:e>
                      </m:d>
                    </m:oMath>
                  </m:oMathPara>
                </a14:m>
                <a:endParaRPr lang="en-US" dirty="0" smtClean="0"/>
              </a:p>
              <a:p>
                <a:pPr marL="0" indent="0">
                  <a:buNone/>
                </a:pPr>
                <a:endParaRPr lang="en-US" dirty="0" smtClean="0"/>
              </a:p>
              <a:p>
                <a:pPr marL="0" indent="0">
                  <a:buNone/>
                </a:pPr>
                <a:r>
                  <a:rPr lang="en-US" dirty="0"/>
                  <a:t>We showed earlier that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667"/>
                </a:stretch>
              </a:blipFill>
            </p:spPr>
            <p:txBody>
              <a:bodyPr/>
              <a:lstStyle/>
              <a:p>
                <a:r>
                  <a:rPr lang="en-US">
                    <a:noFill/>
                  </a:rPr>
                  <a:t> </a:t>
                </a:r>
              </a:p>
            </p:txBody>
          </p:sp>
        </mc:Fallback>
      </mc:AlternateContent>
    </p:spTree>
    <p:extLst>
      <p:ext uri="{BB962C8B-B14F-4D97-AF65-F5344CB8AC3E}">
        <p14:creationId xmlns:p14="http://schemas.microsoft.com/office/powerpoint/2010/main" val="3117787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00" y="337007"/>
            <a:ext cx="11379200" cy="911943"/>
          </a:xfrm>
        </p:spPr>
        <p:txBody>
          <a:bodyPr>
            <a:normAutofit fontScale="90000"/>
          </a:bodyPr>
          <a:lstStyle/>
          <a:p>
            <a:r>
              <a:rPr lang="en-US" b="1" dirty="0"/>
              <a:t>Pricing </a:t>
            </a:r>
            <a:r>
              <a:rPr lang="en-US" b="1" dirty="0" smtClean="0"/>
              <a:t>A </a:t>
            </a:r>
            <a:r>
              <a:rPr lang="en-US" b="1" dirty="0"/>
              <a:t>European Call Option A</a:t>
            </a:r>
            <a:r>
              <a:rPr lang="en-US" b="1" dirty="0" smtClean="0"/>
              <a:t>nd The </a:t>
            </a:r>
            <a:r>
              <a:rPr lang="en-US" b="1" dirty="0"/>
              <a:t>Black-Scholes </a:t>
            </a:r>
            <a:r>
              <a:rPr lang="en-US" b="1" dirty="0" smtClean="0"/>
              <a:t>Formula </a:t>
            </a:r>
            <a:r>
              <a:rPr lang="en-US" sz="2800" b="1" dirty="0" smtClean="0"/>
              <a:t>(Continued)</a:t>
            </a:r>
            <a:endParaRPr lang="en-US" sz="28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39671" y="1517214"/>
                <a:ext cx="11504529" cy="4755765"/>
              </a:xfrm>
            </p:spPr>
            <p:txBody>
              <a:bodyPr>
                <a:normAutofit lnSpcReduction="10000"/>
              </a:bodyPr>
              <a:lstStyle/>
              <a:p>
                <a:pPr marL="0" indent="0">
                  <a:buNone/>
                </a:pPr>
                <a:r>
                  <a:rPr lang="en-US" dirty="0" smtClean="0"/>
                  <a:t>By </a:t>
                </a:r>
                <a:r>
                  <a:rPr lang="en-US" dirty="0"/>
                  <a:t>the special product rule for stochastic differentials in section 6.1.1, we </a:t>
                </a:r>
                <a:r>
                  <a:rPr lang="en-US" dirty="0" smtClean="0"/>
                  <a:t>have:</a:t>
                </a: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Solving for </a:t>
                </a:r>
                <a:r>
                  <a:rPr lang="en-US" i="1" dirty="0" err="1"/>
                  <a:t>dS</a:t>
                </a:r>
                <a:r>
                  <a:rPr lang="en-US" i="1" baseline="-25000" dirty="0" err="1"/>
                  <a:t>t</a:t>
                </a:r>
                <a:r>
                  <a:rPr lang="en-US" dirty="0"/>
                  <a:t> gives: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As we showed in section 6.5.5, with the choice of </a:t>
                </a:r>
                <a:r>
                  <a:rPr lang="en-US" i="1" dirty="0"/>
                  <a:t>μ</a:t>
                </a:r>
                <a:r>
                  <a:rPr lang="en-US" dirty="0"/>
                  <a:t> = </a:t>
                </a:r>
                <a:r>
                  <a:rPr lang="en-US" i="1" dirty="0"/>
                  <a:t>r, </a:t>
                </a:r>
                <a:r>
                  <a:rPr lang="en-US" dirty="0"/>
                  <a:t>the solution is</a:t>
                </a:r>
                <a:r>
                  <a:rPr lang="en-US" dirty="0" smtClean="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𝜎</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𝑍</m:t>
                                  </m:r>
                                </m:e>
                              </m:acc>
                            </m:e>
                            <m:sub>
                              <m:r>
                                <a:rPr lang="en-US" i="1">
                                  <a:latin typeface="Cambria Math" panose="02040503050406030204" pitchFamily="18" charset="0"/>
                                </a:rPr>
                                <m:t>𝑇</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e>
                          </m:d>
                          <m:r>
                            <a:rPr lang="en-US" i="1">
                              <a:latin typeface="Cambria Math" panose="02040503050406030204" pitchFamily="18" charset="0"/>
                            </a:rPr>
                            <m:t>𝑇</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39671" y="1517214"/>
                <a:ext cx="11504529" cy="4755765"/>
              </a:xfrm>
              <a:blipFill rotWithShape="0">
                <a:blip r:embed="rId2" cstate="print"/>
                <a:stretch>
                  <a:fillRect l="-1007" t="-2051"/>
                </a:stretch>
              </a:blipFill>
            </p:spPr>
            <p:txBody>
              <a:bodyPr/>
              <a:lstStyle/>
              <a:p>
                <a:r>
                  <a:rPr lang="en-US">
                    <a:noFill/>
                  </a:rPr>
                  <a:t> </a:t>
                </a:r>
              </a:p>
            </p:txBody>
          </p:sp>
        </mc:Fallback>
      </mc:AlternateContent>
    </p:spTree>
    <p:extLst>
      <p:ext uri="{BB962C8B-B14F-4D97-AF65-F5344CB8AC3E}">
        <p14:creationId xmlns:p14="http://schemas.microsoft.com/office/powerpoint/2010/main" val="2498031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33284"/>
          </a:xfrm>
        </p:spPr>
        <p:txBody>
          <a:bodyPr>
            <a:normAutofit fontScale="90000"/>
          </a:bodyPr>
          <a:lstStyle/>
          <a:p>
            <a:r>
              <a:rPr lang="en-US" b="1" dirty="0"/>
              <a:t>Pricing A European Call Option And The Black-Scholes Formula </a:t>
            </a:r>
            <a:r>
              <a:rPr lang="en-US" sz="2800" b="1" dirty="0"/>
              <a:t>(Continued)</a:t>
            </a:r>
            <a:endParaRPr lang="en-US" dirty="0">
              <a:solidFill>
                <a:schemeClr val="accent2">
                  <a:lumMod val="60000"/>
                  <a:lumOff val="4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solidFill>
                      <a:schemeClr val="tx1"/>
                    </a:solidFill>
                  </a:rPr>
                  <a:t>Recall that we used a slight variation of this equation in Section 5.4.1 to value a call. Since </a:t>
                </a:r>
                <a14:m>
                  <m:oMath xmlns:m="http://schemas.openxmlformats.org/officeDocument/2006/math">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m:rPr>
                                <m:sty m:val="p"/>
                              </m:rPr>
                              <a:rPr lang="en-US" i="0">
                                <a:solidFill>
                                  <a:schemeClr val="tx1"/>
                                </a:solidFill>
                                <a:latin typeface="Cambria Math" panose="02040503050406030204" pitchFamily="18" charset="0"/>
                              </a:rPr>
                              <m:t>Z</m:t>
                            </m:r>
                          </m:e>
                        </m:acc>
                      </m:e>
                      <m:sub>
                        <m:r>
                          <m:rPr>
                            <m:sty m:val="p"/>
                          </m:rPr>
                          <a:rPr lang="en-US" i="0">
                            <a:solidFill>
                              <a:schemeClr val="tx1"/>
                            </a:solidFill>
                            <a:latin typeface="Cambria Math" panose="02040503050406030204" pitchFamily="18" charset="0"/>
                          </a:rPr>
                          <m:t>T</m:t>
                        </m:r>
                      </m:sub>
                    </m:sSub>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N</m:t>
                    </m:r>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0,</m:t>
                        </m:r>
                        <m:r>
                          <m:rPr>
                            <m:sty m:val="p"/>
                          </m:rPr>
                          <a:rPr lang="en-US" i="0">
                            <a:solidFill>
                              <a:schemeClr val="tx1"/>
                            </a:solidFill>
                            <a:latin typeface="Cambria Math" panose="02040503050406030204" pitchFamily="18" charset="0"/>
                          </a:rPr>
                          <m:t>T</m:t>
                        </m:r>
                      </m:e>
                    </m:d>
                    <m:r>
                      <a:rPr lang="en-US" i="0">
                        <a:solidFill>
                          <a:schemeClr val="tx1"/>
                        </a:solidFill>
                        <a:latin typeface="Cambria Math" panose="02040503050406030204" pitchFamily="18" charset="0"/>
                      </a:rPr>
                      <m:t>,</m:t>
                    </m:r>
                  </m:oMath>
                </a14:m>
                <a:r>
                  <a:rPr lang="en-US" dirty="0">
                    <a:solidFill>
                      <a:schemeClr val="tx1"/>
                    </a:solidFill>
                  </a:rPr>
                  <a:t> then </a:t>
                </a:r>
                <a14:m>
                  <m:oMath xmlns:m="http://schemas.openxmlformats.org/officeDocument/2006/math">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m:rPr>
                                <m:sty m:val="p"/>
                              </m:rPr>
                              <a:rPr lang="en-US" i="0">
                                <a:solidFill>
                                  <a:schemeClr val="tx1"/>
                                </a:solidFill>
                                <a:latin typeface="Cambria Math" panose="02040503050406030204" pitchFamily="18" charset="0"/>
                              </a:rPr>
                              <m:t>Z</m:t>
                            </m:r>
                          </m:e>
                        </m:acc>
                      </m:e>
                      <m:sub>
                        <m:r>
                          <a:rPr lang="en-US" i="1">
                            <a:solidFill>
                              <a:schemeClr val="tx1"/>
                            </a:solidFill>
                            <a:latin typeface="Cambria Math" panose="02040503050406030204" pitchFamily="18" charset="0"/>
                          </a:rPr>
                          <m:t>𝑇</m:t>
                        </m:r>
                      </m:sub>
                    </m:sSub>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Z</m:t>
                    </m:r>
                    <m:rad>
                      <m:radPr>
                        <m:degHide m:val="on"/>
                        <m:ctrlPr>
                          <a:rPr lang="en-US" i="1">
                            <a:solidFill>
                              <a:schemeClr val="tx1"/>
                            </a:solidFill>
                            <a:latin typeface="Cambria Math" panose="02040503050406030204" pitchFamily="18" charset="0"/>
                          </a:rPr>
                        </m:ctrlPr>
                      </m:radPr>
                      <m:deg/>
                      <m:e>
                        <m:r>
                          <m:rPr>
                            <m:sty m:val="p"/>
                          </m:rPr>
                          <a:rPr lang="en-US" i="0">
                            <a:solidFill>
                              <a:schemeClr val="tx1"/>
                            </a:solidFill>
                            <a:latin typeface="Cambria Math" panose="02040503050406030204" pitchFamily="18" charset="0"/>
                          </a:rPr>
                          <m:t>T</m:t>
                        </m:r>
                      </m:e>
                    </m:rad>
                  </m:oMath>
                </a14:m>
                <a:r>
                  <a:rPr lang="en-US" dirty="0">
                    <a:solidFill>
                      <a:schemeClr val="tx1"/>
                    </a:solidFill>
                  </a:rPr>
                  <a:t> with Z ~ N(0,1). Thus, the solutions S</a:t>
                </a:r>
                <a:r>
                  <a:rPr lang="en-US" baseline="-25000" dirty="0">
                    <a:solidFill>
                      <a:schemeClr val="tx1"/>
                    </a:solidFill>
                  </a:rPr>
                  <a:t>T</a:t>
                </a:r>
                <a:r>
                  <a:rPr lang="en-US" dirty="0">
                    <a:solidFill>
                      <a:schemeClr val="tx1"/>
                    </a:solidFill>
                  </a:rPr>
                  <a:t> here and in section 5.4.1 have identical probability distributions. Since the value of the call at time 0 is the same expected value: c</a:t>
                </a:r>
                <a:r>
                  <a:rPr lang="en-US" baseline="-25000" dirty="0">
                    <a:solidFill>
                      <a:schemeClr val="tx1"/>
                    </a:solidFill>
                  </a:rPr>
                  <a:t>0</a:t>
                </a:r>
                <a:r>
                  <a:rPr lang="en-US" dirty="0">
                    <a:solidFill>
                      <a:schemeClr val="tx1"/>
                    </a:solidFill>
                  </a:rPr>
                  <a:t> = e</a:t>
                </a:r>
                <a:r>
                  <a:rPr lang="en-US" baseline="30000" dirty="0">
                    <a:solidFill>
                      <a:schemeClr val="tx1"/>
                    </a:solidFill>
                  </a:rPr>
                  <a:t>-</a:t>
                </a:r>
                <a:r>
                  <a:rPr lang="en-US" baseline="30000" dirty="0" err="1">
                    <a:solidFill>
                      <a:schemeClr val="tx1"/>
                    </a:solidFill>
                  </a:rPr>
                  <a:t>rT</a:t>
                </a:r>
                <a:r>
                  <a:rPr lang="en-US" dirty="0" err="1">
                    <a:solidFill>
                      <a:schemeClr val="tx1"/>
                    </a:solidFill>
                  </a:rPr>
                  <a:t>E</a:t>
                </a:r>
                <a:r>
                  <a:rPr lang="en-US" baseline="-25000" dirty="0" err="1">
                    <a:solidFill>
                      <a:schemeClr val="tx1"/>
                    </a:solidFill>
                  </a:rPr>
                  <a:t>ℚ</a:t>
                </a:r>
                <a:r>
                  <a:rPr lang="en-US" dirty="0">
                    <a:solidFill>
                      <a:schemeClr val="tx1"/>
                    </a:solidFill>
                  </a:rPr>
                  <a:t> [</a:t>
                </a:r>
                <a:r>
                  <a:rPr lang="en-US" dirty="0" err="1">
                    <a:solidFill>
                      <a:schemeClr val="tx1"/>
                    </a:solidFill>
                  </a:rPr>
                  <a:t>c</a:t>
                </a:r>
                <a:r>
                  <a:rPr lang="en-US" baseline="-25000" dirty="0" err="1">
                    <a:solidFill>
                      <a:schemeClr val="tx1"/>
                    </a:solidFill>
                  </a:rPr>
                  <a:t>T</a:t>
                </a:r>
                <a:r>
                  <a:rPr lang="en-US" dirty="0">
                    <a:solidFill>
                      <a:schemeClr val="tx1"/>
                    </a:solidFill>
                  </a:rPr>
                  <a:t>] = e</a:t>
                </a:r>
                <a:r>
                  <a:rPr lang="en-US" baseline="30000" dirty="0">
                    <a:solidFill>
                      <a:schemeClr val="tx1"/>
                    </a:solidFill>
                  </a:rPr>
                  <a:t>-</a:t>
                </a:r>
                <a:r>
                  <a:rPr lang="en-US" baseline="30000" dirty="0" err="1">
                    <a:solidFill>
                      <a:schemeClr val="tx1"/>
                    </a:solidFill>
                  </a:rPr>
                  <a:t>rT</a:t>
                </a:r>
                <a:r>
                  <a:rPr lang="en-US" dirty="0" err="1">
                    <a:solidFill>
                      <a:schemeClr val="tx1"/>
                    </a:solidFill>
                  </a:rPr>
                  <a:t>E</a:t>
                </a:r>
                <a:r>
                  <a:rPr lang="en-US" baseline="-25000" dirty="0" err="1">
                    <a:solidFill>
                      <a:schemeClr val="tx1"/>
                    </a:solidFill>
                  </a:rPr>
                  <a:t>ℚ</a:t>
                </a:r>
                <a:r>
                  <a:rPr lang="en-US" dirty="0">
                    <a:solidFill>
                      <a:schemeClr val="tx1"/>
                    </a:solidFill>
                  </a:rPr>
                  <a:t>[MAX(S</a:t>
                </a:r>
                <a:r>
                  <a:rPr lang="en-US" i="1" baseline="-25000" dirty="0">
                    <a:solidFill>
                      <a:schemeClr val="tx1"/>
                    </a:solidFill>
                  </a:rPr>
                  <a:t>T</a:t>
                </a:r>
                <a:r>
                  <a:rPr lang="en-US" dirty="0">
                    <a:solidFill>
                      <a:schemeClr val="tx1"/>
                    </a:solidFill>
                  </a:rPr>
                  <a:t> – X, 0)],this leads to the same result that we obtained in section 5.4.1</a:t>
                </a:r>
                <a:r>
                  <a:rPr lang="en-US" dirty="0" smtClean="0">
                    <a:solidFill>
                      <a:schemeClr val="tx1"/>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m:rPr>
                            <m:sty m:val="p"/>
                          </m:rPr>
                          <a:rPr lang="en-US" b="0" i="0" smtClean="0">
                            <a:solidFill>
                              <a:schemeClr val="tx1"/>
                            </a:solidFill>
                            <a:latin typeface="Cambria Math" panose="02040503050406030204" pitchFamily="18" charset="0"/>
                          </a:rPr>
                          <m:t>c</m:t>
                        </m:r>
                      </m:e>
                      <m:sub>
                        <m:r>
                          <a:rPr lang="en-US" b="0" i="0" smtClean="0">
                            <a:solidFill>
                              <a:schemeClr val="tx1"/>
                            </a:solidFill>
                            <a:latin typeface="Cambria Math" panose="02040503050406030204" pitchFamily="18" charset="0"/>
                          </a:rPr>
                          <m:t>0</m:t>
                        </m:r>
                      </m:sub>
                    </m:sSub>
                    <m:r>
                      <a:rPr lang="en-US" b="0" i="0" smtClean="0">
                        <a:solidFill>
                          <a:schemeClr val="tx1"/>
                        </a:solidFill>
                        <a:latin typeface="Cambria Math" panose="02040503050406030204" pitchFamily="18" charset="0"/>
                      </a:rPr>
                      <m:t>=</m:t>
                    </m:r>
                  </m:oMath>
                </a14:m>
                <a:r>
                  <a:rPr lang="en-US" dirty="0" smtClean="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S</m:t>
                        </m:r>
                      </m:e>
                      <m:sub>
                        <m:r>
                          <a:rPr lang="en-US" i="0">
                            <a:solidFill>
                              <a:schemeClr val="tx1"/>
                            </a:solidFill>
                            <a:latin typeface="Cambria Math" panose="02040503050406030204" pitchFamily="18" charset="0"/>
                          </a:rPr>
                          <m:t>0</m:t>
                        </m:r>
                      </m:sub>
                    </m:sSub>
                    <m:r>
                      <m:rPr>
                        <m:sty m:val="p"/>
                      </m:rPr>
                      <a:rPr lang="en-US" i="0">
                        <a:solidFill>
                          <a:schemeClr val="tx1"/>
                        </a:solidFill>
                        <a:latin typeface="Cambria Math" panose="02040503050406030204" pitchFamily="18" charset="0"/>
                      </a:rPr>
                      <m:t>N</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d</m:t>
                            </m:r>
                          </m:e>
                          <m:sub>
                            <m:r>
                              <a:rPr lang="en-US" i="0">
                                <a:solidFill>
                                  <a:schemeClr val="tx1"/>
                                </a:solidFill>
                                <a:latin typeface="Cambria Math" panose="02040503050406030204" pitchFamily="18" charset="0"/>
                              </a:rPr>
                              <m:t>1</m:t>
                            </m:r>
                          </m:sub>
                        </m:sSub>
                      </m:e>
                    </m:d>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X</m:t>
                    </m:r>
                    <m:sSup>
                      <m:sSupPr>
                        <m:ctrlPr>
                          <a:rPr lang="en-US" i="1">
                            <a:solidFill>
                              <a:schemeClr val="tx1"/>
                            </a:solidFill>
                            <a:latin typeface="Cambria Math" panose="02040503050406030204" pitchFamily="18" charset="0"/>
                          </a:rPr>
                        </m:ctrlPr>
                      </m:sSupPr>
                      <m:e>
                        <m:r>
                          <m:rPr>
                            <m:sty m:val="p"/>
                          </m:rPr>
                          <a:rPr lang="en-US" i="0">
                            <a:solidFill>
                              <a:schemeClr val="tx1"/>
                            </a:solidFill>
                            <a:latin typeface="Cambria Math" panose="02040503050406030204" pitchFamily="18" charset="0"/>
                          </a:rPr>
                          <m:t>e</m:t>
                        </m:r>
                      </m:e>
                      <m:sup>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rT</m:t>
                        </m:r>
                      </m:sup>
                    </m:sSup>
                    <m:r>
                      <m:rPr>
                        <m:sty m:val="p"/>
                      </m:rPr>
                      <a:rPr lang="en-US" i="0">
                        <a:solidFill>
                          <a:schemeClr val="tx1"/>
                        </a:solidFill>
                        <a:latin typeface="Cambria Math" panose="02040503050406030204" pitchFamily="18" charset="0"/>
                      </a:rPr>
                      <m:t>N</m:t>
                    </m:r>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d</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m:t>
                    </m:r>
                  </m:oMath>
                </a14:m>
                <a:r>
                  <a:rPr lang="en-US" dirty="0">
                    <a:solidFill>
                      <a:schemeClr val="tx1"/>
                    </a:solidFill>
                  </a:rPr>
                  <a:t>.</a:t>
                </a:r>
              </a:p>
              <a:p>
                <a:endParaRPr lang="en-US" dirty="0">
                  <a:solidFill>
                    <a:schemeClr val="accent2">
                      <a:lumMod val="60000"/>
                      <a:lumOff val="40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538"/>
                </a:stretch>
              </a:blipFill>
            </p:spPr>
            <p:txBody>
              <a:bodyPr/>
              <a:lstStyle/>
              <a:p>
                <a:r>
                  <a:rPr lang="en-US">
                    <a:noFill/>
                  </a:rPr>
                  <a:t> </a:t>
                </a:r>
              </a:p>
            </p:txBody>
          </p:sp>
        </mc:Fallback>
      </mc:AlternateContent>
    </p:spTree>
    <p:extLst>
      <p:ext uri="{BB962C8B-B14F-4D97-AF65-F5344CB8AC3E}">
        <p14:creationId xmlns:p14="http://schemas.microsoft.com/office/powerpoint/2010/main" val="4149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Black-Scholes Assumptions</a:t>
            </a:r>
          </a:p>
        </p:txBody>
      </p:sp>
      <p:sp>
        <p:nvSpPr>
          <p:cNvPr id="3" name="Content Placeholder 2"/>
          <p:cNvSpPr>
            <a:spLocks noGrp="1"/>
          </p:cNvSpPr>
          <p:nvPr>
            <p:ph sz="quarter" idx="1"/>
          </p:nvPr>
        </p:nvSpPr>
        <p:spPr/>
        <p:txBody>
          <a:bodyPr>
            <a:normAutofit fontScale="92500" lnSpcReduction="10000"/>
          </a:bodyPr>
          <a:lstStyle/>
          <a:p>
            <a:pPr marL="514350" indent="-514350">
              <a:buFont typeface="+mj-lt"/>
              <a:buAutoNum type="arabicPeriod"/>
            </a:pPr>
            <a:r>
              <a:rPr lang="en-US" dirty="0" smtClean="0"/>
              <a:t>There </a:t>
            </a:r>
            <a:r>
              <a:rPr lang="en-US" dirty="0"/>
              <a:t>exist no restrictions on short sales of stock or writing of call options.</a:t>
            </a:r>
          </a:p>
          <a:p>
            <a:pPr marL="514350" lvl="0" indent="-514350">
              <a:buFont typeface="+mj-lt"/>
              <a:buAutoNum type="arabicPeriod"/>
            </a:pPr>
            <a:r>
              <a:rPr lang="en-US" dirty="0"/>
              <a:t>There are no transactions costs.</a:t>
            </a:r>
          </a:p>
          <a:p>
            <a:pPr marL="514350" lvl="0" indent="-514350">
              <a:buFont typeface="+mj-lt"/>
              <a:buAutoNum type="arabicPeriod"/>
            </a:pPr>
            <a:r>
              <a:rPr lang="en-US" dirty="0"/>
              <a:t>There exists continuous trading of stocks and options.</a:t>
            </a:r>
          </a:p>
          <a:p>
            <a:pPr marL="514350" lvl="0" indent="-514350">
              <a:buFont typeface="+mj-lt"/>
              <a:buAutoNum type="arabicPeriod"/>
            </a:pPr>
            <a:r>
              <a:rPr lang="en-US" dirty="0"/>
              <a:t>There exists a known constant riskless borrowing and lending rate </a:t>
            </a:r>
            <a:r>
              <a:rPr lang="en-US" i="1" dirty="0"/>
              <a:t>r</a:t>
            </a:r>
            <a:r>
              <a:rPr lang="en-US" dirty="0"/>
              <a:t>.</a:t>
            </a:r>
          </a:p>
          <a:p>
            <a:pPr marL="514350" lvl="0" indent="-514350">
              <a:buFont typeface="+mj-lt"/>
              <a:buAutoNum type="arabicPeriod"/>
            </a:pPr>
            <a:r>
              <a:rPr lang="en-US" dirty="0"/>
              <a:t>The underlying stock will pay no dividends or make other distributions during the life of the option.</a:t>
            </a:r>
          </a:p>
          <a:p>
            <a:pPr marL="514350" lvl="0" indent="-514350">
              <a:buFont typeface="+mj-lt"/>
              <a:buAutoNum type="arabicPeriod"/>
            </a:pPr>
            <a:r>
              <a:rPr lang="en-US" dirty="0"/>
              <a:t>The option can be exercised only on its expiration date; that is, it is a European Option.</a:t>
            </a:r>
          </a:p>
          <a:p>
            <a:pPr marL="514350" lvl="0" indent="-514350">
              <a:buFont typeface="+mj-lt"/>
              <a:buAutoNum type="arabicPeriod"/>
            </a:pPr>
            <a:r>
              <a:rPr lang="en-US" dirty="0"/>
              <a:t>Shares of stock and option contracts are infinitely divisible.</a:t>
            </a:r>
          </a:p>
          <a:p>
            <a:pPr marL="514350" lvl="0" indent="-514350">
              <a:buFont typeface="+mj-lt"/>
              <a:buAutoNum type="arabicPeriod"/>
            </a:pPr>
            <a:r>
              <a:rPr lang="en-US" dirty="0"/>
              <a:t>Underlying stock prices follow a geometric Brownian motion process: </a:t>
            </a:r>
            <a:endParaRPr lang="en-US" dirty="0" smtClean="0"/>
          </a:p>
          <a:p>
            <a:pPr marL="0" lvl="0" indent="0">
              <a:buNone/>
            </a:pPr>
            <a:r>
              <a:rPr lang="en-US" i="1" dirty="0" smtClean="0"/>
              <a:t>       </a:t>
            </a:r>
            <a:r>
              <a:rPr lang="en-US" i="1" dirty="0" err="1" smtClean="0"/>
              <a:t>dS</a:t>
            </a:r>
            <a:r>
              <a:rPr lang="en-US" i="1" baseline="-25000" dirty="0" err="1" smtClean="0"/>
              <a:t>t</a:t>
            </a:r>
            <a:r>
              <a:rPr lang="en-US" dirty="0" smtClean="0"/>
              <a:t> </a:t>
            </a:r>
            <a:r>
              <a:rPr lang="en-US" dirty="0"/>
              <a:t>= </a:t>
            </a:r>
            <a:r>
              <a:rPr lang="en-US" i="1" dirty="0">
                <a:sym typeface="Symbol" panose="05050102010706020507" pitchFamily="18" charset="2"/>
              </a:rPr>
              <a:t></a:t>
            </a:r>
            <a:r>
              <a:rPr lang="en-US" i="1" dirty="0" err="1"/>
              <a:t>S</a:t>
            </a:r>
            <a:r>
              <a:rPr lang="en-US" i="1" baseline="-25000" dirty="0" err="1"/>
              <a:t>t</a:t>
            </a:r>
            <a:r>
              <a:rPr lang="en-US" i="1" dirty="0" err="1"/>
              <a:t>dt</a:t>
            </a:r>
            <a:r>
              <a:rPr lang="en-US" dirty="0"/>
              <a:t> + </a:t>
            </a:r>
            <a:r>
              <a:rPr lang="en-US" i="1" dirty="0">
                <a:sym typeface="Symbol" panose="05050102010706020507" pitchFamily="18" charset="2"/>
              </a:rPr>
              <a:t></a:t>
            </a:r>
            <a:r>
              <a:rPr lang="en-US" i="1" dirty="0" err="1"/>
              <a:t>S</a:t>
            </a:r>
            <a:r>
              <a:rPr lang="en-US" i="1" baseline="-25000" dirty="0" err="1"/>
              <a:t>t</a:t>
            </a:r>
            <a:r>
              <a:rPr lang="en-US" i="1" dirty="0" err="1"/>
              <a:t>dZ</a:t>
            </a:r>
            <a:r>
              <a:rPr lang="en-US" i="1" baseline="-25000" dirty="0" err="1"/>
              <a:t>t</a:t>
            </a:r>
            <a:r>
              <a:rPr lang="en-US" dirty="0"/>
              <a:t>.</a:t>
            </a:r>
          </a:p>
          <a:p>
            <a:endParaRPr lang="en-US" dirty="0"/>
          </a:p>
        </p:txBody>
      </p:sp>
    </p:spTree>
    <p:extLst>
      <p:ext uri="{BB962C8B-B14F-4D97-AF65-F5344CB8AC3E}">
        <p14:creationId xmlns:p14="http://schemas.microsoft.com/office/powerpoint/2010/main" val="1321969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Option Pricing Introduction</a:t>
            </a:r>
            <a:endParaRPr lang="en-US" dirty="0"/>
          </a:p>
        </p:txBody>
      </p:sp>
      <p:sp>
        <p:nvSpPr>
          <p:cNvPr id="3" name="Content Placeholder 2"/>
          <p:cNvSpPr>
            <a:spLocks noGrp="1"/>
          </p:cNvSpPr>
          <p:nvPr>
            <p:ph sz="quarter" idx="1"/>
          </p:nvPr>
        </p:nvSpPr>
        <p:spPr/>
        <p:txBody>
          <a:bodyPr/>
          <a:lstStyle/>
          <a:p>
            <a:pPr marL="0" indent="0">
              <a:buNone/>
            </a:pPr>
            <a:r>
              <a:rPr lang="en-US" dirty="0"/>
              <a:t>We will first employ a probabilistic approach in this chapter to deriving the Black-Scholes model, in which we calculate a conditional expected discounted payoff given a filtration (information set) under a risk-neutral probability measure (Section 7.2.4). Then, we will employ the analytical approach of Black and Scholes themselves, where the option value is the solution to the appropriate boundary value problem. We will discuss estimating unobservable underlying security volatility, an essential input of the model, the models sensitivities to its inputs and then a variety of applications and extensions of the </a:t>
            </a:r>
            <a:r>
              <a:rPr lang="en-US" dirty="0" smtClean="0"/>
              <a:t>model</a:t>
            </a:r>
            <a:r>
              <a:rPr lang="en-US" dirty="0" smtClean="0">
                <a:solidFill>
                  <a:schemeClr val="accent2">
                    <a:lumMod val="60000"/>
                    <a:lumOff val="40000"/>
                  </a:schemeClr>
                </a:solidFill>
              </a:rPr>
              <a:t>.</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611511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Deriving Black-Scholes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745933"/>
              </a:xfrm>
            </p:spPr>
            <p:txBody>
              <a:bodyPr>
                <a:normAutofit lnSpcReduction="10000"/>
              </a:bodyPr>
              <a:lstStyle/>
              <a:p>
                <a:pPr marL="0" indent="0">
                  <a:buNone/>
                </a:pPr>
                <a:r>
                  <a:rPr lang="en-US" dirty="0" smtClean="0"/>
                  <a:t>To </a:t>
                </a:r>
                <a:r>
                  <a:rPr lang="en-US" dirty="0"/>
                  <a:t>price a call </a:t>
                </a:r>
                <a:r>
                  <a:rPr lang="en-US" i="1" dirty="0" err="1"/>
                  <a:t>c</a:t>
                </a:r>
                <a:r>
                  <a:rPr lang="en-US" i="1" baseline="-25000" dirty="0" err="1"/>
                  <a:t>t</a:t>
                </a:r>
                <a:r>
                  <a:rPr lang="en-US" dirty="0"/>
                  <a:t> at any time </a:t>
                </a:r>
                <a:r>
                  <a:rPr lang="en-US" i="1" dirty="0"/>
                  <a:t>t</a:t>
                </a:r>
                <a:r>
                  <a:rPr lang="en-US" dirty="0"/>
                  <a:t> &lt; </a:t>
                </a:r>
                <a:r>
                  <a:rPr lang="en-US" i="1" dirty="0"/>
                  <a:t>T, </a:t>
                </a:r>
                <a:r>
                  <a:rPr lang="en-US" dirty="0"/>
                  <a:t>it is sufficient to construct a self-financing replicating portfolio (</a:t>
                </a:r>
                <a:r>
                  <a:rPr lang="en-US" dirty="0" err="1"/>
                  <a:t>γ</a:t>
                </a:r>
                <a:r>
                  <a:rPr lang="en-US" baseline="-25000" dirty="0" err="1"/>
                  <a:t>s,t</a:t>
                </a:r>
                <a:r>
                  <a:rPr lang="en-US" dirty="0" err="1"/>
                  <a:t>,γ</a:t>
                </a:r>
                <a:r>
                  <a:rPr lang="en-US" baseline="-25000" dirty="0" err="1"/>
                  <a:t>b,t</a:t>
                </a:r>
                <a:r>
                  <a:rPr lang="en-US" dirty="0"/>
                  <a:t>) of stocks and bonds whose value equals the value of the call at time </a:t>
                </a:r>
                <a:r>
                  <a:rPr lang="en-US" i="1" dirty="0"/>
                  <a:t>T. </a:t>
                </a:r>
                <a:r>
                  <a:rPr lang="en-US" dirty="0"/>
                  <a:t>If we denote the value of the portfolio by </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smtClean="0"/>
                  <a:t> 		                    	(1)</a:t>
                </a:r>
              </a:p>
              <a:p>
                <a:pPr marL="0" indent="0">
                  <a:buNone/>
                </a:pPr>
                <a:r>
                  <a:rPr lang="en-US" dirty="0" smtClean="0"/>
                  <a:t>with </a:t>
                </a:r>
                <a:r>
                  <a:rPr lang="en-US" i="1" dirty="0" err="1"/>
                  <a:t>c</a:t>
                </a:r>
                <a:r>
                  <a:rPr lang="en-US" i="1" baseline="-25000" dirty="0" err="1"/>
                  <a:t>T</a:t>
                </a:r>
                <a:r>
                  <a:rPr lang="en-US" dirty="0"/>
                  <a:t> equal to the value of the call at expiry</a:t>
                </a:r>
                <a:r>
                  <a:rPr lang="en-US" i="1" dirty="0"/>
                  <a:t>, </a:t>
                </a:r>
                <a:r>
                  <a:rPr lang="en-US" dirty="0"/>
                  <a:t>and we require that the self-financing property is satisfied:</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𝑑𝑆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smtClean="0"/>
                  <a:t>          			(2)</a:t>
                </a:r>
              </a:p>
              <a:p>
                <a:pPr marL="0" indent="0">
                  <a:buNone/>
                </a:pPr>
                <a:endParaRPr lang="en-US" dirty="0" smtClean="0"/>
              </a:p>
              <a:p>
                <a:pPr marL="0" indent="0">
                  <a:buNone/>
                </a:pPr>
                <a:r>
                  <a:rPr lang="en-US" dirty="0"/>
                  <a:t>It is convenient to rewrite the self-financing property </a:t>
                </a:r>
                <a:r>
                  <a:rPr lang="en-US" dirty="0" smtClean="0"/>
                  <a:t>(2) </a:t>
                </a:r>
                <a:r>
                  <a:rPr lang="en-US" dirty="0"/>
                  <a:t>in the form: </a:t>
                </a:r>
                <a:endParaRPr lang="en-US" dirty="0" smtClean="0"/>
              </a:p>
              <a:p>
                <a:pPr marL="0" indent="0">
                  <a:buNone/>
                </a:pPr>
                <a:r>
                  <a:rPr lang="en-US" dirty="0" smtClean="0"/>
                  <a:t>			       </a:t>
                </a:r>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𝑑𝑆</m:t>
                        </m:r>
                      </m:e>
                      <m:sub>
                        <m:r>
                          <a:rPr lang="en-US" i="1">
                            <a:latin typeface="Cambria Math" panose="02040503050406030204" pitchFamily="18" charset="0"/>
                          </a:rPr>
                          <m:t>𝑡</m:t>
                        </m:r>
                      </m:sub>
                    </m:sSub>
                  </m:oMath>
                </a14:m>
                <a:r>
                  <a:rPr lang="en-US" dirty="0" smtClean="0"/>
                  <a:t>				(3)</a:t>
                </a:r>
                <a:endParaRPr lang="en-US" dirty="0"/>
              </a:p>
              <a:p>
                <a:pPr marL="0" indent="0">
                  <a:buNone/>
                </a:pPr>
                <a:endParaRPr lang="en-US" dirty="0"/>
              </a:p>
              <a:p>
                <a:pPr marL="0" indent="0">
                  <a:buNone/>
                </a:pPr>
                <a:endParaRPr lang="en-US" dirty="0" smtClean="0"/>
              </a:p>
              <a:p>
                <a:pPr marL="0" indent="0">
                  <a:buNone/>
                </a:pP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45933"/>
              </a:xfrm>
              <a:blipFill rotWithShape="0">
                <a:blip r:embed="rId2" cstate="print"/>
                <a:stretch>
                  <a:fillRect l="-1022" t="-1926" b="-2439"/>
                </a:stretch>
              </a:blipFill>
            </p:spPr>
            <p:txBody>
              <a:bodyPr/>
              <a:lstStyle/>
              <a:p>
                <a:r>
                  <a:rPr lang="en-US">
                    <a:noFill/>
                  </a:rPr>
                  <a:t> </a:t>
                </a:r>
              </a:p>
            </p:txBody>
          </p:sp>
        </mc:Fallback>
      </mc:AlternateContent>
    </p:spTree>
    <p:extLst>
      <p:ext uri="{BB962C8B-B14F-4D97-AF65-F5344CB8AC3E}">
        <p14:creationId xmlns:p14="http://schemas.microsoft.com/office/powerpoint/2010/main" val="2539225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Deriving </a:t>
            </a:r>
            <a:r>
              <a:rPr lang="en-US" b="1" dirty="0" smtClean="0"/>
              <a:t>Black-Scholes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Since </a:t>
                </a:r>
                <a:r>
                  <a:rPr lang="en-US" i="1" dirty="0" err="1"/>
                  <a:t>B</a:t>
                </a:r>
                <a:r>
                  <a:rPr lang="en-US" i="1" baseline="-25000" dirty="0" err="1"/>
                  <a:t>t</a:t>
                </a:r>
                <a:r>
                  <a:rPr lang="en-US" dirty="0"/>
                  <a:t> = </a:t>
                </a:r>
                <a:r>
                  <a:rPr lang="en-US" i="1" dirty="0" err="1"/>
                  <a:t>e</a:t>
                </a:r>
                <a:r>
                  <a:rPr lang="en-US" i="1" baseline="30000" dirty="0" err="1"/>
                  <a:t>rt</a:t>
                </a:r>
                <a:r>
                  <a:rPr lang="en-US" i="1" dirty="0"/>
                  <a:t>, </a:t>
                </a:r>
                <a:r>
                  <a:rPr lang="en-US" i="1" dirty="0" err="1"/>
                  <a:t>dB</a:t>
                </a:r>
                <a:r>
                  <a:rPr lang="en-US" i="1" baseline="-25000" dirty="0" err="1"/>
                  <a:t>t</a:t>
                </a:r>
                <a:r>
                  <a:rPr lang="en-US" dirty="0"/>
                  <a:t> =</a:t>
                </a:r>
                <a:r>
                  <a:rPr lang="en-US" i="1" dirty="0" err="1"/>
                  <a:t>re</a:t>
                </a:r>
                <a:r>
                  <a:rPr lang="en-US" i="1" baseline="30000" dirty="0" err="1"/>
                  <a:t>rt</a:t>
                </a:r>
                <a:r>
                  <a:rPr lang="en-US" i="1" dirty="0" err="1"/>
                  <a:t>dt</a:t>
                </a:r>
                <a:r>
                  <a:rPr lang="en-US" i="1" dirty="0"/>
                  <a:t> = </a:t>
                </a:r>
                <a:r>
                  <a:rPr lang="en-US" i="1" dirty="0" err="1"/>
                  <a:t>rB</a:t>
                </a:r>
                <a:r>
                  <a:rPr lang="en-US" i="1" baseline="-25000" dirty="0" err="1"/>
                  <a:t>t</a:t>
                </a:r>
                <a:r>
                  <a:rPr lang="en-US" i="1" baseline="-25000" dirty="0"/>
                  <a:t> </a:t>
                </a:r>
                <a:r>
                  <a:rPr lang="en-US" i="1" dirty="0" err="1" smtClean="0"/>
                  <a:t>dt</a:t>
                </a:r>
                <a:r>
                  <a:rPr lang="en-US" i="1" dirty="0" smtClean="0"/>
                  <a:t>  </a:t>
                </a:r>
                <a:r>
                  <a:rPr lang="en-US" dirty="0"/>
                  <a:t>so equation </a:t>
                </a:r>
                <a:r>
                  <a:rPr lang="en-US" dirty="0" smtClean="0"/>
                  <a:t>(3) </a:t>
                </a:r>
                <a:r>
                  <a:rPr lang="en-US" dirty="0"/>
                  <a:t>takes the form</a:t>
                </a:r>
              </a:p>
              <a:p>
                <a:pPr marL="0" indent="0">
                  <a:buNone/>
                </a:pPr>
                <a:r>
                  <a:rPr lang="en-US" dirty="0"/>
                  <a:t> </a:t>
                </a:r>
              </a:p>
              <a:p>
                <a:pPr marL="0" indent="0">
                  <a:buNone/>
                </a:pPr>
                <a:r>
                  <a:rPr lang="en-US" dirty="0"/>
                  <a:t>	   </a:t>
                </a:r>
                <a:r>
                  <a:rPr lang="en-US" dirty="0" smtClean="0"/>
                  <a:t>		</a:t>
                </a:r>
                <a14:m>
                  <m:oMath xmlns:m="http://schemas.openxmlformats.org/officeDocument/2006/math">
                    <m:r>
                      <a:rPr lang="en-US" i="1">
                        <a:latin typeface="Cambria Math" panose="02040503050406030204" pitchFamily="18" charset="0"/>
                      </a:rPr>
                      <m:t>𝑟</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𝑑𝑆</m:t>
                        </m:r>
                      </m:e>
                      <m:sub>
                        <m:r>
                          <a:rPr lang="en-US" i="1">
                            <a:latin typeface="Cambria Math" panose="02040503050406030204" pitchFamily="18" charset="0"/>
                          </a:rPr>
                          <m:t>𝑡</m:t>
                        </m:r>
                      </m:sub>
                    </m:sSub>
                  </m:oMath>
                </a14:m>
                <a:r>
                  <a:rPr lang="en-US" i="1" dirty="0" smtClean="0"/>
                  <a:t> 				</a:t>
                </a:r>
                <a:r>
                  <a:rPr lang="en-US" dirty="0" smtClean="0"/>
                  <a:t>(4)</a:t>
                </a:r>
              </a:p>
              <a:p>
                <a:pPr marL="0" indent="0">
                  <a:buNone/>
                </a:pPr>
                <a:r>
                  <a:rPr lang="en-US" i="1" dirty="0" smtClean="0"/>
                  <a:t>	</a:t>
                </a:r>
                <a:endParaRPr lang="en-US" dirty="0" smtClean="0"/>
              </a:p>
              <a:p>
                <a:pPr marL="0" indent="0">
                  <a:buNone/>
                </a:pPr>
                <a:r>
                  <a:rPr lang="en-US" dirty="0"/>
                  <a:t>Solving for </a:t>
                </a:r>
                <a:r>
                  <a:rPr lang="en-US" dirty="0" err="1"/>
                  <a:t>γ</a:t>
                </a:r>
                <a:r>
                  <a:rPr lang="en-US" baseline="-25000" dirty="0" err="1"/>
                  <a:t>b,t</a:t>
                </a:r>
                <a:r>
                  <a:rPr lang="en-US" i="1" dirty="0" err="1"/>
                  <a:t>B</a:t>
                </a:r>
                <a:r>
                  <a:rPr lang="en-US" i="1" baseline="-25000" dirty="0" err="1"/>
                  <a:t>t</a:t>
                </a:r>
                <a:r>
                  <a:rPr lang="en-US" i="1" baseline="-25000" dirty="0"/>
                  <a:t> </a:t>
                </a:r>
                <a:r>
                  <a:rPr lang="en-US" i="1" dirty="0"/>
                  <a:t>= </a:t>
                </a:r>
                <a:r>
                  <a:rPr lang="en-US" i="1" dirty="0" err="1"/>
                  <a:t>c</a:t>
                </a:r>
                <a:r>
                  <a:rPr lang="en-US" i="1" baseline="-25000" dirty="0" err="1"/>
                  <a:t>t</a:t>
                </a:r>
                <a:r>
                  <a:rPr lang="en-US" i="1" baseline="-25000" dirty="0"/>
                  <a:t> </a:t>
                </a:r>
                <a:r>
                  <a:rPr lang="en-US" i="1" dirty="0"/>
                  <a:t>- </a:t>
                </a:r>
                <a:r>
                  <a:rPr lang="en-US" i="1" dirty="0" err="1"/>
                  <a:t>γ</a:t>
                </a:r>
                <a:r>
                  <a:rPr lang="en-US" i="1" baseline="-25000" dirty="0" err="1"/>
                  <a:t>s,</a:t>
                </a:r>
                <a:r>
                  <a:rPr lang="en-US" baseline="-25000" dirty="0" err="1"/>
                  <a:t>t</a:t>
                </a:r>
                <a:r>
                  <a:rPr lang="en-US" dirty="0" err="1"/>
                  <a:t>S</a:t>
                </a:r>
                <a:r>
                  <a:rPr lang="en-US" baseline="-25000" dirty="0" err="1"/>
                  <a:t>t</a:t>
                </a:r>
                <a:r>
                  <a:rPr lang="en-US" dirty="0"/>
                  <a:t> in equation (</a:t>
                </a:r>
                <a:r>
                  <a:rPr lang="en-US" dirty="0" smtClean="0"/>
                  <a:t>1), </a:t>
                </a:r>
                <a:r>
                  <a:rPr lang="en-US" dirty="0"/>
                  <a:t>and substituting this result into equation </a:t>
                </a:r>
                <a:r>
                  <a:rPr lang="en-US" dirty="0" smtClean="0"/>
                  <a:t>(</a:t>
                </a:r>
                <a:r>
                  <a:rPr lang="en-US" dirty="0"/>
                  <a:t>4</a:t>
                </a:r>
                <a:r>
                  <a:rPr lang="en-US" dirty="0" smtClean="0"/>
                  <a:t>), </a:t>
                </a:r>
                <a:r>
                  <a:rPr lang="en-US" dirty="0"/>
                  <a:t>equation </a:t>
                </a:r>
                <a:r>
                  <a:rPr lang="en-US" dirty="0" smtClean="0"/>
                  <a:t>(4) </a:t>
                </a:r>
                <a:r>
                  <a:rPr lang="en-US" dirty="0"/>
                  <a:t>becomes:</a:t>
                </a:r>
              </a:p>
              <a:p>
                <a:pPr marL="0" indent="0">
                  <a:buNone/>
                </a:pPr>
                <a:r>
                  <a:rPr lang="en-US" dirty="0"/>
                  <a:t> </a:t>
                </a:r>
              </a:p>
              <a:p>
                <a:pPr marL="0" indent="0">
                  <a:buNone/>
                </a:pPr>
                <a:r>
                  <a:rPr lang="en-US" dirty="0" smtClean="0"/>
                  <a:t>			</a:t>
                </a:r>
                <a14:m>
                  <m:oMath xmlns:m="http://schemas.openxmlformats.org/officeDocument/2006/math">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𝑑𝑆</m:t>
                        </m:r>
                      </m:e>
                      <m:sub>
                        <m:r>
                          <a:rPr lang="en-US" i="1">
                            <a:latin typeface="Cambria Math" panose="02040503050406030204" pitchFamily="18" charset="0"/>
                          </a:rPr>
                          <m:t>𝑡</m:t>
                        </m:r>
                      </m:sub>
                    </m:sSub>
                  </m:oMath>
                </a14:m>
                <a:r>
                  <a:rPr lang="en-US" dirty="0" smtClean="0"/>
                  <a:t>			(5)</a:t>
                </a:r>
              </a:p>
              <a:p>
                <a:pPr marL="0" indent="0">
                  <a:buNone/>
                </a:pPr>
                <a:endParaRPr lang="en-US" dirty="0"/>
              </a:p>
              <a:p>
                <a:pPr marL="0" indent="0">
                  <a:buNone/>
                </a:pPr>
                <a:r>
                  <a:rPr lang="en-US" dirty="0"/>
                  <a:t>Recall that we assume that the stock price follows a geometric Brownian motion process:</a:t>
                </a:r>
              </a:p>
              <a:p>
                <a:endParaRPr lang="en-US" dirty="0" smtClean="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860" t="-2000" b="-2533"/>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2006291908"/>
              </p:ext>
            </p:extLst>
          </p:nvPr>
        </p:nvGraphicFramePr>
        <p:xfrm>
          <a:off x="4040024" y="5601639"/>
          <a:ext cx="2901549" cy="497409"/>
        </p:xfrm>
        <a:graphic>
          <a:graphicData uri="http://schemas.openxmlformats.org/presentationml/2006/ole">
            <mc:AlternateContent xmlns:mc="http://schemas.openxmlformats.org/markup-compatibility/2006">
              <mc:Choice xmlns:v="urn:schemas-microsoft-com:vml" Requires="v">
                <p:oleObj spid="_x0000_s1117" name="Equation" r:id="rId4" imgW="1333500" imgH="228600" progId="Equation.3">
                  <p:embed/>
                </p:oleObj>
              </mc:Choice>
              <mc:Fallback>
                <p:oleObj name="Equation" r:id="rId4" imgW="1333500" imgH="228600" progId="Equation.3">
                  <p:embed/>
                  <p:pic>
                    <p:nvPicPr>
                      <p:cNvPr id="0" name="Picture 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0024" y="5601639"/>
                        <a:ext cx="2901549" cy="4974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4361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Deriving Black-Scholes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573354" cy="4854087"/>
              </a:xfrm>
            </p:spPr>
            <p:txBody>
              <a:bodyPr>
                <a:normAutofit fontScale="92500" lnSpcReduction="10000"/>
              </a:bodyPr>
              <a:lstStyle/>
              <a:p>
                <a:pPr marL="0" indent="0">
                  <a:buNone/>
                </a:pPr>
                <a:r>
                  <a:rPr lang="en-US" dirty="0" smtClean="0"/>
                  <a:t>Now, we will invoke </a:t>
                </a:r>
                <a:r>
                  <a:rPr lang="en-US" dirty="0" err="1"/>
                  <a:t>Itô’s</a:t>
                </a:r>
                <a:r>
                  <a:rPr lang="en-US" dirty="0"/>
                  <a:t> Lemma from Chapter 6 to express the differential </a:t>
                </a:r>
                <a:r>
                  <a:rPr lang="en-US" i="1" dirty="0" err="1"/>
                  <a:t>dc</a:t>
                </a:r>
                <a:r>
                  <a:rPr lang="en-US" i="1" baseline="-25000" dirty="0" err="1"/>
                  <a:t>t</a:t>
                </a:r>
                <a:r>
                  <a:rPr lang="en-US" dirty="0"/>
                  <a:t> (equation </a:t>
                </a:r>
                <a:r>
                  <a:rPr lang="en-US" dirty="0" smtClean="0"/>
                  <a:t>2):</a:t>
                </a:r>
              </a:p>
              <a:p>
                <a:pPr marL="0" indent="0">
                  <a:buNone/>
                </a:pPr>
                <a:endParaRPr lang="en-US" dirty="0" smtClean="0"/>
              </a:p>
              <a:p>
                <a:pPr marL="0" indent="0">
                  <a:buNone/>
                </a:pPr>
                <a:r>
                  <a:rPr lang="en-US" dirty="0" smtClean="0"/>
                  <a:t>	          </a:t>
                </a:r>
                <a14:m>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𝜇</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𝑡</m:t>
                            </m:r>
                          </m:sub>
                          <m:sup>
                            <m:r>
                              <a:rPr lang="en-US" i="1">
                                <a:latin typeface="Cambria Math" panose="02040503050406030204" pitchFamily="18" charset="0"/>
                              </a:rPr>
                              <m:t>2</m:t>
                            </m:r>
                          </m:sup>
                        </m:sSub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𝑐</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2</m:t>
                                </m:r>
                              </m:sup>
                            </m:sSup>
                          </m:den>
                        </m:f>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a14:m>
                <a:r>
                  <a:rPr lang="en-US" dirty="0" smtClean="0"/>
                  <a:t>			          (6)</a:t>
                </a:r>
                <a:endParaRPr lang="en-US" dirty="0"/>
              </a:p>
              <a:p>
                <a:endParaRPr lang="en-US" dirty="0" smtClean="0"/>
              </a:p>
              <a:p>
                <a:pPr marL="0" indent="0">
                  <a:buNone/>
                </a:pPr>
                <a:r>
                  <a:rPr lang="en-US" dirty="0"/>
                  <a:t>which we will use to replace </a:t>
                </a:r>
                <a:r>
                  <a:rPr lang="en-US" i="1" dirty="0" err="1"/>
                  <a:t>dc</a:t>
                </a:r>
                <a:r>
                  <a:rPr lang="en-US" i="1" baseline="-25000" dirty="0" err="1"/>
                  <a:t>t</a:t>
                </a:r>
                <a:r>
                  <a:rPr lang="en-US" dirty="0"/>
                  <a:t> in equation </a:t>
                </a:r>
                <a:r>
                  <a:rPr lang="en-US" dirty="0" smtClean="0"/>
                  <a:t>(5) </a:t>
                </a:r>
                <a:r>
                  <a:rPr lang="en-US" dirty="0"/>
                  <a:t>and then simplify:</a:t>
                </a:r>
                <a:endParaRPr lang="en-US" dirty="0" smtClean="0"/>
              </a:p>
              <a:p>
                <a:pPr marL="0" indent="0">
                  <a:buNone/>
                </a:pPr>
                <a14:m>
                  <m:oMath xmlns:m="http://schemas.openxmlformats.org/officeDocument/2006/math">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𝜇</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𝑡</m:t>
                            </m:r>
                          </m:sub>
                          <m:sup>
                            <m:r>
                              <a:rPr lang="en-US" i="1">
                                <a:latin typeface="Cambria Math" panose="02040503050406030204" pitchFamily="18" charset="0"/>
                              </a:rPr>
                              <m:t>2</m:t>
                            </m:r>
                          </m:sup>
                        </m:sSub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𝑐</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2</m:t>
                                </m:r>
                              </m:sup>
                            </m:sSup>
                          </m:den>
                        </m:f>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𝑑𝑆</m:t>
                        </m:r>
                      </m:e>
                      <m:sub>
                        <m:r>
                          <a:rPr lang="en-US" i="1">
                            <a:latin typeface="Cambria Math" panose="02040503050406030204" pitchFamily="18" charset="0"/>
                          </a:rPr>
                          <m:t>𝑡</m:t>
                        </m:r>
                      </m:sub>
                    </m:sSub>
                  </m:oMath>
                </a14:m>
                <a:r>
                  <a:rPr lang="en-US" dirty="0" smtClean="0"/>
                  <a:t> </a:t>
                </a:r>
                <a:endParaRPr lang="en-US" dirty="0"/>
              </a:p>
              <a:p>
                <a:pPr marL="0" indent="0">
                  <a:buNone/>
                </a:pPr>
                <a:r>
                  <a:rPr lang="en-US" dirty="0" smtClean="0"/>
                  <a:t> 		    </a:t>
                </a:r>
                <a14:m>
                  <m:oMath xmlns:m="http://schemas.openxmlformats.org/officeDocument/2006/math">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𝜇</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𝑡</m:t>
                            </m:r>
                          </m:sub>
                          <m:sup>
                            <m:r>
                              <a:rPr lang="en-US" i="1">
                                <a:latin typeface="Cambria Math" panose="02040503050406030204" pitchFamily="18" charset="0"/>
                              </a:rPr>
                              <m:t>2</m:t>
                            </m:r>
                          </m:sup>
                        </m:sSub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𝑐</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2</m:t>
                                </m:r>
                              </m:sup>
                            </m:sSup>
                          </m:den>
                        </m:f>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𝜇</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oMath>
                </a14:m>
                <a:endParaRPr lang="en-US" dirty="0"/>
              </a:p>
              <a:p>
                <a:pPr marL="0" indent="0">
                  <a:buNone/>
                </a:pPr>
                <a:r>
                  <a:rPr lang="en-US" dirty="0" smtClean="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𝑡</m:t>
                            </m:r>
                          </m:sub>
                          <m:sup>
                            <m:r>
                              <a:rPr lang="en-US" i="1">
                                <a:latin typeface="Cambria Math" panose="02040503050406030204" pitchFamily="18" charset="0"/>
                              </a:rPr>
                              <m:t>2</m:t>
                            </m:r>
                          </m:sup>
                        </m:sSub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𝑐</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2</m:t>
                                </m:r>
                              </m:sup>
                            </m:sSup>
                          </m:den>
                        </m:f>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𝜇</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e>
                    </m:d>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a14:m>
                <a:r>
                  <a:rPr lang="en-US" dirty="0" smtClean="0"/>
                  <a:t>    (</a:t>
                </a:r>
                <a:r>
                  <a:rPr lang="en-US" dirty="0"/>
                  <a:t>7)</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573354" cy="4854087"/>
              </a:xfrm>
              <a:blipFill rotWithShape="0">
                <a:blip r:embed="rId2" cstate="print"/>
                <a:stretch>
                  <a:fillRect l="-843" t="-1757" r="-369"/>
                </a:stretch>
              </a:blipFill>
            </p:spPr>
            <p:txBody>
              <a:bodyPr/>
              <a:lstStyle/>
              <a:p>
                <a:r>
                  <a:rPr lang="en-US">
                    <a:noFill/>
                  </a:rPr>
                  <a:t> </a:t>
                </a:r>
              </a:p>
            </p:txBody>
          </p:sp>
        </mc:Fallback>
      </mc:AlternateContent>
    </p:spTree>
    <p:extLst>
      <p:ext uri="{BB962C8B-B14F-4D97-AF65-F5344CB8AC3E}">
        <p14:creationId xmlns:p14="http://schemas.microsoft.com/office/powerpoint/2010/main" val="4059581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Deriving Black-Scholes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677108"/>
              </a:xfrm>
            </p:spPr>
            <p:txBody>
              <a:bodyPr>
                <a:normAutofit fontScale="85000" lnSpcReduction="10000"/>
              </a:bodyPr>
              <a:lstStyle/>
              <a:p>
                <a:pPr marL="0" indent="0">
                  <a:buNone/>
                </a:pPr>
                <a:r>
                  <a:rPr lang="en-US" sz="2900" dirty="0" smtClean="0"/>
                  <a:t>If we choose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𝛾</m:t>
                        </m:r>
                      </m:e>
                      <m:sub>
                        <m:r>
                          <a:rPr lang="en-US" sz="2900" i="1">
                            <a:latin typeface="Cambria Math" panose="02040503050406030204" pitchFamily="18" charset="0"/>
                          </a:rPr>
                          <m:t>𝑠</m:t>
                        </m:r>
                        <m:r>
                          <a:rPr lang="en-US" sz="2900" i="1">
                            <a:latin typeface="Cambria Math" panose="02040503050406030204" pitchFamily="18" charset="0"/>
                          </a:rPr>
                          <m:t>,</m:t>
                        </m:r>
                        <m:r>
                          <a:rPr lang="en-US" sz="2900" i="1">
                            <a:latin typeface="Cambria Math" panose="02040503050406030204" pitchFamily="18" charset="0"/>
                          </a:rPr>
                          <m:t>𝑡</m:t>
                        </m:r>
                      </m:sub>
                    </m:sSub>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m:t>
                        </m:r>
                        <m:r>
                          <a:rPr lang="en-US" sz="2900" i="1">
                            <a:latin typeface="Cambria Math" panose="02040503050406030204" pitchFamily="18" charset="0"/>
                          </a:rPr>
                          <m:t>𝑐</m:t>
                        </m:r>
                      </m:num>
                      <m:den>
                        <m:r>
                          <a:rPr lang="en-US" sz="2900" i="1">
                            <a:latin typeface="Cambria Math" panose="02040503050406030204" pitchFamily="18" charset="0"/>
                          </a:rPr>
                          <m:t>𝜕</m:t>
                        </m:r>
                        <m:r>
                          <a:rPr lang="en-US" sz="2900" i="1">
                            <a:latin typeface="Cambria Math" panose="02040503050406030204" pitchFamily="18" charset="0"/>
                          </a:rPr>
                          <m:t>𝑆</m:t>
                        </m:r>
                      </m:den>
                    </m:f>
                  </m:oMath>
                </a14:m>
                <a:r>
                  <a:rPr lang="en-US" sz="2900" dirty="0"/>
                  <a:t>, equation </a:t>
                </a:r>
                <a:r>
                  <a:rPr lang="en-US" sz="2900" dirty="0" smtClean="0"/>
                  <a:t>(</a:t>
                </a:r>
                <a:r>
                  <a:rPr lang="en-US" sz="2900" dirty="0"/>
                  <a:t>7</a:t>
                </a:r>
                <a:r>
                  <a:rPr lang="en-US" sz="2900" dirty="0" smtClean="0"/>
                  <a:t>) </a:t>
                </a:r>
                <a:r>
                  <a:rPr lang="en-US" sz="2900" dirty="0"/>
                  <a:t>will simplify to:</a:t>
                </a:r>
              </a:p>
              <a:p>
                <a:pPr marL="0" indent="0">
                  <a:buNone/>
                </a:pPr>
                <a:r>
                  <a:rPr lang="en-US" sz="2900" dirty="0"/>
                  <a:t> </a:t>
                </a:r>
              </a:p>
              <a:p>
                <a:pPr marL="0" indent="0">
                  <a:buNone/>
                </a:pPr>
                <a:r>
                  <a:rPr lang="en-US" sz="2900" dirty="0" smtClean="0"/>
                  <a:t>		</a:t>
                </a:r>
                <a14:m>
                  <m:oMath xmlns:m="http://schemas.openxmlformats.org/officeDocument/2006/math">
                    <m:r>
                      <a:rPr lang="en-US" sz="2900" i="1">
                        <a:latin typeface="Cambria Math" panose="02040503050406030204" pitchFamily="18" charset="0"/>
                      </a:rPr>
                      <m:t>𝑟</m:t>
                    </m:r>
                    <m:d>
                      <m:dPr>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𝑐</m:t>
                            </m:r>
                          </m:e>
                          <m:sub>
                            <m:r>
                              <a:rPr lang="en-US" sz="2900" i="1">
                                <a:latin typeface="Cambria Math" panose="02040503050406030204" pitchFamily="18" charset="0"/>
                              </a:rPr>
                              <m:t>𝑡</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f>
                          <m:fPr>
                            <m:ctrlPr>
                              <a:rPr lang="en-US" sz="2900" i="1">
                                <a:latin typeface="Cambria Math" panose="02040503050406030204" pitchFamily="18" charset="0"/>
                              </a:rPr>
                            </m:ctrlPr>
                          </m:fPr>
                          <m:num>
                            <m:r>
                              <a:rPr lang="en-US" sz="2900" i="1">
                                <a:latin typeface="Cambria Math" panose="02040503050406030204" pitchFamily="18" charset="0"/>
                              </a:rPr>
                              <m:t>𝜕</m:t>
                            </m:r>
                            <m:r>
                              <a:rPr lang="en-US" sz="2900" i="1">
                                <a:latin typeface="Cambria Math" panose="02040503050406030204" pitchFamily="18" charset="0"/>
                              </a:rPr>
                              <m:t>𝑐</m:t>
                            </m:r>
                          </m:num>
                          <m:den>
                            <m:r>
                              <a:rPr lang="en-US" sz="2900" i="1">
                                <a:latin typeface="Cambria Math" panose="02040503050406030204" pitchFamily="18" charset="0"/>
                              </a:rPr>
                              <m:t>𝜕</m:t>
                            </m:r>
                            <m:r>
                              <a:rPr lang="en-US" sz="2900" i="1">
                                <a:latin typeface="Cambria Math" panose="02040503050406030204" pitchFamily="18" charset="0"/>
                              </a:rPr>
                              <m:t>𝑆</m:t>
                            </m:r>
                          </m:den>
                        </m:f>
                      </m:e>
                    </m:d>
                    <m:r>
                      <a:rPr lang="en-US" sz="2900" i="1">
                        <a:latin typeface="Cambria Math" panose="02040503050406030204" pitchFamily="18" charset="0"/>
                      </a:rPr>
                      <m:t>𝑑𝑡</m:t>
                    </m:r>
                    <m:r>
                      <a:rPr lang="en-US" sz="2900" i="1">
                        <a:latin typeface="Cambria Math" panose="02040503050406030204" pitchFamily="18" charset="0"/>
                      </a:rPr>
                      <m:t>=</m:t>
                    </m:r>
                    <m:d>
                      <m:dPr>
                        <m:ctrlPr>
                          <a:rPr lang="en-US" sz="2900" i="1">
                            <a:latin typeface="Cambria Math" panose="02040503050406030204" pitchFamily="18" charset="0"/>
                          </a:rPr>
                        </m:ctrlPr>
                      </m:dPr>
                      <m:e>
                        <m:f>
                          <m:fPr>
                            <m:ctrlPr>
                              <a:rPr lang="en-US" sz="2900" i="1">
                                <a:latin typeface="Cambria Math" panose="02040503050406030204" pitchFamily="18" charset="0"/>
                              </a:rPr>
                            </m:ctrlPr>
                          </m:fPr>
                          <m:num>
                            <m:r>
                              <a:rPr lang="en-US" sz="2900" i="1">
                                <a:latin typeface="Cambria Math" panose="02040503050406030204" pitchFamily="18" charset="0"/>
                              </a:rPr>
                              <m:t>𝜕</m:t>
                            </m:r>
                            <m:r>
                              <a:rPr lang="en-US" sz="2900" i="1">
                                <a:latin typeface="Cambria Math" panose="02040503050406030204" pitchFamily="18" charset="0"/>
                              </a:rPr>
                              <m:t>𝑐</m:t>
                            </m:r>
                          </m:num>
                          <m:den>
                            <m:r>
                              <a:rPr lang="en-US" sz="2900" i="1">
                                <a:latin typeface="Cambria Math" panose="02040503050406030204" pitchFamily="18" charset="0"/>
                              </a:rPr>
                              <m:t>𝜕</m:t>
                            </m:r>
                            <m:r>
                              <a:rPr lang="en-US" sz="2900" i="1">
                                <a:latin typeface="Cambria Math" panose="02040503050406030204" pitchFamily="18" charset="0"/>
                              </a:rPr>
                              <m:t>𝑡</m:t>
                            </m:r>
                          </m:den>
                        </m:f>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1</m:t>
                            </m:r>
                          </m:num>
                          <m:den>
                            <m:r>
                              <a:rPr lang="en-US" sz="2900" i="1">
                                <a:latin typeface="Cambria Math" panose="02040503050406030204" pitchFamily="18" charset="0"/>
                              </a:rPr>
                              <m:t>2</m:t>
                            </m:r>
                          </m:den>
                        </m:f>
                        <m:sSup>
                          <m:sSupPr>
                            <m:ctrlPr>
                              <a:rPr lang="en-US" sz="2900" i="1">
                                <a:latin typeface="Cambria Math" panose="02040503050406030204" pitchFamily="18" charset="0"/>
                              </a:rPr>
                            </m:ctrlPr>
                          </m:sSupPr>
                          <m:e>
                            <m:r>
                              <a:rPr lang="en-US" sz="2900" i="1">
                                <a:latin typeface="Cambria Math" panose="02040503050406030204" pitchFamily="18" charset="0"/>
                              </a:rPr>
                              <m:t>𝜎</m:t>
                            </m:r>
                          </m:e>
                          <m:sup>
                            <m:r>
                              <a:rPr lang="en-US" sz="2900" i="1">
                                <a:latin typeface="Cambria Math" panose="02040503050406030204" pitchFamily="18" charset="0"/>
                              </a:rPr>
                              <m:t>2</m:t>
                            </m:r>
                          </m:sup>
                        </m:sSup>
                        <m:sSubSup>
                          <m:sSubSupPr>
                            <m:ctrlPr>
                              <a:rPr lang="en-US" sz="2900" i="1">
                                <a:latin typeface="Cambria Math" panose="02040503050406030204" pitchFamily="18" charset="0"/>
                              </a:rPr>
                            </m:ctrlPr>
                          </m:sSubSupPr>
                          <m:e>
                            <m:r>
                              <a:rPr lang="en-US" sz="2900" i="1">
                                <a:latin typeface="Cambria Math" panose="02040503050406030204" pitchFamily="18" charset="0"/>
                              </a:rPr>
                              <m:t>𝑆</m:t>
                            </m:r>
                          </m:e>
                          <m:sub>
                            <m:r>
                              <a:rPr lang="en-US" sz="2900" i="1">
                                <a:latin typeface="Cambria Math" panose="02040503050406030204" pitchFamily="18" charset="0"/>
                              </a:rPr>
                              <m:t>𝑡</m:t>
                            </m:r>
                          </m:sub>
                          <m:sup>
                            <m:r>
                              <a:rPr lang="en-US" sz="2900" i="1">
                                <a:latin typeface="Cambria Math" panose="02040503050406030204" pitchFamily="18" charset="0"/>
                              </a:rPr>
                              <m:t>2</m:t>
                            </m:r>
                          </m:sup>
                        </m:sSubSup>
                        <m:f>
                          <m:fPr>
                            <m:ctrlPr>
                              <a:rPr lang="en-US" sz="2900" i="1">
                                <a:latin typeface="Cambria Math" panose="02040503050406030204" pitchFamily="18" charset="0"/>
                              </a:rPr>
                            </m:ctrlPr>
                          </m:fPr>
                          <m:num>
                            <m:sSup>
                              <m:sSupPr>
                                <m:ctrlPr>
                                  <a:rPr lang="en-US" sz="2900" i="1">
                                    <a:latin typeface="Cambria Math" panose="02040503050406030204" pitchFamily="18" charset="0"/>
                                  </a:rPr>
                                </m:ctrlPr>
                              </m:sSupPr>
                              <m:e>
                                <m:r>
                                  <a:rPr lang="en-US" sz="2900" i="1">
                                    <a:latin typeface="Cambria Math" panose="02040503050406030204" pitchFamily="18" charset="0"/>
                                  </a:rPr>
                                  <m:t>𝜕</m:t>
                                </m:r>
                              </m:e>
                              <m:sup>
                                <m:r>
                                  <a:rPr lang="en-US" sz="2900" i="1">
                                    <a:latin typeface="Cambria Math" panose="02040503050406030204" pitchFamily="18" charset="0"/>
                                  </a:rPr>
                                  <m:t>2</m:t>
                                </m:r>
                              </m:sup>
                            </m:sSup>
                            <m:r>
                              <a:rPr lang="en-US" sz="2900" i="1">
                                <a:latin typeface="Cambria Math" panose="02040503050406030204" pitchFamily="18" charset="0"/>
                              </a:rPr>
                              <m:t>𝑐</m:t>
                            </m:r>
                          </m:num>
                          <m:den>
                            <m:r>
                              <a:rPr lang="en-US" sz="2900" i="1">
                                <a:latin typeface="Cambria Math" panose="02040503050406030204" pitchFamily="18" charset="0"/>
                              </a:rPr>
                              <m:t>𝑑</m:t>
                            </m:r>
                            <m:sSup>
                              <m:sSupPr>
                                <m:ctrlPr>
                                  <a:rPr lang="en-US" sz="2900" i="1">
                                    <a:latin typeface="Cambria Math" panose="02040503050406030204" pitchFamily="18" charset="0"/>
                                  </a:rPr>
                                </m:ctrlPr>
                              </m:sSupPr>
                              <m:e>
                                <m:r>
                                  <a:rPr lang="en-US" sz="2900" i="1">
                                    <a:latin typeface="Cambria Math" panose="02040503050406030204" pitchFamily="18" charset="0"/>
                                  </a:rPr>
                                  <m:t>𝑆</m:t>
                                </m:r>
                              </m:e>
                              <m:sup>
                                <m:r>
                                  <a:rPr lang="en-US" sz="2900" i="1">
                                    <a:latin typeface="Cambria Math" panose="02040503050406030204" pitchFamily="18" charset="0"/>
                                  </a:rPr>
                                  <m:t>2</m:t>
                                </m:r>
                              </m:sup>
                            </m:sSup>
                          </m:den>
                        </m:f>
                      </m:e>
                    </m:d>
                    <m:r>
                      <a:rPr lang="en-US" sz="2900" i="1">
                        <a:latin typeface="Cambria Math" panose="02040503050406030204" pitchFamily="18" charset="0"/>
                      </a:rPr>
                      <m:t>𝑑𝑡</m:t>
                    </m:r>
                  </m:oMath>
                </a14:m>
                <a:r>
                  <a:rPr lang="en-US" sz="2900" dirty="0" smtClean="0"/>
                  <a:t>   				(8)</a:t>
                </a:r>
              </a:p>
              <a:p>
                <a:pPr marL="0" indent="0">
                  <a:buNone/>
                </a:pPr>
                <a:endParaRPr lang="en-US" sz="3200" dirty="0" smtClean="0"/>
              </a:p>
              <a:p>
                <a:pPr marL="0" indent="0">
                  <a:buNone/>
                </a:pPr>
                <a:endParaRPr lang="en-US" sz="3200" dirty="0"/>
              </a:p>
              <a:p>
                <a:pPr marL="0" indent="0">
                  <a:buNone/>
                </a:pPr>
                <a:r>
                  <a:rPr lang="en-US" sz="2600" dirty="0" smtClean="0"/>
                  <a:t>This </a:t>
                </a:r>
                <a:r>
                  <a:rPr lang="en-US" sz="2600" dirty="0"/>
                  <a:t>step is key. Notice that this Equation </a:t>
                </a:r>
                <a:r>
                  <a:rPr lang="en-US" sz="2600" dirty="0" smtClean="0"/>
                  <a:t>(</a:t>
                </a:r>
                <a:r>
                  <a:rPr lang="en-US" sz="2600" dirty="0"/>
                  <a:t>8</a:t>
                </a:r>
                <a:r>
                  <a:rPr lang="en-US" sz="2600" dirty="0" smtClean="0"/>
                  <a:t>) </a:t>
                </a:r>
                <a:r>
                  <a:rPr lang="en-US" sz="2600" dirty="0"/>
                  <a:t>makes no reference to </a:t>
                </a:r>
                <a:r>
                  <a:rPr lang="en-US" sz="2600" i="1" dirty="0">
                    <a:sym typeface="Symbol" panose="05050102010706020507" pitchFamily="18" charset="2"/>
                  </a:rPr>
                  <a:t></a:t>
                </a:r>
                <a:r>
                  <a:rPr lang="en-US" sz="2600" dirty="0"/>
                  <a:t>, the instantaneous expected rate of return for the stock. This suggests our pricing model will not depend on a risk premium or investor risk preferences, as in fact we will see when we obtain the solution. Only the riskless return </a:t>
                </a:r>
                <a:r>
                  <a:rPr lang="en-US" sz="2600" i="1" dirty="0"/>
                  <a:t>r </a:t>
                </a:r>
                <a:r>
                  <a:rPr lang="en-US" sz="2600" dirty="0"/>
                  <a:t>is used. One can view the amount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𝑐</m:t>
                        </m:r>
                      </m:e>
                      <m:sub>
                        <m:r>
                          <a:rPr lang="en-US" sz="2600" i="1">
                            <a:latin typeface="Cambria Math" panose="02040503050406030204" pitchFamily="18" charset="0"/>
                          </a:rPr>
                          <m:t>𝑡</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𝑆</m:t>
                        </m:r>
                      </m:e>
                      <m:sub>
                        <m:r>
                          <a:rPr lang="en-US" sz="2600" i="1">
                            <a:latin typeface="Cambria Math" panose="02040503050406030204" pitchFamily="18" charset="0"/>
                          </a:rPr>
                          <m:t>𝑡</m:t>
                        </m:r>
                      </m:sub>
                    </m:sSub>
                    <m:f>
                      <m:fPr>
                        <m:ctrlPr>
                          <a:rPr lang="en-US" sz="2600" i="1">
                            <a:latin typeface="Cambria Math" panose="02040503050406030204" pitchFamily="18" charset="0"/>
                          </a:rPr>
                        </m:ctrlPr>
                      </m:fPr>
                      <m:num>
                        <m:r>
                          <a:rPr lang="en-US" sz="2600" i="1">
                            <a:latin typeface="Cambria Math" panose="02040503050406030204" pitchFamily="18" charset="0"/>
                          </a:rPr>
                          <m:t>𝜕</m:t>
                        </m:r>
                        <m:r>
                          <a:rPr lang="en-US" sz="2600" i="1">
                            <a:latin typeface="Cambria Math" panose="02040503050406030204" pitchFamily="18" charset="0"/>
                          </a:rPr>
                          <m:t>𝑐</m:t>
                        </m:r>
                      </m:num>
                      <m:den>
                        <m:r>
                          <a:rPr lang="en-US" sz="2600" i="1">
                            <a:latin typeface="Cambria Math" panose="02040503050406030204" pitchFamily="18" charset="0"/>
                          </a:rPr>
                          <m:t>𝜕</m:t>
                        </m:r>
                        <m:r>
                          <a:rPr lang="en-US" sz="2600" i="1">
                            <a:latin typeface="Cambria Math" panose="02040503050406030204" pitchFamily="18" charset="0"/>
                          </a:rPr>
                          <m:t>𝑆</m:t>
                        </m:r>
                      </m:den>
                    </m:f>
                  </m:oMath>
                </a14:m>
                <a:r>
                  <a:rPr lang="en-US" sz="2600" i="1" dirty="0"/>
                  <a:t> </a:t>
                </a:r>
                <a:r>
                  <a:rPr lang="en-US" sz="2600" dirty="0"/>
                  <a:t>as the value of a portfolio consisting of buying 1 call and shorting </a:t>
                </a:r>
                <a14:m>
                  <m:oMath xmlns:m="http://schemas.openxmlformats.org/officeDocument/2006/math">
                    <m:f>
                      <m:fPr>
                        <m:ctrlPr>
                          <a:rPr lang="en-US" sz="2600" i="1">
                            <a:latin typeface="Cambria Math" panose="02040503050406030204" pitchFamily="18" charset="0"/>
                          </a:rPr>
                        </m:ctrlPr>
                      </m:fPr>
                      <m:num>
                        <m:r>
                          <a:rPr lang="en-US" sz="2600" i="1">
                            <a:latin typeface="Cambria Math" panose="02040503050406030204" pitchFamily="18" charset="0"/>
                          </a:rPr>
                          <m:t>𝜕</m:t>
                        </m:r>
                        <m:r>
                          <a:rPr lang="en-US" sz="2600" i="1">
                            <a:latin typeface="Cambria Math" panose="02040503050406030204" pitchFamily="18" charset="0"/>
                          </a:rPr>
                          <m:t>𝑐</m:t>
                        </m:r>
                      </m:num>
                      <m:den>
                        <m:r>
                          <a:rPr lang="en-US" sz="2600" i="1">
                            <a:latin typeface="Cambria Math" panose="02040503050406030204" pitchFamily="18" charset="0"/>
                          </a:rPr>
                          <m:t>𝜕</m:t>
                        </m:r>
                        <m:r>
                          <a:rPr lang="en-US" sz="2600" i="1">
                            <a:latin typeface="Cambria Math" panose="02040503050406030204" pitchFamily="18" charset="0"/>
                          </a:rPr>
                          <m:t>𝑆</m:t>
                        </m:r>
                      </m:den>
                    </m:f>
                  </m:oMath>
                </a14:m>
                <a:r>
                  <a:rPr lang="en-US" sz="2600" dirty="0"/>
                  <a:t> shares of the stock</a:t>
                </a:r>
                <a:r>
                  <a:rPr lang="en-US" sz="2600" dirty="0" smtClean="0"/>
                  <a:t>.</a:t>
                </a:r>
                <a:endParaRPr lang="en-US" sz="26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677108"/>
              </a:xfrm>
              <a:blipFill rotWithShape="0">
                <a:blip r:embed="rId2" cstate="print"/>
                <a:stretch>
                  <a:fillRect l="-860" t="-130" r="-376"/>
                </a:stretch>
              </a:blipFill>
            </p:spPr>
            <p:txBody>
              <a:bodyPr/>
              <a:lstStyle/>
              <a:p>
                <a:r>
                  <a:rPr lang="en-US">
                    <a:noFill/>
                  </a:rPr>
                  <a:t> </a:t>
                </a:r>
              </a:p>
            </p:txBody>
          </p:sp>
        </mc:Fallback>
      </mc:AlternateContent>
    </p:spTree>
    <p:extLst>
      <p:ext uri="{BB962C8B-B14F-4D97-AF65-F5344CB8AC3E}">
        <p14:creationId xmlns:p14="http://schemas.microsoft.com/office/powerpoint/2010/main" val="3429049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Deriving Black-Scholes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pPr marL="0" indent="0">
                  <a:buNone/>
                </a:pPr>
                <a14:m>
                  <m:oMathPara xmlns:m="http://schemas.openxmlformats.org/officeDocument/2006/math">
                    <m:oMathParaPr>
                      <m:jc m:val="left"/>
                    </m:oMathParaPr>
                    <m:oMath xmlns:m="http://schemas.openxmlformats.org/officeDocument/2006/math">
                      <m:r>
                        <m:rPr>
                          <m:nor/>
                        </m:rPr>
                        <a:rPr lang="en-US" sz="2800" dirty="0" smtClean="0"/>
                        <m:t>Equation</m:t>
                      </m:r>
                      <m:r>
                        <m:rPr>
                          <m:nor/>
                        </m:rPr>
                        <a:rPr lang="en-US" sz="2800" dirty="0" smtClean="0"/>
                        <m:t> (8) </m:t>
                      </m:r>
                      <m:r>
                        <m:rPr>
                          <m:nor/>
                        </m:rPr>
                        <a:rPr lang="en-US" sz="2800" dirty="0" smtClean="0"/>
                        <m:t>is</m:t>
                      </m:r>
                      <m:r>
                        <m:rPr>
                          <m:nor/>
                        </m:rPr>
                        <a:rPr lang="en-US" sz="2800" dirty="0" smtClean="0"/>
                        <m:t> </m:t>
                      </m:r>
                      <m:r>
                        <m:rPr>
                          <m:nor/>
                        </m:rPr>
                        <a:rPr lang="en-US" sz="2800" dirty="0" smtClean="0"/>
                        <m:t>divided</m:t>
                      </m:r>
                      <m:r>
                        <m:rPr>
                          <m:nor/>
                        </m:rPr>
                        <a:rPr lang="en-US" sz="2800" dirty="0" smtClean="0"/>
                        <m:t> </m:t>
                      </m:r>
                      <m:r>
                        <m:rPr>
                          <m:nor/>
                        </m:rPr>
                        <a:rPr lang="en-US" sz="2800" dirty="0" smtClean="0"/>
                        <m:t>by</m:t>
                      </m:r>
                      <m:r>
                        <m:rPr>
                          <m:nor/>
                        </m:rPr>
                        <a:rPr lang="en-US" sz="2800" dirty="0" smtClean="0"/>
                        <m:t> </m:t>
                      </m:r>
                      <m:r>
                        <m:rPr>
                          <m:nor/>
                        </m:rPr>
                        <a:rPr lang="en-US" sz="2800" i="1" dirty="0" smtClean="0"/>
                        <m:t>dt</m:t>
                      </m:r>
                      <m:r>
                        <m:rPr>
                          <m:nor/>
                        </m:rPr>
                        <a:rPr lang="en-US" sz="2800" dirty="0" smtClean="0"/>
                        <m:t> </m:t>
                      </m:r>
                      <m:r>
                        <m:rPr>
                          <m:nor/>
                        </m:rPr>
                        <a:rPr lang="en-US" sz="2800" dirty="0" smtClean="0"/>
                        <m:t>to</m:t>
                      </m:r>
                      <m:r>
                        <m:rPr>
                          <m:nor/>
                        </m:rPr>
                        <a:rPr lang="en-US" sz="2800" dirty="0" smtClean="0"/>
                        <m:t> </m:t>
                      </m:r>
                      <m:r>
                        <m:rPr>
                          <m:nor/>
                        </m:rPr>
                        <a:rPr lang="en-US" sz="2800" dirty="0" smtClean="0"/>
                        <m:t>become</m:t>
                      </m:r>
                      <m:r>
                        <m:rPr>
                          <m:nor/>
                        </m:rPr>
                        <a:rPr lang="en-US" sz="2800" dirty="0" smtClean="0"/>
                        <m:t>:</m:t>
                      </m:r>
                      <m:r>
                        <a:rPr lang="en-US" sz="2800" i="1" dirty="0">
                          <a:latin typeface="Cambria Math" panose="02040503050406030204" pitchFamily="18" charset="0"/>
                        </a:rPr>
                        <m:t>     </m:t>
                      </m:r>
                      <m:r>
                        <a:rPr lang="en-US" sz="2800" i="1">
                          <a:latin typeface="Cambria Math" panose="02040503050406030204" pitchFamily="18" charset="0"/>
                        </a:rPr>
                        <m:t>𝑟</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𝑡</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𝑡</m:t>
                              </m:r>
                            </m:sub>
                          </m:sSub>
                          <m:f>
                            <m:fPr>
                              <m:ctrlPr>
                                <a:rPr lang="en-US" sz="2800" i="1">
                                  <a:latin typeface="Cambria Math" panose="02040503050406030204" pitchFamily="18" charset="0"/>
                                </a:rPr>
                              </m:ctrlPr>
                            </m:fPr>
                            <m:num>
                              <m:r>
                                <a:rPr lang="en-US" sz="2800" i="1">
                                  <a:latin typeface="Cambria Math" panose="02040503050406030204" pitchFamily="18" charset="0"/>
                                </a:rPr>
                                <m:t>𝜕</m:t>
                              </m:r>
                              <m:r>
                                <a:rPr lang="en-US" sz="2800" i="1">
                                  <a:latin typeface="Cambria Math" panose="02040503050406030204" pitchFamily="18" charset="0"/>
                                </a:rPr>
                                <m:t>𝑐</m:t>
                              </m:r>
                            </m:num>
                            <m:den>
                              <m:r>
                                <a:rPr lang="en-US" sz="2800" i="1">
                                  <a:latin typeface="Cambria Math" panose="02040503050406030204" pitchFamily="18" charset="0"/>
                                </a:rPr>
                                <m:t>𝜕</m:t>
                              </m:r>
                              <m:r>
                                <a:rPr lang="en-US" sz="2800" i="1">
                                  <a:latin typeface="Cambria Math" panose="02040503050406030204" pitchFamily="18" charset="0"/>
                                </a:rPr>
                                <m:t>𝑆</m:t>
                              </m:r>
                            </m:den>
                          </m:f>
                        </m:e>
                      </m:d>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m:t>
                          </m:r>
                          <m:r>
                            <a:rPr lang="en-US" sz="2800" i="1">
                              <a:latin typeface="Cambria Math" panose="02040503050406030204" pitchFamily="18" charset="0"/>
                            </a:rPr>
                            <m:t>𝑐</m:t>
                          </m:r>
                        </m:num>
                        <m:den>
                          <m:r>
                            <a:rPr lang="en-US" sz="2800" i="1">
                              <a:latin typeface="Cambria Math" panose="02040503050406030204" pitchFamily="18" charset="0"/>
                            </a:rPr>
                            <m:t>𝜕</m:t>
                          </m:r>
                          <m:r>
                            <a:rPr lang="en-US" sz="2800" i="1">
                              <a:latin typeface="Cambria Math" panose="02040503050406030204" pitchFamily="18" charset="0"/>
                            </a:rPr>
                            <m:t>𝑡</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sSup>
                        <m:sSupPr>
                          <m:ctrlPr>
                            <a:rPr lang="en-US" sz="2800" i="1">
                              <a:latin typeface="Cambria Math" panose="02040503050406030204" pitchFamily="18" charset="0"/>
                            </a:rPr>
                          </m:ctrlPr>
                        </m:sSupPr>
                        <m:e>
                          <m:r>
                            <a:rPr lang="en-US" sz="2800" i="1">
                              <a:latin typeface="Cambria Math" panose="02040503050406030204" pitchFamily="18" charset="0"/>
                            </a:rPr>
                            <m:t>𝜎</m:t>
                          </m:r>
                        </m:e>
                        <m:sup>
                          <m:r>
                            <a:rPr lang="en-US" sz="2800" i="1">
                              <a:latin typeface="Cambria Math" panose="02040503050406030204" pitchFamily="18" charset="0"/>
                            </a:rPr>
                            <m:t>2</m:t>
                          </m:r>
                        </m:sup>
                      </m:sSup>
                      <m:sSubSup>
                        <m:sSubSupPr>
                          <m:ctrlPr>
                            <a:rPr lang="en-US" sz="2800" i="1">
                              <a:latin typeface="Cambria Math" panose="02040503050406030204" pitchFamily="18" charset="0"/>
                            </a:rPr>
                          </m:ctrlPr>
                        </m:sSubSupPr>
                        <m:e>
                          <m:r>
                            <a:rPr lang="en-US" sz="2800" i="1">
                              <a:latin typeface="Cambria Math" panose="02040503050406030204" pitchFamily="18" charset="0"/>
                            </a:rPr>
                            <m:t>𝑆</m:t>
                          </m:r>
                        </m:e>
                        <m:sub>
                          <m:r>
                            <a:rPr lang="en-US" sz="2800" i="1">
                              <a:latin typeface="Cambria Math" panose="02040503050406030204" pitchFamily="18" charset="0"/>
                            </a:rPr>
                            <m:t>𝑡</m:t>
                          </m:r>
                        </m:sub>
                        <m:sup>
                          <m:r>
                            <a:rPr lang="en-US" sz="2800" i="1">
                              <a:latin typeface="Cambria Math" panose="02040503050406030204" pitchFamily="18" charset="0"/>
                            </a:rPr>
                            <m:t>2</m:t>
                          </m:r>
                        </m:sup>
                      </m:sSubSup>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m:t>
                              </m:r>
                            </m:e>
                            <m:sup>
                              <m:r>
                                <a:rPr lang="en-US" sz="2800" i="1">
                                  <a:latin typeface="Cambria Math" panose="02040503050406030204" pitchFamily="18" charset="0"/>
                                </a:rPr>
                                <m:t>2</m:t>
                              </m:r>
                            </m:sup>
                          </m:sSup>
                          <m:r>
                            <a:rPr lang="en-US" sz="2800" i="1">
                              <a:latin typeface="Cambria Math" panose="02040503050406030204" pitchFamily="18" charset="0"/>
                            </a:rPr>
                            <m:t>𝑐</m:t>
                          </m:r>
                        </m:num>
                        <m:den>
                          <m:r>
                            <a:rPr lang="en-US" sz="2800" i="1">
                              <a:latin typeface="Cambria Math" panose="02040503050406030204" pitchFamily="18" charset="0"/>
                            </a:rPr>
                            <m:t>𝑑</m:t>
                          </m:r>
                          <m:sSup>
                            <m:sSupPr>
                              <m:ctrlPr>
                                <a:rPr lang="en-US" sz="2800" i="1">
                                  <a:latin typeface="Cambria Math" panose="02040503050406030204" pitchFamily="18" charset="0"/>
                                </a:rPr>
                              </m:ctrlPr>
                            </m:sSupPr>
                            <m:e>
                              <m:r>
                                <a:rPr lang="en-US" sz="2800" i="1">
                                  <a:latin typeface="Cambria Math" panose="02040503050406030204" pitchFamily="18" charset="0"/>
                                </a:rPr>
                                <m:t>𝑆</m:t>
                              </m:r>
                            </m:e>
                            <m:sup>
                              <m:r>
                                <a:rPr lang="en-US" sz="2800" i="1">
                                  <a:latin typeface="Cambria Math" panose="02040503050406030204" pitchFamily="18" charset="0"/>
                                </a:rPr>
                                <m:t>2</m:t>
                              </m:r>
                            </m:sup>
                          </m:sSup>
                        </m:den>
                      </m:f>
                    </m:oMath>
                  </m:oMathPara>
                </a14:m>
                <a:endParaRPr lang="en-US" sz="2800" dirty="0"/>
              </a:p>
              <a:p>
                <a:pPr marL="0" indent="0">
                  <a:buNone/>
                </a:pPr>
                <a:endParaRPr lang="en-US" sz="2800" dirty="0"/>
              </a:p>
              <a:p>
                <a:pPr marL="0" indent="0">
                  <a:buNone/>
                </a:pPr>
                <a:r>
                  <a:rPr lang="en-US" sz="2800" dirty="0" smtClean="0">
                    <a:solidFill>
                      <a:schemeClr val="tx1"/>
                    </a:solidFill>
                  </a:rPr>
                  <a:t>Since </a:t>
                </a:r>
                <a:r>
                  <a:rPr lang="en-US" sz="2800" dirty="0">
                    <a:solidFill>
                      <a:schemeClr val="tx1"/>
                    </a:solidFill>
                  </a:rPr>
                  <a:t>the stock </a:t>
                </a:r>
                <a:r>
                  <a:rPr lang="en-US" sz="2800" dirty="0" smtClean="0">
                    <a:solidFill>
                      <a:schemeClr val="tx1"/>
                    </a:solidFill>
                  </a:rPr>
                  <a:t>price S </a:t>
                </a:r>
                <a:r>
                  <a:rPr lang="en-US" sz="2800" dirty="0">
                    <a:solidFill>
                      <a:schemeClr val="tx1"/>
                    </a:solidFill>
                  </a:rPr>
                  <a:t>is </a:t>
                </a:r>
                <a:r>
                  <a:rPr lang="en-US" sz="2800" dirty="0" smtClean="0">
                    <a:solidFill>
                      <a:schemeClr val="tx1"/>
                    </a:solidFill>
                  </a:rPr>
                  <a:t>known at time t, </a:t>
                </a:r>
                <a:r>
                  <a:rPr lang="en-US" sz="2800" dirty="0">
                    <a:solidFill>
                      <a:schemeClr val="tx1"/>
                    </a:solidFill>
                  </a:rPr>
                  <a:t>the call value becomes a function of the real-valued </a:t>
                </a:r>
                <a:r>
                  <a:rPr lang="en-US" sz="2800" dirty="0" smtClean="0">
                    <a:solidFill>
                      <a:schemeClr val="tx1"/>
                    </a:solidFill>
                  </a:rPr>
                  <a:t> </a:t>
                </a:r>
                <a:r>
                  <a:rPr lang="en-US" sz="2800" dirty="0">
                    <a:solidFill>
                      <a:schemeClr val="tx1"/>
                    </a:solidFill>
                  </a:rPr>
                  <a:t>variables S and t:</a:t>
                </a:r>
              </a:p>
              <a:p>
                <a:pPr marL="0" indent="0">
                  <a:buNone/>
                </a:pPr>
                <a:endParaRPr lang="en-US" sz="28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2800" i="1">
                          <a:solidFill>
                            <a:schemeClr val="tx1"/>
                          </a:solidFill>
                          <a:latin typeface="Cambria Math" panose="02040503050406030204" pitchFamily="18" charset="0"/>
                        </a:rPr>
                        <m:t>𝑟</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𝑐</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𝑆</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𝑐</m:t>
                              </m:r>
                            </m:num>
                            <m:den>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𝑆</m:t>
                              </m:r>
                            </m:den>
                          </m:f>
                        </m:e>
                      </m:d>
                      <m:r>
                        <a:rPr lang="en-US" sz="2800" i="1">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𝑐</m:t>
                          </m:r>
                        </m:num>
                        <m:den>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𝑡</m:t>
                          </m:r>
                        </m:den>
                      </m:f>
                      <m:r>
                        <a:rPr lang="en-US" sz="2800" i="1">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1</m:t>
                          </m:r>
                        </m:num>
                        <m:den>
                          <m:r>
                            <a:rPr lang="en-US" sz="2800" i="1">
                              <a:solidFill>
                                <a:schemeClr val="tx1"/>
                              </a:solidFill>
                              <a:latin typeface="Cambria Math" panose="02040503050406030204" pitchFamily="18" charset="0"/>
                            </a:rPr>
                            <m:t>2</m:t>
                          </m:r>
                        </m:den>
                      </m:f>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𝜎</m:t>
                          </m:r>
                        </m:e>
                        <m:sup>
                          <m:r>
                            <a:rPr lang="en-US" sz="2800" i="1">
                              <a:solidFill>
                                <a:schemeClr val="tx1"/>
                              </a:solidFill>
                              <a:latin typeface="Cambria Math" panose="02040503050406030204" pitchFamily="18" charset="0"/>
                            </a:rPr>
                            <m:t>2</m:t>
                          </m:r>
                        </m:sup>
                      </m:sSup>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𝑆</m:t>
                          </m:r>
                        </m:e>
                        <m:sup>
                          <m:r>
                            <a:rPr lang="en-US" sz="2800" i="1">
                              <a:solidFill>
                                <a:schemeClr val="tx1"/>
                              </a:solidFill>
                              <a:latin typeface="Cambria Math" panose="02040503050406030204" pitchFamily="18" charset="0"/>
                            </a:rPr>
                            <m:t>2</m:t>
                          </m:r>
                        </m:sup>
                      </m:sSup>
                      <m:f>
                        <m:fPr>
                          <m:ctrlPr>
                            <a:rPr lang="en-US" sz="2800" i="1">
                              <a:solidFill>
                                <a:schemeClr val="tx1"/>
                              </a:solidFill>
                              <a:latin typeface="Cambria Math" panose="02040503050406030204" pitchFamily="18" charset="0"/>
                            </a:rPr>
                          </m:ctrlPr>
                        </m:fPr>
                        <m:num>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m:t>
                              </m:r>
                            </m:e>
                            <m:sup>
                              <m:r>
                                <a:rPr lang="en-US" sz="2800" i="1">
                                  <a:solidFill>
                                    <a:schemeClr val="tx1"/>
                                  </a:solidFill>
                                  <a:latin typeface="Cambria Math" panose="02040503050406030204" pitchFamily="18" charset="0"/>
                                </a:rPr>
                                <m:t>2</m:t>
                              </m:r>
                            </m:sup>
                          </m:sSup>
                          <m:r>
                            <a:rPr lang="en-US" sz="2800" i="1">
                              <a:solidFill>
                                <a:schemeClr val="tx1"/>
                              </a:solidFill>
                              <a:latin typeface="Cambria Math" panose="02040503050406030204" pitchFamily="18" charset="0"/>
                            </a:rPr>
                            <m:t>𝑐</m:t>
                          </m:r>
                        </m:num>
                        <m:den>
                          <m:r>
                            <a:rPr lang="en-US" sz="2800" i="1">
                              <a:solidFill>
                                <a:schemeClr val="tx1"/>
                              </a:solidFill>
                              <a:latin typeface="Cambria Math" panose="02040503050406030204" pitchFamily="18" charset="0"/>
                            </a:rPr>
                            <m:t>𝑑</m:t>
                          </m:r>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𝑆</m:t>
                              </m:r>
                            </m:e>
                            <m:sup>
                              <m:r>
                                <a:rPr lang="en-US" sz="2800" i="1">
                                  <a:solidFill>
                                    <a:schemeClr val="tx1"/>
                                  </a:solidFill>
                                  <a:latin typeface="Cambria Math" panose="02040503050406030204" pitchFamily="18" charset="0"/>
                                </a:rPr>
                                <m:t>2</m:t>
                              </m:r>
                            </m:sup>
                          </m:sSup>
                        </m:den>
                      </m:f>
                      <m:r>
                        <a:rPr lang="en-US" sz="2800" i="1">
                          <a:solidFill>
                            <a:schemeClr val="tx1"/>
                          </a:solidFill>
                          <a:latin typeface="Cambria Math" panose="02040503050406030204" pitchFamily="18" charset="0"/>
                        </a:rPr>
                        <m:t>  </m:t>
                      </m:r>
                      <m:r>
                        <a:rPr lang="en-US" sz="2800">
                          <a:solidFill>
                            <a:schemeClr val="tx1"/>
                          </a:solidFill>
                          <a:latin typeface="Cambria Math" panose="02040503050406030204" pitchFamily="18" charset="0"/>
                        </a:rPr>
                        <m:t> </m:t>
                      </m:r>
                      <m:r>
                        <a:rPr lang="en-US" sz="2800" i="1">
                          <a:solidFill>
                            <a:schemeClr val="tx1"/>
                          </a:solidFill>
                          <a:latin typeface="Cambria Math" panose="02040503050406030204" pitchFamily="18" charset="0"/>
                        </a:rPr>
                        <m:t>𝑜𝑟</m:t>
                      </m:r>
                      <m:r>
                        <a:rPr lang="en-US" sz="2800" i="1">
                          <a:solidFill>
                            <a:schemeClr val="tx1"/>
                          </a:solidFill>
                          <a:latin typeface="Cambria Math" panose="02040503050406030204" pitchFamily="18" charset="0"/>
                        </a:rPr>
                        <m:t>   </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𝑐</m:t>
                          </m:r>
                        </m:num>
                        <m:den>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𝑡</m:t>
                          </m:r>
                        </m:den>
                      </m:f>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𝑟𝑐</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𝑟𝑆</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𝑐</m:t>
                          </m:r>
                        </m:num>
                        <m:den>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𝑆</m:t>
                          </m:r>
                        </m:den>
                      </m:f>
                      <m:r>
                        <a:rPr lang="en-US" sz="2800" i="1">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1</m:t>
                          </m:r>
                        </m:num>
                        <m:den>
                          <m:r>
                            <a:rPr lang="en-US" sz="2800" i="1">
                              <a:solidFill>
                                <a:schemeClr val="tx1"/>
                              </a:solidFill>
                              <a:latin typeface="Cambria Math" panose="02040503050406030204" pitchFamily="18" charset="0"/>
                            </a:rPr>
                            <m:t>2</m:t>
                          </m:r>
                        </m:den>
                      </m:f>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𝜎</m:t>
                          </m:r>
                        </m:e>
                        <m:sup>
                          <m:r>
                            <a:rPr lang="en-US" sz="2800" i="1">
                              <a:solidFill>
                                <a:schemeClr val="tx1"/>
                              </a:solidFill>
                              <a:latin typeface="Cambria Math" panose="02040503050406030204" pitchFamily="18" charset="0"/>
                            </a:rPr>
                            <m:t>2</m:t>
                          </m:r>
                        </m:sup>
                      </m:sSup>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𝑆</m:t>
                          </m:r>
                        </m:e>
                        <m:sup>
                          <m:r>
                            <a:rPr lang="en-US" sz="2800" i="1">
                              <a:solidFill>
                                <a:schemeClr val="tx1"/>
                              </a:solidFill>
                              <a:latin typeface="Cambria Math" panose="02040503050406030204" pitchFamily="18" charset="0"/>
                            </a:rPr>
                            <m:t>2</m:t>
                          </m:r>
                        </m:sup>
                      </m:sSup>
                      <m:f>
                        <m:fPr>
                          <m:ctrlPr>
                            <a:rPr lang="en-US" sz="2800" i="1">
                              <a:solidFill>
                                <a:schemeClr val="tx1"/>
                              </a:solidFill>
                              <a:latin typeface="Cambria Math" panose="02040503050406030204" pitchFamily="18" charset="0"/>
                            </a:rPr>
                          </m:ctrlPr>
                        </m:fPr>
                        <m:num>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m:t>
                              </m:r>
                            </m:e>
                            <m:sup>
                              <m:r>
                                <a:rPr lang="en-US" sz="2800" i="1">
                                  <a:solidFill>
                                    <a:schemeClr val="tx1"/>
                                  </a:solidFill>
                                  <a:latin typeface="Cambria Math" panose="02040503050406030204" pitchFamily="18" charset="0"/>
                                </a:rPr>
                                <m:t>2</m:t>
                              </m:r>
                            </m:sup>
                          </m:sSup>
                          <m:r>
                            <a:rPr lang="en-US" sz="2800" i="1">
                              <a:solidFill>
                                <a:schemeClr val="tx1"/>
                              </a:solidFill>
                              <a:latin typeface="Cambria Math" panose="02040503050406030204" pitchFamily="18" charset="0"/>
                            </a:rPr>
                            <m:t>𝑐</m:t>
                          </m:r>
                        </m:num>
                        <m:den>
                          <m:r>
                            <a:rPr lang="en-US" sz="2800" i="1">
                              <a:solidFill>
                                <a:schemeClr val="tx1"/>
                              </a:solidFill>
                              <a:latin typeface="Cambria Math" panose="02040503050406030204" pitchFamily="18" charset="0"/>
                            </a:rPr>
                            <m:t>𝑑</m:t>
                          </m:r>
                          <m:sSup>
                            <m:sSupPr>
                              <m:ctrlPr>
                                <a:rPr lang="en-US" sz="2800" i="1">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𝑆</m:t>
                              </m:r>
                            </m:e>
                            <m:sup>
                              <m:r>
                                <a:rPr lang="en-US" sz="2800" i="1">
                                  <a:solidFill>
                                    <a:schemeClr val="tx1"/>
                                  </a:solidFill>
                                  <a:latin typeface="Cambria Math" panose="02040503050406030204" pitchFamily="18" charset="0"/>
                                </a:rPr>
                                <m:t>2</m:t>
                              </m:r>
                            </m:sup>
                          </m:sSup>
                        </m:den>
                      </m:f>
                    </m:oMath>
                  </m:oMathPara>
                </a14:m>
                <a:endParaRPr lang="en-US" dirty="0" smtClean="0">
                  <a:solidFill>
                    <a:schemeClr val="tx1"/>
                  </a:solidFill>
                </a:endParaRPr>
              </a:p>
              <a:p>
                <a:pPr marL="0" indent="0">
                  <a:buNone/>
                </a:pPr>
                <a:endParaRPr lang="en-US" dirty="0" smtClean="0">
                  <a:solidFill>
                    <a:schemeClr val="tx1"/>
                  </a:solidFill>
                </a:endParaRPr>
              </a:p>
              <a:p>
                <a:pPr marL="0" indent="0">
                  <a:buNone/>
                </a:pPr>
                <a:r>
                  <a:rPr lang="en-US" dirty="0" smtClean="0">
                    <a:solidFill>
                      <a:schemeClr val="tx1"/>
                    </a:solidFill>
                  </a:rPr>
                  <a:t>This </a:t>
                </a:r>
                <a:r>
                  <a:rPr lang="en-US" dirty="0">
                    <a:solidFill>
                      <a:schemeClr val="tx1"/>
                    </a:solidFill>
                  </a:rPr>
                  <a:t>partial differential equation is called the </a:t>
                </a:r>
                <a:r>
                  <a:rPr lang="en-US" i="1" dirty="0">
                    <a:solidFill>
                      <a:schemeClr val="tx1"/>
                    </a:solidFill>
                  </a:rPr>
                  <a:t>Black-Scholes differential </a:t>
                </a:r>
                <a:r>
                  <a:rPr lang="en-US" i="1" dirty="0" smtClean="0">
                    <a:solidFill>
                      <a:schemeClr val="tx1"/>
                    </a:solidFill>
                  </a:rPr>
                  <a:t>equation. </a:t>
                </a:r>
                <a:r>
                  <a:rPr lang="en-US" dirty="0" smtClean="0">
                    <a:solidFill>
                      <a:schemeClr val="tx1"/>
                    </a:solidFill>
                  </a:rPr>
                  <a:t>The Black-Scholes differential equation together with the boundary condition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𝑇</m:t>
                        </m:r>
                      </m:sub>
                    </m:sSub>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max</m:t>
                        </m:r>
                      </m:fName>
                      <m:e>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𝑇</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,0</m:t>
                            </m:r>
                          </m:e>
                        </m:d>
                      </m:e>
                    </m:func>
                  </m:oMath>
                </a14:m>
                <a:r>
                  <a:rPr lang="en-US" dirty="0" smtClean="0">
                    <a:solidFill>
                      <a:schemeClr val="tx1"/>
                    </a:solidFill>
                  </a:rPr>
                  <a:t> can be solved to obtain the price of the call at time 0. The solution is derived on the website for the text. The result will, of course, be identical to the result obtained by the martingale approach.</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99" r="-323"/>
                </a:stretch>
              </a:blipFill>
            </p:spPr>
            <p:txBody>
              <a:bodyPr/>
              <a:lstStyle/>
              <a:p>
                <a:r>
                  <a:rPr lang="en-US">
                    <a:noFill/>
                  </a:rPr>
                  <a:t> </a:t>
                </a:r>
              </a:p>
            </p:txBody>
          </p:sp>
        </mc:Fallback>
      </mc:AlternateContent>
    </p:spTree>
    <p:extLst>
      <p:ext uri="{BB962C8B-B14F-4D97-AF65-F5344CB8AC3E}">
        <p14:creationId xmlns:p14="http://schemas.microsoft.com/office/powerpoint/2010/main" val="2564840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a:t>
            </a:r>
            <a:r>
              <a:rPr lang="en-US" b="1" dirty="0" smtClean="0"/>
              <a:t>he Solution To The </a:t>
            </a:r>
            <a:r>
              <a:rPr lang="en-US" b="1" dirty="0"/>
              <a:t>Black-Scholes </a:t>
            </a:r>
            <a:r>
              <a:rPr lang="en-US" b="1" dirty="0" smtClean="0"/>
              <a:t>Differential Equation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The value of the call at time zero is: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𝑁</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𝑋</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r>
                        <a:rPr lang="en-US" i="1">
                          <a:latin typeface="Cambria Math" panose="02040503050406030204" pitchFamily="18" charset="0"/>
                        </a:rPr>
                        <m:t>𝑁</m:t>
                      </m:r>
                      <m:d>
                        <m:dPr>
                          <m:ctrlPr>
                            <a:rPr lang="en-US" i="1" smtClean="0">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𝑑</m:t>
                              </m:r>
                            </m:e>
                            <m:sub>
                              <m:r>
                                <a:rPr lang="en-US" i="1">
                                  <a:solidFill>
                                    <a:schemeClr val="tx1"/>
                                  </a:solidFill>
                                  <a:latin typeface="Cambria Math" panose="02040503050406030204" pitchFamily="18" charset="0"/>
                                </a:rPr>
                                <m:t>2</m:t>
                              </m:r>
                            </m:sub>
                          </m:sSub>
                        </m:e>
                      </m:d>
                      <m:r>
                        <a:rPr lang="en-US" b="0" i="1">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(9)</m:t>
                      </m:r>
                      <m:r>
                        <a:rPr lang="en-US" i="1">
                          <a:solidFill>
                            <a:schemeClr val="tx1"/>
                          </a:solidFill>
                          <a:latin typeface="Cambria Math" panose="02040503050406030204" pitchFamily="18" charset="0"/>
                        </a:rPr>
                        <m:t> </m:t>
                      </m:r>
                    </m:oMath>
                  </m:oMathPara>
                </a14:m>
                <a:endParaRPr lang="en-US" dirty="0">
                  <a:solidFill>
                    <a:schemeClr val="tx1"/>
                  </a:solidFill>
                </a:endParaRPr>
              </a:p>
              <a:p>
                <a:pPr marL="0" indent="0">
                  <a:buNone/>
                </a:pPr>
                <a:r>
                  <a:rPr lang="en-US" dirty="0"/>
                  <a:t> </a:t>
                </a:r>
                <a:r>
                  <a:rPr lang="en-US" dirty="0" smtClean="0"/>
                  <a:t>with</a:t>
                </a:r>
                <a:endParaRPr lang="en-US" i="1"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r>
                                <a:rPr lang="en-US" i="1">
                                  <a:latin typeface="Cambria Math" panose="02040503050406030204" pitchFamily="18" charset="0"/>
                                </a:rPr>
                                <m:t>𝑙𝑛</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r>
                                        <a:rPr lang="en-US" i="1">
                                          <a:latin typeface="Cambria Math" panose="02040503050406030204" pitchFamily="18" charset="0"/>
                                        </a:rPr>
                                        <m:t>𝑋</m:t>
                                      </m:r>
                                    </m:den>
                                  </m:f>
                                </m:e>
                              </m:d>
                            </m:e>
                          </m:func>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e>
                          </m:d>
                          <m:r>
                            <a:rPr lang="en-US" i="1">
                              <a:latin typeface="Cambria Math" panose="02040503050406030204" pitchFamily="18" charset="0"/>
                            </a:rPr>
                            <m:t>𝑇</m:t>
                          </m:r>
                        </m:num>
                        <m:den>
                          <m:r>
                            <a:rPr lang="en-US" i="1">
                              <a:latin typeface="Cambria Math" panose="02040503050406030204" pitchFamily="18" charset="0"/>
                            </a:rPr>
                            <m:t>𝜎</m:t>
                          </m:r>
                          <m:rad>
                            <m:radPr>
                              <m:degHide m:val="on"/>
                              <m:ctrlPr>
                                <a:rPr lang="en-US" i="1">
                                  <a:latin typeface="Cambria Math" panose="02040503050406030204" pitchFamily="18" charset="0"/>
                                </a:rPr>
                              </m:ctrlPr>
                            </m:radPr>
                            <m:deg/>
                            <m:e>
                              <m:r>
                                <a:rPr lang="en-US" i="1">
                                  <a:latin typeface="Cambria Math" panose="02040503050406030204" pitchFamily="18" charset="0"/>
                                </a:rPr>
                                <m:t>𝑇</m:t>
                              </m:r>
                            </m:e>
                          </m:rad>
                        </m:den>
                      </m:f>
                      <m:r>
                        <a:rPr lang="en-US" b="0" i="0" smtClean="0">
                          <a:latin typeface="Cambria Math" panose="02040503050406030204" pitchFamily="18" charset="0"/>
                        </a:rPr>
                        <m:t>    </m:t>
                      </m:r>
                      <m:r>
                        <m:rPr>
                          <m:sty m:val="p"/>
                        </m:rPr>
                        <a:rPr lang="en-US" b="0" i="0" smtClean="0">
                          <a:latin typeface="Cambria Math" panose="02040503050406030204" pitchFamily="18" charset="0"/>
                        </a:rPr>
                        <m:t>and</m:t>
                      </m:r>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𝜎</m:t>
                      </m:r>
                      <m:rad>
                        <m:radPr>
                          <m:degHide m:val="on"/>
                          <m:ctrlPr>
                            <a:rPr lang="en-US" i="1">
                              <a:latin typeface="Cambria Math" panose="02040503050406030204" pitchFamily="18" charset="0"/>
                            </a:rPr>
                          </m:ctrlPr>
                        </m:radPr>
                        <m:deg/>
                        <m:e>
                          <m:r>
                            <a:rPr lang="en-US" i="1">
                              <a:latin typeface="Cambria Math" panose="02040503050406030204" pitchFamily="18" charset="0"/>
                            </a:rPr>
                            <m:t>𝑇</m:t>
                          </m:r>
                        </m:e>
                      </m:rad>
                    </m:oMath>
                  </m:oMathPara>
                </a14:m>
                <a:endParaRPr lang="en-US" dirty="0"/>
              </a:p>
              <a:p>
                <a:pPr marL="0" indent="0">
                  <a:buNone/>
                </a:pPr>
                <a:r>
                  <a:rPr lang="en-US" dirty="0"/>
                  <a:t/>
                </a:r>
                <a:br>
                  <a:rPr lang="en-US" dirty="0"/>
                </a:br>
                <a:r>
                  <a:rPr lang="en-US" sz="2300" dirty="0"/>
                  <a:t>where </a:t>
                </a:r>
                <a:r>
                  <a:rPr lang="en-US" sz="2300" i="1" dirty="0"/>
                  <a:t>N</a:t>
                </a:r>
                <a:r>
                  <a:rPr lang="en-US" sz="2300" dirty="0"/>
                  <a:t>(</a:t>
                </a:r>
                <a:r>
                  <a:rPr lang="en-US" sz="2300" i="1" dirty="0"/>
                  <a:t>d</a:t>
                </a:r>
                <a:r>
                  <a:rPr lang="en-US" sz="2300" dirty="0"/>
                  <a:t>*) is the cumulative normal density function for (</a:t>
                </a:r>
                <a:r>
                  <a:rPr lang="en-US" sz="2300" i="1" dirty="0"/>
                  <a:t>d</a:t>
                </a:r>
                <a:r>
                  <a:rPr lang="en-US" sz="2300"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dirty="0">
                    <a:noFill/>
                  </a:rPr>
                  <a:t> </a:t>
                </a:r>
              </a:p>
            </p:txBody>
          </p:sp>
        </mc:Fallback>
      </mc:AlternateContent>
      <p:sp>
        <p:nvSpPr>
          <p:cNvPr id="4" name="Rectangle 3"/>
          <p:cNvSpPr/>
          <p:nvPr/>
        </p:nvSpPr>
        <p:spPr>
          <a:xfrm>
            <a:off x="402335" y="5774584"/>
            <a:ext cx="11435437" cy="324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Note: For </a:t>
            </a:r>
            <a:r>
              <a:rPr lang="en-US" sz="2000" dirty="0">
                <a:solidFill>
                  <a:schemeClr val="tx1"/>
                </a:solidFill>
              </a:rPr>
              <a:t>the interested reader, a derivation of the solution is </a:t>
            </a:r>
            <a:r>
              <a:rPr lang="en-US" sz="2000" dirty="0" smtClean="0">
                <a:solidFill>
                  <a:schemeClr val="tx1"/>
                </a:solidFill>
              </a:rPr>
              <a:t>in the text website for </a:t>
            </a:r>
            <a:r>
              <a:rPr lang="en-US" sz="2000" dirty="0">
                <a:solidFill>
                  <a:schemeClr val="tx1"/>
                </a:solidFill>
              </a:rPr>
              <a:t>this chapter</a:t>
            </a:r>
          </a:p>
        </p:txBody>
      </p:sp>
    </p:spTree>
    <p:extLst>
      <p:ext uri="{BB962C8B-B14F-4D97-AF65-F5344CB8AC3E}">
        <p14:creationId xmlns:p14="http://schemas.microsoft.com/office/powerpoint/2010/main" val="1593558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The Black-Scholes Model: A Simple Numerical Illustration</a:t>
            </a:r>
          </a:p>
        </p:txBody>
      </p:sp>
      <p:sp>
        <p:nvSpPr>
          <p:cNvPr id="3" name="Content Placeholder 2"/>
          <p:cNvSpPr>
            <a:spLocks noGrp="1"/>
          </p:cNvSpPr>
          <p:nvPr>
            <p:ph sz="quarter" idx="1"/>
          </p:nvPr>
        </p:nvSpPr>
        <p:spPr>
          <a:xfrm>
            <a:off x="402336" y="1527047"/>
            <a:ext cx="11338560" cy="4834423"/>
          </a:xfrm>
        </p:spPr>
        <p:txBody>
          <a:bodyPr>
            <a:normAutofit fontScale="85000" lnSpcReduction="20000"/>
          </a:bodyPr>
          <a:lstStyle/>
          <a:p>
            <a:pPr marL="0" indent="0">
              <a:buNone/>
            </a:pPr>
            <a:r>
              <a:rPr lang="en-US" sz="2900" dirty="0"/>
              <a:t>Consider the following example of a Black-Scholes model application where an investor can purchase a six-month call option for $7.00 on a stock that is currently selling for $75. The exercise price of the call is $80 and the current riskless rate of return is 10% per annum. The variance of annual returns on the underlying stock is 16%. At its current price of $7.00, does this option represent a good investment</a:t>
            </a:r>
            <a:r>
              <a:rPr lang="en-US" sz="2900" dirty="0" smtClean="0"/>
              <a:t>?</a:t>
            </a:r>
          </a:p>
          <a:p>
            <a:pPr marL="0" indent="0">
              <a:buNone/>
            </a:pPr>
            <a:endParaRPr lang="en-US" dirty="0" smtClean="0"/>
          </a:p>
          <a:p>
            <a:pPr marL="0" indent="0">
              <a:buNone/>
            </a:pPr>
            <a:r>
              <a:rPr lang="en-US" sz="2800" dirty="0" smtClean="0"/>
              <a:t>We </a:t>
            </a:r>
            <a:r>
              <a:rPr lang="en-US" sz="2800" dirty="0"/>
              <a:t>will note the model inputs in symbolic form:</a:t>
            </a:r>
          </a:p>
          <a:p>
            <a:pPr marL="0" indent="0">
              <a:buNone/>
            </a:pPr>
            <a:r>
              <a:rPr lang="en-US" sz="2800" dirty="0"/>
              <a:t> </a:t>
            </a:r>
            <a:r>
              <a:rPr lang="en-US" sz="2800" dirty="0" smtClean="0"/>
              <a:t>T  </a:t>
            </a:r>
            <a:r>
              <a:rPr lang="en-US" sz="2800" baseline="-25000" dirty="0" smtClean="0"/>
              <a:t> </a:t>
            </a:r>
            <a:r>
              <a:rPr lang="en-US" sz="2800" dirty="0"/>
              <a:t>= .5	</a:t>
            </a:r>
            <a:r>
              <a:rPr lang="en-US" sz="2800" dirty="0" smtClean="0"/>
              <a:t>r </a:t>
            </a:r>
            <a:r>
              <a:rPr lang="en-US" sz="2800" baseline="-25000" dirty="0" smtClean="0"/>
              <a:t> </a:t>
            </a:r>
            <a:r>
              <a:rPr lang="en-US" sz="2800" dirty="0"/>
              <a:t>= .</a:t>
            </a:r>
            <a:r>
              <a:rPr lang="en-US" sz="2800" dirty="0" smtClean="0"/>
              <a:t>10           X </a:t>
            </a:r>
            <a:r>
              <a:rPr lang="en-US" sz="2800" dirty="0"/>
              <a:t>= 80	</a:t>
            </a:r>
            <a:r>
              <a:rPr lang="en-US" sz="2800" dirty="0" smtClean="0">
                <a:sym typeface="Symbol" panose="05050102010706020507" pitchFamily="18" charset="2"/>
              </a:rPr>
              <a:t></a:t>
            </a:r>
            <a:r>
              <a:rPr lang="en-US" sz="2800" baseline="30000" dirty="0"/>
              <a:t>2</a:t>
            </a:r>
            <a:r>
              <a:rPr lang="en-US" sz="2800" dirty="0"/>
              <a:t> = .</a:t>
            </a:r>
            <a:r>
              <a:rPr lang="en-US" sz="2800" dirty="0" smtClean="0"/>
              <a:t>16   </a:t>
            </a:r>
            <a:r>
              <a:rPr lang="en-US" sz="2800" dirty="0"/>
              <a:t>	</a:t>
            </a:r>
            <a:r>
              <a:rPr lang="en-US" sz="2800" dirty="0">
                <a:sym typeface="Symbol" panose="05050102010706020507" pitchFamily="18" charset="2"/>
              </a:rPr>
              <a:t></a:t>
            </a:r>
            <a:r>
              <a:rPr lang="en-US" sz="2800" dirty="0"/>
              <a:t> </a:t>
            </a:r>
            <a:r>
              <a:rPr lang="en-US" sz="2800" baseline="-25000" dirty="0"/>
              <a:t> </a:t>
            </a:r>
            <a:r>
              <a:rPr lang="en-US" sz="2800" dirty="0"/>
              <a:t>= .4	</a:t>
            </a:r>
            <a:r>
              <a:rPr lang="en-US" sz="2800" dirty="0" smtClean="0"/>
              <a:t>	S</a:t>
            </a:r>
            <a:r>
              <a:rPr lang="en-US" sz="2800" baseline="-25000" dirty="0" smtClean="0"/>
              <a:t>0</a:t>
            </a:r>
            <a:r>
              <a:rPr lang="en-US" sz="2800" dirty="0" smtClean="0"/>
              <a:t> </a:t>
            </a:r>
            <a:r>
              <a:rPr lang="en-US" sz="2800" dirty="0"/>
              <a:t>= </a:t>
            </a:r>
            <a:r>
              <a:rPr lang="en-US" sz="2800" dirty="0" smtClean="0"/>
              <a:t>75</a:t>
            </a:r>
          </a:p>
          <a:p>
            <a:pPr marL="0" indent="0">
              <a:buNone/>
            </a:pPr>
            <a:endParaRPr lang="en-US" sz="2800" i="1" dirty="0"/>
          </a:p>
          <a:p>
            <a:pPr marL="0" indent="0">
              <a:buNone/>
            </a:pPr>
            <a:r>
              <a:rPr lang="en-US" sz="2800" dirty="0"/>
              <a:t>Our first step is to find </a:t>
            </a:r>
            <a:r>
              <a:rPr lang="en-US" sz="2800" i="1" dirty="0"/>
              <a:t>d</a:t>
            </a:r>
            <a:r>
              <a:rPr lang="en-US" sz="2800" baseline="-25000" dirty="0"/>
              <a:t>1</a:t>
            </a:r>
            <a:r>
              <a:rPr lang="en-US" sz="2800" dirty="0"/>
              <a:t> and </a:t>
            </a:r>
            <a:r>
              <a:rPr lang="en-US" sz="2800" i="1" dirty="0"/>
              <a:t>d</a:t>
            </a:r>
            <a:r>
              <a:rPr lang="en-US" sz="2800" baseline="-25000" dirty="0"/>
              <a:t>2</a:t>
            </a:r>
            <a:r>
              <a:rPr lang="en-US" sz="2800" dirty="0" smtClean="0"/>
              <a:t>:</a:t>
            </a:r>
          </a:p>
          <a:p>
            <a:pPr marL="0" indent="0">
              <a:buNone/>
            </a:pPr>
            <a:endParaRPr lang="en-US" sz="2800" dirty="0"/>
          </a:p>
          <a:p>
            <a:pPr marL="0" indent="0">
              <a:buNone/>
            </a:pPr>
            <a:endParaRPr lang="en-US" dirty="0" smtClean="0"/>
          </a:p>
          <a:p>
            <a:pPr marL="0" indent="0">
              <a:buNone/>
            </a:pPr>
            <a:r>
              <a:rPr lang="en-US" dirty="0">
                <a:solidFill>
                  <a:schemeClr val="accent3">
                    <a:lumMod val="60000"/>
                    <a:lumOff val="40000"/>
                  </a:schemeClr>
                </a:solidFill>
              </a:rPr>
              <a:t>.</a:t>
            </a:r>
          </a:p>
          <a:p>
            <a:pPr marL="0" indent="0">
              <a:buNone/>
            </a:pPr>
            <a:endParaRPr lang="en-US" i="1" dirty="0" smtClean="0"/>
          </a:p>
          <a:p>
            <a:pPr marL="0" indent="0">
              <a:buNone/>
            </a:pPr>
            <a:endParaRPr lang="en-US" i="1"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i="1" dirty="0"/>
          </a:p>
          <a:p>
            <a:pPr marL="0" indent="0">
              <a:buNone/>
            </a:pPr>
            <a:endParaRPr lang="en-US" dirty="0"/>
          </a:p>
          <a:p>
            <a:endParaRPr lang="en-US" dirty="0" smtClean="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88237747"/>
              </p:ext>
            </p:extLst>
          </p:nvPr>
        </p:nvGraphicFramePr>
        <p:xfrm>
          <a:off x="2939648" y="5199795"/>
          <a:ext cx="6263935" cy="1161675"/>
        </p:xfrm>
        <a:graphic>
          <a:graphicData uri="http://schemas.openxmlformats.org/presentationml/2006/ole">
            <mc:AlternateContent xmlns:mc="http://schemas.openxmlformats.org/markup-compatibility/2006">
              <mc:Choice xmlns:v="urn:schemas-microsoft-com:vml" Requires="v">
                <p:oleObj spid="_x0000_s3158" name="Equation" r:id="rId3" imgW="3492500" imgH="647700" progId="Equation.3">
                  <p:embed/>
                </p:oleObj>
              </mc:Choice>
              <mc:Fallback>
                <p:oleObj name="Equation" r:id="rId3" imgW="3492500" imgH="647700" progId="Equation.3">
                  <p:embed/>
                  <p:pic>
                    <p:nvPicPr>
                      <p:cNvPr id="0"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648" y="5199795"/>
                        <a:ext cx="6263935" cy="116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02511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The Black-Scholes Model: A Simple Numerical </a:t>
            </a:r>
            <a:r>
              <a:rPr lang="en-US" b="1" dirty="0" smtClean="0"/>
              <a:t>Illustration </a:t>
            </a:r>
            <a:r>
              <a:rPr lang="en-US" sz="2800" b="1" dirty="0" smtClean="0"/>
              <a:t>(Continued)</a:t>
            </a:r>
            <a:endParaRPr lang="en-US" sz="2800" dirty="0"/>
          </a:p>
        </p:txBody>
      </p:sp>
      <p:sp>
        <p:nvSpPr>
          <p:cNvPr id="3" name="Content Placeholder 2"/>
          <p:cNvSpPr>
            <a:spLocks noGrp="1"/>
          </p:cNvSpPr>
          <p:nvPr>
            <p:ph sz="quarter" idx="1"/>
          </p:nvPr>
        </p:nvSpPr>
        <p:spPr/>
        <p:txBody>
          <a:bodyPr/>
          <a:lstStyle/>
          <a:p>
            <a:endParaRPr lang="en-US" dirty="0" smtClean="0"/>
          </a:p>
          <a:p>
            <a:endParaRPr lang="en-US" dirty="0" smtClean="0"/>
          </a:p>
          <a:p>
            <a:pPr marL="0" indent="0">
              <a:buNone/>
            </a:pPr>
            <a:r>
              <a:rPr lang="en-US" sz="2500" dirty="0" smtClean="0"/>
              <a:t>Next, by using a </a:t>
            </a:r>
            <a:r>
              <a:rPr lang="en-US" sz="2500" i="1" dirty="0" smtClean="0"/>
              <a:t>z</a:t>
            </a:r>
            <a:r>
              <a:rPr lang="en-US" sz="2500" dirty="0" smtClean="0"/>
              <a:t>-table we find cumulative normal density functions for </a:t>
            </a:r>
            <a:r>
              <a:rPr lang="en-US" sz="2500" i="1" dirty="0" smtClean="0"/>
              <a:t>d</a:t>
            </a:r>
            <a:r>
              <a:rPr lang="en-US" sz="2500" baseline="-25000" dirty="0" smtClean="0"/>
              <a:t>1</a:t>
            </a:r>
            <a:r>
              <a:rPr lang="en-US" sz="2500" dirty="0" smtClean="0"/>
              <a:t> and </a:t>
            </a:r>
            <a:r>
              <a:rPr lang="en-US" sz="2500" i="1" dirty="0" smtClean="0"/>
              <a:t>d</a:t>
            </a:r>
            <a:r>
              <a:rPr lang="en-US" sz="2500" baseline="-25000" dirty="0" smtClean="0"/>
              <a:t>2</a:t>
            </a:r>
            <a:r>
              <a:rPr lang="en-US" sz="2500" dirty="0" smtClean="0"/>
              <a:t>:</a:t>
            </a:r>
          </a:p>
          <a:p>
            <a:pPr marL="0" indent="0">
              <a:buNone/>
            </a:pPr>
            <a:endParaRPr lang="en-US" sz="2500" dirty="0"/>
          </a:p>
          <a:p>
            <a:pPr marL="0" indent="0">
              <a:buNone/>
            </a:pPr>
            <a:endParaRPr lang="en-US" sz="2500" dirty="0" smtClean="0"/>
          </a:p>
          <a:p>
            <a:pPr marL="0" indent="0">
              <a:buNone/>
            </a:pPr>
            <a:endParaRPr lang="en-US" sz="2500" dirty="0" smtClean="0"/>
          </a:p>
          <a:p>
            <a:pPr marL="0" indent="0">
              <a:buNone/>
            </a:pPr>
            <a:r>
              <a:rPr lang="en-US" sz="2500" dirty="0" smtClean="0"/>
              <a:t>Finally</a:t>
            </a:r>
            <a:r>
              <a:rPr lang="en-US" sz="2500" dirty="0"/>
              <a:t>, we use N(d</a:t>
            </a:r>
            <a:r>
              <a:rPr lang="en-US" sz="2500" baseline="-25000" dirty="0"/>
              <a:t>1</a:t>
            </a:r>
            <a:r>
              <a:rPr lang="en-US" sz="2500" dirty="0"/>
              <a:t>) and N(d</a:t>
            </a:r>
            <a:r>
              <a:rPr lang="en-US" sz="2500" baseline="-25000" dirty="0"/>
              <a:t>2</a:t>
            </a:r>
            <a:r>
              <a:rPr lang="en-US" sz="2500" dirty="0"/>
              <a:t>) to value the call: </a:t>
            </a:r>
          </a:p>
          <a:p>
            <a:pPr marL="0" indent="0">
              <a:buNone/>
            </a:pPr>
            <a:endParaRPr lang="en-US"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45394612"/>
              </p:ext>
            </p:extLst>
          </p:nvPr>
        </p:nvGraphicFramePr>
        <p:xfrm>
          <a:off x="2962377" y="1733602"/>
          <a:ext cx="5573140" cy="557314"/>
        </p:xfrm>
        <a:graphic>
          <a:graphicData uri="http://schemas.openxmlformats.org/presentationml/2006/ole">
            <mc:AlternateContent xmlns:mc="http://schemas.openxmlformats.org/markup-compatibility/2006">
              <mc:Choice xmlns:v="urn:schemas-microsoft-com:vml" Requires="v">
                <p:oleObj spid="_x0000_s2301" name="Equation" r:id="rId3" imgW="2413000" imgH="241300" progId="Equation.3">
                  <p:embed/>
                </p:oleObj>
              </mc:Choice>
              <mc:Fallback>
                <p:oleObj name="Equation" r:id="rId3" imgW="2413000" imgH="241300" progId="Equation.3">
                  <p:embed/>
                  <p:pic>
                    <p:nvPicPr>
                      <p:cNvPr id="0" name="Picture 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377" y="1733602"/>
                        <a:ext cx="5573140" cy="5573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98162815"/>
              </p:ext>
            </p:extLst>
          </p:nvPr>
        </p:nvGraphicFramePr>
        <p:xfrm>
          <a:off x="3716594" y="3360840"/>
          <a:ext cx="4738970" cy="965430"/>
        </p:xfrm>
        <a:graphic>
          <a:graphicData uri="http://schemas.openxmlformats.org/presentationml/2006/ole">
            <mc:AlternateContent xmlns:mc="http://schemas.openxmlformats.org/markup-compatibility/2006">
              <mc:Choice xmlns:v="urn:schemas-microsoft-com:vml" Requires="v">
                <p:oleObj spid="_x0000_s2302" name="Equation" r:id="rId5" imgW="1892300" imgH="457200" progId="Equation.3">
                  <p:embed/>
                </p:oleObj>
              </mc:Choice>
              <mc:Fallback>
                <p:oleObj name="Equation" r:id="rId5" imgW="1892300" imgH="457200" progId="Equation.3">
                  <p:embed/>
                  <p:pic>
                    <p:nvPicPr>
                      <p:cNvPr id="0" name="Picture 2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6594" y="3360840"/>
                        <a:ext cx="4738970" cy="9654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96059275"/>
              </p:ext>
            </p:extLst>
          </p:nvPr>
        </p:nvGraphicFramePr>
        <p:xfrm>
          <a:off x="3094088" y="5209941"/>
          <a:ext cx="5076519" cy="889107"/>
        </p:xfrm>
        <a:graphic>
          <a:graphicData uri="http://schemas.openxmlformats.org/presentationml/2006/ole">
            <mc:AlternateContent xmlns:mc="http://schemas.openxmlformats.org/markup-compatibility/2006">
              <mc:Choice xmlns:v="urn:schemas-microsoft-com:vml" Requires="v">
                <p:oleObj spid="_x0000_s2303" name="Equation" r:id="rId7" imgW="2247900" imgH="393700" progId="Equation.3">
                  <p:embed/>
                </p:oleObj>
              </mc:Choice>
              <mc:Fallback>
                <p:oleObj name="Equation" r:id="rId7" imgW="2247900" imgH="393700" progId="Equation.3">
                  <p:embed/>
                  <p:pic>
                    <p:nvPicPr>
                      <p:cNvPr id="0" name="Picture 2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4088" y="5209941"/>
                        <a:ext cx="5076519" cy="8891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45166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The Black-Scholes Model: A Simple Numerical Illustration </a:t>
            </a:r>
            <a:r>
              <a:rPr lang="en-US" sz="2800" b="1" dirty="0"/>
              <a:t>(Continued)</a:t>
            </a:r>
            <a:endParaRPr lang="en-US" dirty="0"/>
          </a:p>
        </p:txBody>
      </p:sp>
      <p:sp>
        <p:nvSpPr>
          <p:cNvPr id="3" name="Content Placeholder 2"/>
          <p:cNvSpPr>
            <a:spLocks noGrp="1"/>
          </p:cNvSpPr>
          <p:nvPr>
            <p:ph sz="quarter" idx="1"/>
          </p:nvPr>
        </p:nvSpPr>
        <p:spPr/>
        <p:txBody>
          <a:bodyPr/>
          <a:lstStyle/>
          <a:p>
            <a:pPr marL="0" indent="0">
              <a:buNone/>
            </a:pPr>
            <a:r>
              <a:rPr lang="en-US" sz="2500" dirty="0"/>
              <a:t>Since the 7.958 value of the call exceeds its 7.00 market price, the call represents a good purchase. Next, we use the put-call parity relation to find the value of the put as follows:</a:t>
            </a:r>
          </a:p>
          <a:p>
            <a:pPr marL="0" indent="0">
              <a:buNone/>
            </a:pPr>
            <a:r>
              <a:rPr lang="en-US" sz="2500" i="1" dirty="0" smtClean="0"/>
              <a:t>		</a:t>
            </a:r>
          </a:p>
          <a:p>
            <a:pPr marL="0" indent="0">
              <a:buNone/>
            </a:pPr>
            <a:r>
              <a:rPr lang="en-US" sz="2500" i="1" dirty="0"/>
              <a:t>	</a:t>
            </a:r>
            <a:r>
              <a:rPr lang="en-US" sz="2500" i="1" dirty="0" smtClean="0"/>
              <a:t>		p</a:t>
            </a:r>
            <a:r>
              <a:rPr lang="en-US" sz="2500" i="1" baseline="-25000" dirty="0" smtClean="0"/>
              <a:t>0</a:t>
            </a:r>
            <a:r>
              <a:rPr lang="en-US" sz="2500" i="1" dirty="0" smtClean="0"/>
              <a:t> </a:t>
            </a:r>
            <a:r>
              <a:rPr lang="en-US" sz="2500" i="1" dirty="0"/>
              <a:t>= c</a:t>
            </a:r>
            <a:r>
              <a:rPr lang="en-US" sz="2500" i="1" baseline="-25000" dirty="0"/>
              <a:t>0</a:t>
            </a:r>
            <a:r>
              <a:rPr lang="en-US" sz="2500" i="1" dirty="0"/>
              <a:t>  + </a:t>
            </a:r>
            <a:r>
              <a:rPr lang="en-US" sz="2500" i="1" dirty="0" err="1"/>
              <a:t>Xe</a:t>
            </a:r>
            <a:r>
              <a:rPr lang="en-US" sz="2500" i="1" baseline="30000" dirty="0" err="1"/>
              <a:t>-rT</a:t>
            </a:r>
            <a:r>
              <a:rPr lang="en-US" sz="2500" i="1" dirty="0"/>
              <a:t> - </a:t>
            </a:r>
            <a:r>
              <a:rPr lang="en-US" sz="2500" i="1" dirty="0" smtClean="0"/>
              <a:t>S</a:t>
            </a:r>
            <a:r>
              <a:rPr lang="en-US" sz="2500" i="1" baseline="-25000" dirty="0" smtClean="0"/>
              <a:t>0</a:t>
            </a:r>
          </a:p>
          <a:p>
            <a:pPr marL="0" indent="0">
              <a:buNone/>
            </a:pPr>
            <a:r>
              <a:rPr lang="en-US" sz="2500" i="1" dirty="0" smtClean="0"/>
              <a:t>			p</a:t>
            </a:r>
            <a:r>
              <a:rPr lang="en-US" sz="2500" baseline="-25000" dirty="0" smtClean="0"/>
              <a:t>0</a:t>
            </a:r>
            <a:r>
              <a:rPr lang="en-US" sz="2500" dirty="0" smtClean="0"/>
              <a:t> </a:t>
            </a:r>
            <a:r>
              <a:rPr lang="en-US" sz="2500" dirty="0"/>
              <a:t>= 7.958 + 80(.9512) - 75 = 9.054</a:t>
            </a:r>
          </a:p>
          <a:p>
            <a:pPr marL="0" indent="0">
              <a:buNone/>
            </a:pPr>
            <a:endParaRPr lang="en-US" dirty="0"/>
          </a:p>
        </p:txBody>
      </p:sp>
    </p:spTree>
    <p:extLst>
      <p:ext uri="{BB962C8B-B14F-4D97-AF65-F5344CB8AC3E}">
        <p14:creationId xmlns:p14="http://schemas.microsoft.com/office/powerpoint/2010/main" val="423321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Implied Volatility</a:t>
            </a:r>
            <a:endParaRPr lang="en-US" dirty="0"/>
          </a:p>
        </p:txBody>
      </p:sp>
      <p:sp>
        <p:nvSpPr>
          <p:cNvPr id="3" name="Content Placeholder 2"/>
          <p:cNvSpPr>
            <a:spLocks noGrp="1"/>
          </p:cNvSpPr>
          <p:nvPr>
            <p:ph sz="quarter" idx="1"/>
          </p:nvPr>
        </p:nvSpPr>
        <p:spPr>
          <a:xfrm>
            <a:off x="402336" y="1527047"/>
            <a:ext cx="11379200" cy="4765597"/>
          </a:xfrm>
        </p:spPr>
        <p:txBody>
          <a:bodyPr>
            <a:normAutofit fontScale="85000" lnSpcReduction="10000"/>
          </a:bodyPr>
          <a:lstStyle/>
          <a:p>
            <a:pPr marL="0" indent="0"/>
            <a:r>
              <a:rPr lang="en-US" sz="2900" dirty="0" smtClean="0"/>
              <a:t>4 </a:t>
            </a:r>
            <a:r>
              <a:rPr lang="en-US" sz="2900" dirty="0"/>
              <a:t>of </a:t>
            </a:r>
            <a:r>
              <a:rPr lang="en-US" sz="2900" dirty="0" smtClean="0"/>
              <a:t>5 </a:t>
            </a:r>
            <a:r>
              <a:rPr lang="en-US" sz="2900" dirty="0"/>
              <a:t>inputs required </a:t>
            </a:r>
            <a:r>
              <a:rPr lang="en-US" sz="2900" dirty="0" smtClean="0"/>
              <a:t>for Black-</a:t>
            </a:r>
            <a:r>
              <a:rPr lang="en-US" sz="2900" dirty="0" err="1" smtClean="0"/>
              <a:t>Scholes</a:t>
            </a:r>
            <a:r>
              <a:rPr lang="en-US" sz="2900" dirty="0" smtClean="0"/>
              <a:t> </a:t>
            </a:r>
            <a:r>
              <a:rPr lang="en-US" sz="2900" dirty="0"/>
              <a:t>model are easily observed. </a:t>
            </a:r>
            <a:endParaRPr lang="en-US" sz="2900" dirty="0" smtClean="0"/>
          </a:p>
          <a:p>
            <a:pPr marL="0" indent="0"/>
            <a:r>
              <a:rPr lang="en-US" sz="2900" dirty="0" smtClean="0"/>
              <a:t>X and T </a:t>
            </a:r>
            <a:r>
              <a:rPr lang="en-US" sz="2900" dirty="0"/>
              <a:t>are defined by the option contract. </a:t>
            </a:r>
            <a:endParaRPr lang="en-US" sz="2900" dirty="0" smtClean="0"/>
          </a:p>
          <a:p>
            <a:pPr marL="0" indent="0"/>
            <a:r>
              <a:rPr lang="en-US" sz="2900" dirty="0" smtClean="0"/>
              <a:t>R and S</a:t>
            </a:r>
            <a:r>
              <a:rPr lang="en-US" sz="1900" dirty="0" smtClean="0"/>
              <a:t>0</a:t>
            </a:r>
            <a:r>
              <a:rPr lang="en-US" sz="2900" dirty="0" smtClean="0"/>
              <a:t> </a:t>
            </a:r>
            <a:r>
              <a:rPr lang="en-US" sz="2900" dirty="0"/>
              <a:t>are based on current quotes. </a:t>
            </a:r>
            <a:endParaRPr lang="en-US" sz="2900" dirty="0" smtClean="0"/>
          </a:p>
          <a:p>
            <a:pPr marL="0" indent="0"/>
            <a:r>
              <a:rPr lang="en-US" sz="2900" dirty="0" smtClean="0"/>
              <a:t>Only </a:t>
            </a:r>
            <a:r>
              <a:rPr lang="en-US" sz="2900" dirty="0" smtClean="0">
                <a:sym typeface="Symbol"/>
              </a:rPr>
              <a:t>, </a:t>
            </a:r>
            <a:r>
              <a:rPr lang="en-US" sz="2900" dirty="0" smtClean="0"/>
              <a:t>the </a:t>
            </a:r>
            <a:r>
              <a:rPr lang="en-US" sz="2900" dirty="0"/>
              <a:t>underlying stock return volatility during the life of the </a:t>
            </a:r>
            <a:r>
              <a:rPr lang="en-US" sz="2900" dirty="0" smtClean="0"/>
              <a:t>option, </a:t>
            </a:r>
            <a:r>
              <a:rPr lang="en-US" sz="2900" dirty="0"/>
              <a:t>cannot be observed. </a:t>
            </a:r>
            <a:endParaRPr lang="en-US" sz="2900" dirty="0" smtClean="0"/>
          </a:p>
          <a:p>
            <a:pPr marL="0" indent="0"/>
            <a:r>
              <a:rPr lang="en-US" sz="2900" dirty="0" smtClean="0"/>
              <a:t>Thus, we </a:t>
            </a:r>
            <a:r>
              <a:rPr lang="en-US" sz="2900" dirty="0"/>
              <a:t>often employ a traditional sample </a:t>
            </a:r>
            <a:r>
              <a:rPr lang="en-US" sz="2900" dirty="0" smtClean="0"/>
              <a:t>estimator </a:t>
            </a:r>
            <a:r>
              <a:rPr lang="en-US" sz="2900" dirty="0"/>
              <a:t>for return variance</a:t>
            </a:r>
            <a:r>
              <a:rPr lang="en-US" sz="2900" dirty="0" smtClean="0"/>
              <a:t>:</a:t>
            </a:r>
          </a:p>
          <a:p>
            <a:pPr marL="0" indent="0"/>
            <a:endParaRPr lang="en-US" dirty="0"/>
          </a:p>
          <a:p>
            <a:pPr marL="0" indent="0" algn="ctr">
              <a:buNone/>
            </a:pPr>
            <a:r>
              <a:rPr lang="en-US" i="1" dirty="0" smtClean="0">
                <a:sym typeface="Symbol" panose="05050102010706020507" pitchFamily="18" charset="2"/>
              </a:rPr>
              <a:t></a:t>
            </a:r>
            <a:r>
              <a:rPr lang="en-US" baseline="30000" dirty="0"/>
              <a:t>2</a:t>
            </a:r>
            <a:r>
              <a:rPr lang="en-US" dirty="0"/>
              <a:t> = </a:t>
            </a:r>
            <a:r>
              <a:rPr lang="en-US" i="1" dirty="0" err="1"/>
              <a:t>Var</a:t>
            </a:r>
            <a:r>
              <a:rPr lang="en-US" dirty="0"/>
              <a:t>[</a:t>
            </a:r>
            <a:r>
              <a:rPr lang="en-US" i="1" dirty="0" err="1"/>
              <a:t>r</a:t>
            </a:r>
            <a:r>
              <a:rPr lang="en-US" i="1" baseline="-25000" dirty="0" err="1"/>
              <a:t>t</a:t>
            </a:r>
            <a:r>
              <a:rPr lang="en-US" dirty="0"/>
              <a:t>] = </a:t>
            </a:r>
            <a:r>
              <a:rPr lang="en-US" i="1" dirty="0" err="1"/>
              <a:t>Var</a:t>
            </a:r>
            <a:r>
              <a:rPr lang="en-US" dirty="0"/>
              <a:t>[</a:t>
            </a:r>
            <a:r>
              <a:rPr lang="en-US" i="1" dirty="0" err="1"/>
              <a:t>lnS</a:t>
            </a:r>
            <a:r>
              <a:rPr lang="en-US" i="1" baseline="-25000" dirty="0" err="1"/>
              <a:t>t</a:t>
            </a:r>
            <a:r>
              <a:rPr lang="en-US" i="1" dirty="0"/>
              <a:t> -</a:t>
            </a:r>
            <a:r>
              <a:rPr lang="en-US" dirty="0"/>
              <a:t> </a:t>
            </a:r>
            <a:r>
              <a:rPr lang="en-US" i="1" dirty="0"/>
              <a:t>lnS</a:t>
            </a:r>
            <a:r>
              <a:rPr lang="en-US" i="1" baseline="-25000" dirty="0"/>
              <a:t>t-1</a:t>
            </a:r>
            <a:r>
              <a:rPr lang="en-US" dirty="0" smtClean="0"/>
              <a:t>]</a:t>
            </a:r>
          </a:p>
          <a:p>
            <a:pPr marL="0" indent="0"/>
            <a:endParaRPr lang="en-US" dirty="0"/>
          </a:p>
          <a:p>
            <a:pPr marL="0" indent="0"/>
            <a:r>
              <a:rPr lang="en-US" sz="2900" dirty="0" smtClean="0"/>
              <a:t>The </a:t>
            </a:r>
            <a:r>
              <a:rPr lang="en-US" sz="2900" dirty="0"/>
              <a:t>difficulty with this procedure is that it requires that we assume that underlying security return variance is stable over time; more specifically, that future variances equal or can be estimated from historical variances.</a:t>
            </a:r>
          </a:p>
        </p:txBody>
      </p:sp>
    </p:spTree>
    <p:extLst>
      <p:ext uri="{BB962C8B-B14F-4D97-AF65-F5344CB8AC3E}">
        <p14:creationId xmlns:p14="http://schemas.microsoft.com/office/powerpoint/2010/main" val="3640587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Introducing T</a:t>
            </a:r>
            <a:r>
              <a:rPr lang="en-US" b="1" dirty="0" smtClean="0"/>
              <a:t>he </a:t>
            </a:r>
            <a:r>
              <a:rPr lang="en-US" b="1" dirty="0"/>
              <a:t>Self-Financing Replicating Portfolio</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95094"/>
              </a:xfrm>
            </p:spPr>
            <p:txBody>
              <a:bodyPr>
                <a:normAutofit lnSpcReduction="10000"/>
              </a:bodyPr>
              <a:lstStyle/>
              <a:p>
                <a:pPr marL="0" indent="0">
                  <a:buNone/>
                </a:pPr>
                <a:r>
                  <a:rPr lang="en-US" dirty="0"/>
                  <a:t>Let </a:t>
                </a:r>
                <a:r>
                  <a:rPr lang="en-US" i="1" dirty="0" err="1"/>
                  <a:t>c</a:t>
                </a:r>
                <a:r>
                  <a:rPr lang="en-US" i="1" baseline="-25000" dirty="0" err="1"/>
                  <a:t>t</a:t>
                </a:r>
                <a:r>
                  <a:rPr lang="en-US" dirty="0"/>
                  <a:t> denote the price of the call at time </a:t>
                </a:r>
                <a:r>
                  <a:rPr lang="en-US" i="1" dirty="0"/>
                  <a:t>t.</a:t>
                </a:r>
                <a:r>
                  <a:rPr lang="en-US" dirty="0"/>
                  <a:t> Consider a portfolio (</a:t>
                </a:r>
                <a:r>
                  <a:rPr lang="en-US" dirty="0" err="1"/>
                  <a:t>γ</a:t>
                </a:r>
                <a:r>
                  <a:rPr lang="en-US" i="1" baseline="-25000" dirty="0" err="1"/>
                  <a:t>s,t</a:t>
                </a:r>
                <a:r>
                  <a:rPr lang="en-US" baseline="-25000" dirty="0"/>
                  <a:t>,</a:t>
                </a:r>
                <a:r>
                  <a:rPr lang="en-US" dirty="0"/>
                  <a:t>, </a:t>
                </a:r>
                <a:r>
                  <a:rPr lang="en-US" dirty="0" err="1"/>
                  <a:t>γ</a:t>
                </a:r>
                <a:r>
                  <a:rPr lang="en-US" i="1" baseline="-25000" dirty="0" err="1"/>
                  <a:t>b,t</a:t>
                </a:r>
                <a:r>
                  <a:rPr lang="en-US" dirty="0"/>
                  <a:t>) combining </a:t>
                </a:r>
                <a:r>
                  <a:rPr lang="en-US" dirty="0" err="1"/>
                  <a:t>γ</a:t>
                </a:r>
                <a:r>
                  <a:rPr lang="en-US" i="1" baseline="-25000" dirty="0" err="1"/>
                  <a:t>s,t</a:t>
                </a:r>
                <a:r>
                  <a:rPr lang="en-US" baseline="-25000" dirty="0"/>
                  <a:t> </a:t>
                </a:r>
                <a:r>
                  <a:rPr lang="en-US" dirty="0"/>
                  <a:t>shares of stock at a per share price </a:t>
                </a:r>
                <a:r>
                  <a:rPr lang="en-US" i="1" dirty="0"/>
                  <a:t>S</a:t>
                </a:r>
                <a:r>
                  <a:rPr lang="en-US" i="1" baseline="-25000" dirty="0"/>
                  <a:t>t</a:t>
                </a:r>
                <a:r>
                  <a:rPr lang="en-US" i="1" dirty="0"/>
                  <a:t> </a:t>
                </a:r>
                <a:r>
                  <a:rPr lang="en-US" dirty="0"/>
                  <a:t>at time </a:t>
                </a:r>
                <a:r>
                  <a:rPr lang="en-US" i="1" dirty="0"/>
                  <a:t>t</a:t>
                </a:r>
                <a:r>
                  <a:rPr lang="en-US" dirty="0"/>
                  <a:t> and </a:t>
                </a:r>
                <a:r>
                  <a:rPr lang="en-US" dirty="0" err="1"/>
                  <a:t>γ</a:t>
                </a:r>
                <a:r>
                  <a:rPr lang="en-US" i="1" baseline="-25000" dirty="0" err="1"/>
                  <a:t>b,t</a:t>
                </a:r>
                <a:r>
                  <a:rPr lang="en-US" baseline="-25000" dirty="0"/>
                  <a:t> </a:t>
                </a:r>
                <a:r>
                  <a:rPr lang="en-US" dirty="0"/>
                  <a:t>units of the riskless bond with a price per unit of </a:t>
                </a:r>
                <a:r>
                  <a:rPr lang="en-US" i="1" dirty="0" err="1"/>
                  <a:t>B</a:t>
                </a:r>
                <a:r>
                  <a:rPr lang="en-US" i="1" baseline="-25000" dirty="0" err="1"/>
                  <a:t>t</a:t>
                </a:r>
                <a:r>
                  <a:rPr lang="en-US" dirty="0"/>
                  <a:t> at time </a:t>
                </a:r>
                <a:r>
                  <a:rPr lang="en-US" i="1" dirty="0"/>
                  <a:t>t</a:t>
                </a:r>
                <a:r>
                  <a:rPr lang="en-US" dirty="0"/>
                  <a:t>. The value of the </a:t>
                </a:r>
                <a:r>
                  <a:rPr lang="en-US" dirty="0" smtClean="0"/>
                  <a:t>portfolio </a:t>
                </a:r>
                <a:r>
                  <a:rPr lang="en-US" dirty="0"/>
                  <a:t>at time </a:t>
                </a:r>
                <a:r>
                  <a:rPr lang="en-US" i="1" dirty="0"/>
                  <a:t>t </a:t>
                </a:r>
                <a:r>
                  <a:rPr lang="en-US" dirty="0"/>
                  <a:t>is then: </a:t>
                </a:r>
                <a:r>
                  <a:rPr lang="en-US" i="1" dirty="0" err="1"/>
                  <a:t>V</a:t>
                </a:r>
                <a:r>
                  <a:rPr lang="en-US" i="1" baseline="-25000" dirty="0" err="1"/>
                  <a:t>t</a:t>
                </a:r>
                <a:r>
                  <a:rPr lang="en-US" i="1" baseline="-25000" dirty="0"/>
                  <a:t> </a:t>
                </a:r>
                <a:r>
                  <a:rPr lang="en-US" i="1" dirty="0"/>
                  <a:t>=</a:t>
                </a:r>
                <a:r>
                  <a:rPr lang="en-US" dirty="0"/>
                  <a:t> </a:t>
                </a:r>
                <a:r>
                  <a:rPr lang="en-US" dirty="0" err="1" smtClean="0"/>
                  <a:t>γ</a:t>
                </a:r>
                <a:r>
                  <a:rPr lang="en-US" i="1" baseline="-25000" dirty="0" err="1" smtClean="0"/>
                  <a:t>s,t</a:t>
                </a:r>
                <a:r>
                  <a:rPr lang="en-US" baseline="-25000" dirty="0" err="1" smtClean="0"/>
                  <a:t>,</a:t>
                </a:r>
                <a:r>
                  <a:rPr lang="en-US" i="1" dirty="0" err="1" smtClean="0"/>
                  <a:t>S</a:t>
                </a:r>
                <a:r>
                  <a:rPr lang="en-US" i="1" baseline="-25000" dirty="0" err="1" smtClean="0"/>
                  <a:t>t</a:t>
                </a:r>
                <a:r>
                  <a:rPr lang="en-US" i="1" dirty="0" err="1" smtClean="0"/>
                  <a:t>+γ</a:t>
                </a:r>
                <a:r>
                  <a:rPr lang="en-US" i="1" baseline="-25000" dirty="0" err="1" smtClean="0"/>
                  <a:t>b,t</a:t>
                </a:r>
                <a:r>
                  <a:rPr lang="en-US" i="1" dirty="0" err="1" smtClean="0"/>
                  <a:t>B</a:t>
                </a:r>
                <a:r>
                  <a:rPr lang="en-US" i="1" baseline="-25000" dirty="0" err="1" smtClean="0"/>
                  <a:t>t</a:t>
                </a:r>
                <a:endParaRPr lang="en-US" i="1" baseline="-25000" dirty="0" smtClean="0"/>
              </a:p>
              <a:p>
                <a:pPr marL="0" indent="0">
                  <a:buNone/>
                </a:pPr>
                <a:endParaRPr lang="en-US" i="1" baseline="-25000" dirty="0" smtClean="0"/>
              </a:p>
              <a:p>
                <a:pPr marL="0" indent="0">
                  <a:buNone/>
                </a:pPr>
                <a:r>
                  <a:rPr lang="en-US" dirty="0"/>
                  <a:t>We say that the portfolio (</a:t>
                </a:r>
                <a:r>
                  <a:rPr lang="en-US" dirty="0" err="1"/>
                  <a:t>γ</a:t>
                </a:r>
                <a:r>
                  <a:rPr lang="en-US" i="1" baseline="-25000" dirty="0" err="1"/>
                  <a:t>s,t</a:t>
                </a:r>
                <a:r>
                  <a:rPr lang="en-US" baseline="-25000" dirty="0"/>
                  <a:t>,</a:t>
                </a:r>
                <a:r>
                  <a:rPr lang="en-US" dirty="0"/>
                  <a:t>, </a:t>
                </a:r>
                <a:r>
                  <a:rPr lang="en-US" dirty="0" err="1"/>
                  <a:t>γ</a:t>
                </a:r>
                <a:r>
                  <a:rPr lang="en-US" i="1" baseline="-25000" dirty="0" err="1"/>
                  <a:t>b,t</a:t>
                </a:r>
                <a:r>
                  <a:rPr lang="en-US" dirty="0"/>
                  <a:t>) is a </a:t>
                </a:r>
                <a:r>
                  <a:rPr lang="en-US" i="1" dirty="0"/>
                  <a:t>self-financing replicating portfolio </a:t>
                </a:r>
                <a:r>
                  <a:rPr lang="en-US" dirty="0"/>
                  <a:t>for the call if and only if the following two properties are satisfied:</a:t>
                </a:r>
              </a:p>
              <a:p>
                <a:pPr marL="0" indent="0">
                  <a:buNone/>
                </a:pPr>
                <a:r>
                  <a:rPr lang="en-US" dirty="0"/>
                  <a:t>            </a:t>
                </a:r>
                <a:br>
                  <a:rPr lang="en-US" dirty="0"/>
                </a:br>
                <a:r>
                  <a:rPr lang="en-US" dirty="0"/>
                  <a:t>	I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𝑑𝑉</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a:t>
                </a:r>
              </a:p>
              <a:p>
                <a:pPr marL="0" indent="0">
                  <a:buNone/>
                </a:pPr>
                <a:r>
                  <a:rPr lang="en-US" dirty="0" smtClean="0"/>
                  <a:t> </a:t>
                </a:r>
                <a:endParaRPr lang="en-US" dirty="0"/>
              </a:p>
              <a:p>
                <a:pPr marL="0" indent="0">
                  <a:buNone/>
                </a:pPr>
                <a:r>
                  <a:rPr lang="en-US" dirty="0"/>
                  <a:t>	II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𝑇</m:t>
                        </m:r>
                      </m:sub>
                    </m:s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𝑇</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𝑇</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95094"/>
              </a:xfrm>
              <a:blipFill rotWithShape="0">
                <a:blip r:embed="rId2" cstate="print"/>
                <a:stretch>
                  <a:fillRect l="-1022" t="-2036" r="-1720"/>
                </a:stretch>
              </a:blipFill>
            </p:spPr>
            <p:txBody>
              <a:bodyPr/>
              <a:lstStyle/>
              <a:p>
                <a:r>
                  <a:rPr lang="en-US">
                    <a:noFill/>
                  </a:rPr>
                  <a:t> </a:t>
                </a:r>
              </a:p>
            </p:txBody>
          </p:sp>
        </mc:Fallback>
      </mc:AlternateContent>
    </p:spTree>
    <p:extLst>
      <p:ext uri="{BB962C8B-B14F-4D97-AF65-F5344CB8AC3E}">
        <p14:creationId xmlns:p14="http://schemas.microsoft.com/office/powerpoint/2010/main" val="480229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Implied </a:t>
            </a:r>
            <a:r>
              <a:rPr lang="en-US" b="1" dirty="0" smtClean="0"/>
              <a:t>Volatility </a:t>
            </a:r>
            <a:r>
              <a:rPr lang="en-US" sz="2500" b="1" dirty="0" smtClean="0"/>
              <a:t>(Continued)</a:t>
            </a:r>
            <a:endParaRPr lang="en-US" sz="2500" dirty="0"/>
          </a:p>
        </p:txBody>
      </p:sp>
      <p:sp>
        <p:nvSpPr>
          <p:cNvPr id="3" name="Content Placeholder 2"/>
          <p:cNvSpPr>
            <a:spLocks noGrp="1"/>
          </p:cNvSpPr>
          <p:nvPr>
            <p:ph sz="quarter" idx="1"/>
          </p:nvPr>
        </p:nvSpPr>
        <p:spPr/>
        <p:txBody>
          <a:bodyPr>
            <a:normAutofit lnSpcReduction="10000"/>
          </a:bodyPr>
          <a:lstStyle/>
          <a:p>
            <a:pPr marL="0" indent="0"/>
            <a:r>
              <a:rPr lang="en-US" dirty="0"/>
              <a:t>An alternative procedure first suggested by </a:t>
            </a:r>
            <a:r>
              <a:rPr lang="en-US" dirty="0" err="1"/>
              <a:t>Latane</a:t>
            </a:r>
            <a:r>
              <a:rPr lang="en-US" dirty="0"/>
              <a:t> and </a:t>
            </a:r>
            <a:r>
              <a:rPr lang="en-US" dirty="0" err="1"/>
              <a:t>Rendleman</a:t>
            </a:r>
            <a:r>
              <a:rPr lang="en-US" dirty="0"/>
              <a:t> [1976] is based on market prices of options that might be used to imply variance estimates. </a:t>
            </a:r>
            <a:endParaRPr lang="en-US" dirty="0" smtClean="0"/>
          </a:p>
          <a:p>
            <a:pPr marL="0" indent="0"/>
            <a:r>
              <a:rPr lang="en-US" dirty="0" smtClean="0"/>
              <a:t>The </a:t>
            </a:r>
            <a:r>
              <a:rPr lang="en-US" dirty="0"/>
              <a:t>Black-Scholes Option Pricing Model might provide an excellent means to estimate underlying stock variances if the market prices of one or more relevant calls and puts are known. </a:t>
            </a:r>
            <a:endParaRPr lang="en-US" dirty="0" smtClean="0"/>
          </a:p>
          <a:p>
            <a:pPr marL="0" indent="0"/>
            <a:r>
              <a:rPr lang="en-US" dirty="0" smtClean="0"/>
              <a:t>Essentially</a:t>
            </a:r>
            <a:r>
              <a:rPr lang="en-US" dirty="0"/>
              <a:t>, this procedure determines market estimates for underlying stock variance based on known market prices for options on the underlying securities. </a:t>
            </a:r>
            <a:endParaRPr lang="en-US" dirty="0" smtClean="0"/>
          </a:p>
          <a:p>
            <a:pPr marL="0" indent="0"/>
            <a:r>
              <a:rPr lang="en-US" dirty="0" smtClean="0"/>
              <a:t>When </a:t>
            </a:r>
            <a:r>
              <a:rPr lang="en-US" dirty="0"/>
              <a:t>we use this procedure, we assume that the market reveals its estimate of volatility through the market prices of options.</a:t>
            </a:r>
          </a:p>
        </p:txBody>
      </p:sp>
    </p:spTree>
    <p:extLst>
      <p:ext uri="{BB962C8B-B14F-4D97-AF65-F5344CB8AC3E}">
        <p14:creationId xmlns:p14="http://schemas.microsoft.com/office/powerpoint/2010/main" val="118303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Implied Volatility </a:t>
            </a:r>
            <a:r>
              <a:rPr lang="en-US" sz="2500" b="1" dirty="0"/>
              <a:t>(Continued)</a:t>
            </a:r>
            <a:endParaRPr lang="en-US" dirty="0"/>
          </a:p>
        </p:txBody>
      </p:sp>
      <p:sp>
        <p:nvSpPr>
          <p:cNvPr id="3" name="Content Placeholder 2"/>
          <p:cNvSpPr>
            <a:spLocks noGrp="1"/>
          </p:cNvSpPr>
          <p:nvPr>
            <p:ph sz="quarter" idx="1"/>
          </p:nvPr>
        </p:nvSpPr>
        <p:spPr/>
        <p:txBody>
          <a:bodyPr/>
          <a:lstStyle/>
          <a:p>
            <a:pPr marL="0" indent="0">
              <a:buNone/>
            </a:pPr>
            <a:r>
              <a:rPr lang="en-US" dirty="0"/>
              <a:t>Consider the following example pertaining to a six-month call currently trading for $8.20 and its underlying stock currently trading for $75:</a:t>
            </a:r>
          </a:p>
          <a:p>
            <a:pPr marL="0" indent="0">
              <a:buNone/>
            </a:pPr>
            <a:r>
              <a:rPr lang="en-US" dirty="0"/>
              <a:t> </a:t>
            </a:r>
            <a:r>
              <a:rPr lang="en-US" i="1" dirty="0" smtClean="0"/>
              <a:t>T</a:t>
            </a:r>
            <a:r>
              <a:rPr lang="en-US" dirty="0" smtClean="0"/>
              <a:t> </a:t>
            </a:r>
            <a:r>
              <a:rPr lang="en-US" dirty="0"/>
              <a:t>= .5	</a:t>
            </a:r>
            <a:r>
              <a:rPr lang="en-US" dirty="0" smtClean="0"/>
              <a:t>	</a:t>
            </a:r>
            <a:r>
              <a:rPr lang="en-US" i="1" dirty="0" smtClean="0"/>
              <a:t>r</a:t>
            </a:r>
            <a:r>
              <a:rPr lang="en-US" dirty="0" smtClean="0"/>
              <a:t> </a:t>
            </a:r>
            <a:r>
              <a:rPr lang="en-US" dirty="0"/>
              <a:t>= .</a:t>
            </a:r>
            <a:r>
              <a:rPr lang="en-US" dirty="0" smtClean="0"/>
              <a:t>10</a:t>
            </a:r>
            <a:r>
              <a:rPr lang="en-US" dirty="0"/>
              <a:t>	</a:t>
            </a:r>
            <a:r>
              <a:rPr lang="en-US" i="1" dirty="0" smtClean="0"/>
              <a:t>c</a:t>
            </a:r>
            <a:r>
              <a:rPr lang="en-US" baseline="-25000" dirty="0" smtClean="0"/>
              <a:t>0</a:t>
            </a:r>
            <a:r>
              <a:rPr lang="en-US" dirty="0" smtClean="0"/>
              <a:t> </a:t>
            </a:r>
            <a:r>
              <a:rPr lang="en-US" dirty="0"/>
              <a:t>= </a:t>
            </a:r>
            <a:r>
              <a:rPr lang="en-US" dirty="0" smtClean="0"/>
              <a:t>8.20	    </a:t>
            </a:r>
            <a:r>
              <a:rPr lang="en-US" i="1" dirty="0" smtClean="0"/>
              <a:t>X</a:t>
            </a:r>
            <a:r>
              <a:rPr lang="en-US" dirty="0" smtClean="0"/>
              <a:t> </a:t>
            </a:r>
            <a:r>
              <a:rPr lang="en-US" dirty="0"/>
              <a:t>= </a:t>
            </a:r>
            <a:r>
              <a:rPr lang="en-US" dirty="0" smtClean="0"/>
              <a:t>80	    </a:t>
            </a:r>
            <a:r>
              <a:rPr lang="en-US" i="1" dirty="0" smtClean="0"/>
              <a:t>S</a:t>
            </a:r>
            <a:r>
              <a:rPr lang="en-US" baseline="-25000" dirty="0" smtClean="0"/>
              <a:t>0</a:t>
            </a:r>
            <a:r>
              <a:rPr lang="en-US" dirty="0" smtClean="0"/>
              <a:t> </a:t>
            </a:r>
            <a:r>
              <a:rPr lang="en-US" dirty="0"/>
              <a:t>=  75</a:t>
            </a:r>
          </a:p>
          <a:p>
            <a:pPr marL="0" indent="0">
              <a:buNone/>
            </a:pPr>
            <a:endParaRPr lang="en-US" dirty="0" smtClean="0"/>
          </a:p>
          <a:p>
            <a:pPr marL="0" indent="0">
              <a:buNone/>
            </a:pPr>
            <a:r>
              <a:rPr lang="en-US" sz="2500" dirty="0" smtClean="0"/>
              <a:t>If investors use the Black-Scholes Options Pricing Model to value calls, the following should be expected:</a:t>
            </a:r>
          </a:p>
          <a:p>
            <a:pPr marL="0" indent="0">
              <a:buNone/>
            </a:pPr>
            <a:endParaRPr lang="en-US" dirty="0" smtClean="0"/>
          </a:p>
          <a:p>
            <a:pPr marL="0" indent="0">
              <a:buNone/>
            </a:pPr>
            <a:endParaRPr lang="en-US" dirty="0"/>
          </a:p>
          <a:p>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785427352"/>
              </p:ext>
            </p:extLst>
          </p:nvPr>
        </p:nvGraphicFramePr>
        <p:xfrm>
          <a:off x="3466435" y="4432579"/>
          <a:ext cx="4299837" cy="495505"/>
        </p:xfrm>
        <a:graphic>
          <a:graphicData uri="http://schemas.openxmlformats.org/presentationml/2006/ole">
            <mc:AlternateContent xmlns:mc="http://schemas.openxmlformats.org/markup-compatibility/2006">
              <mc:Choice xmlns:v="urn:schemas-microsoft-com:vml" Requires="v">
                <p:oleObj spid="_x0000_s4340" name="Equation" r:id="rId3" imgW="1905000" imgH="228600" progId="Equation.3">
                  <p:embed/>
                </p:oleObj>
              </mc:Choice>
              <mc:Fallback>
                <p:oleObj name="Equation" r:id="rId3" imgW="1905000" imgH="228600" progId="Equation.3">
                  <p:embed/>
                  <p:pic>
                    <p:nvPicPr>
                      <p:cNvPr id="0" name="Picture 2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6435" y="4432579"/>
                        <a:ext cx="4299837" cy="4955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184304730"/>
              </p:ext>
            </p:extLst>
          </p:nvPr>
        </p:nvGraphicFramePr>
        <p:xfrm>
          <a:off x="1673638" y="5129007"/>
          <a:ext cx="3313471" cy="1134141"/>
        </p:xfrm>
        <a:graphic>
          <a:graphicData uri="http://schemas.openxmlformats.org/presentationml/2006/ole">
            <mc:AlternateContent xmlns:mc="http://schemas.openxmlformats.org/markup-compatibility/2006">
              <mc:Choice xmlns:v="urn:schemas-microsoft-com:vml" Requires="v">
                <p:oleObj spid="_x0000_s4341" name="Equation" r:id="rId5" imgW="1892300" imgH="647700" progId="Equation.3">
                  <p:embed/>
                </p:oleObj>
              </mc:Choice>
              <mc:Fallback>
                <p:oleObj name="Equation" r:id="rId5" imgW="1892300" imgH="647700" progId="Equation.3">
                  <p:embed/>
                  <p:pic>
                    <p:nvPicPr>
                      <p:cNvPr id="0" name="Picture 2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3638" y="5129007"/>
                        <a:ext cx="3313471" cy="11341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207616473"/>
              </p:ext>
            </p:extLst>
          </p:nvPr>
        </p:nvGraphicFramePr>
        <p:xfrm>
          <a:off x="5752649" y="5582119"/>
          <a:ext cx="2013623" cy="496868"/>
        </p:xfrm>
        <a:graphic>
          <a:graphicData uri="http://schemas.openxmlformats.org/presentationml/2006/ole">
            <mc:AlternateContent xmlns:mc="http://schemas.openxmlformats.org/markup-compatibility/2006">
              <mc:Choice xmlns:v="urn:schemas-microsoft-com:vml" Requires="v">
                <p:oleObj spid="_x0000_s4342" name="Equation" r:id="rId7" imgW="977900" imgH="241300" progId="Equation.3">
                  <p:embed/>
                </p:oleObj>
              </mc:Choice>
              <mc:Fallback>
                <p:oleObj name="Equation" r:id="rId7" imgW="977900" imgH="241300" progId="Equation.3">
                  <p:embed/>
                  <p:pic>
                    <p:nvPicPr>
                      <p:cNvPr id="0" name="Picture 2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2649" y="5582119"/>
                        <a:ext cx="2013623" cy="4968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4647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Implied Volatility </a:t>
            </a:r>
            <a:r>
              <a:rPr lang="en-US" sz="2500" b="1" dirty="0"/>
              <a:t>(Continued)</a:t>
            </a:r>
            <a:endParaRPr lang="en-US" dirty="0"/>
          </a:p>
        </p:txBody>
      </p:sp>
      <p:sp>
        <p:nvSpPr>
          <p:cNvPr id="3" name="Content Placeholder 2"/>
          <p:cNvSpPr>
            <a:spLocks noGrp="1"/>
          </p:cNvSpPr>
          <p:nvPr>
            <p:ph sz="quarter" idx="1"/>
          </p:nvPr>
        </p:nvSpPr>
        <p:spPr/>
        <p:txBody>
          <a:bodyPr/>
          <a:lstStyle/>
          <a:p>
            <a:pPr marL="0" indent="0"/>
            <a:r>
              <a:rPr lang="en-US" dirty="0"/>
              <a:t>Unfortunately, the system of equations required to obtain an implied variance has no closed form solution. </a:t>
            </a:r>
            <a:endParaRPr lang="en-US" dirty="0" smtClean="0"/>
          </a:p>
          <a:p>
            <a:pPr marL="0" indent="0"/>
            <a:r>
              <a:rPr lang="en-US" dirty="0" smtClean="0"/>
              <a:t>That </a:t>
            </a:r>
            <a:r>
              <a:rPr lang="en-US" dirty="0"/>
              <a:t>is, we will be unable to solve this equation set explicitly for standard deviation; we must search, iterate and substitute for a solution. </a:t>
            </a:r>
            <a:endParaRPr lang="en-US" dirty="0" smtClean="0"/>
          </a:p>
          <a:p>
            <a:pPr marL="0" indent="0"/>
            <a:r>
              <a:rPr lang="en-US" dirty="0" smtClean="0"/>
              <a:t>One </a:t>
            </a:r>
            <a:r>
              <a:rPr lang="en-US" dirty="0"/>
              <a:t>can substitute trial values for </a:t>
            </a:r>
            <a:r>
              <a:rPr lang="en-US" dirty="0">
                <a:sym typeface="Symbol" panose="05050102010706020507" pitchFamily="18" charset="2"/>
              </a:rPr>
              <a:t></a:t>
            </a:r>
            <a:r>
              <a:rPr lang="en-US" dirty="0"/>
              <a:t> until she finds one that solves the system. </a:t>
            </a:r>
            <a:endParaRPr lang="en-US" dirty="0" smtClean="0"/>
          </a:p>
          <a:p>
            <a:pPr marL="0" indent="0"/>
            <a:r>
              <a:rPr lang="en-US" dirty="0" smtClean="0"/>
              <a:t>A </a:t>
            </a:r>
            <a:r>
              <a:rPr lang="en-US" dirty="0"/>
              <a:t>significant amount of time can be saved by using one of several well-known numerical search procedures such as the Method of Bisection or the Newton-Raphson Method</a:t>
            </a:r>
          </a:p>
        </p:txBody>
      </p:sp>
    </p:spTree>
    <p:extLst>
      <p:ext uri="{BB962C8B-B14F-4D97-AF65-F5344CB8AC3E}">
        <p14:creationId xmlns:p14="http://schemas.microsoft.com/office/powerpoint/2010/main" val="3592297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Method </a:t>
            </a:r>
            <a:r>
              <a:rPr lang="en-US" b="1" dirty="0" smtClean="0"/>
              <a:t>Of </a:t>
            </a:r>
            <a:r>
              <a:rPr lang="en-US" b="1" dirty="0"/>
              <a:t>Bisection</a:t>
            </a:r>
          </a:p>
        </p:txBody>
      </p:sp>
      <p:sp>
        <p:nvSpPr>
          <p:cNvPr id="3" name="Content Placeholder 2"/>
          <p:cNvSpPr>
            <a:spLocks noGrp="1"/>
          </p:cNvSpPr>
          <p:nvPr>
            <p:ph sz="quarter" idx="1"/>
          </p:nvPr>
        </p:nvSpPr>
        <p:spPr>
          <a:xfrm>
            <a:off x="402336" y="1527047"/>
            <a:ext cx="11338560" cy="4745933"/>
          </a:xfrm>
        </p:spPr>
        <p:txBody>
          <a:bodyPr>
            <a:normAutofit/>
          </a:bodyPr>
          <a:lstStyle/>
          <a:p>
            <a:pPr marL="0" indent="0">
              <a:buNone/>
            </a:pPr>
            <a:r>
              <a:rPr lang="en-US" dirty="0"/>
              <a:t>We seek to solve the above system of equations for </a:t>
            </a:r>
            <a:r>
              <a:rPr lang="en-US" i="1" dirty="0">
                <a:sym typeface="Symbol" panose="05050102010706020507" pitchFamily="18" charset="2"/>
              </a:rPr>
              <a:t></a:t>
            </a:r>
            <a:r>
              <a:rPr lang="en-US" dirty="0"/>
              <a:t>. This is equivalent to solving for the root of:</a:t>
            </a:r>
          </a:p>
          <a:p>
            <a:pPr marL="0" indent="0">
              <a:buNone/>
            </a:pPr>
            <a:r>
              <a:rPr lang="en-US" dirty="0"/>
              <a:t> </a:t>
            </a:r>
          </a:p>
          <a:p>
            <a:pPr marL="0" indent="0" algn="ctr">
              <a:buNone/>
            </a:pPr>
            <a:r>
              <a:rPr lang="en-US" i="1" dirty="0"/>
              <a:t>f</a:t>
            </a:r>
            <a:r>
              <a:rPr lang="en-US" dirty="0"/>
              <a:t>(</a:t>
            </a:r>
            <a:r>
              <a:rPr lang="en-US" dirty="0">
                <a:sym typeface="Symbol" panose="05050102010706020507" pitchFamily="18" charset="2"/>
              </a:rPr>
              <a:t></a:t>
            </a:r>
            <a:r>
              <a:rPr lang="en-US" dirty="0"/>
              <a:t>*) = 0 = 75</a:t>
            </a:r>
            <a:r>
              <a:rPr lang="en-US" dirty="0">
                <a:sym typeface="Symbol" panose="05050102010706020507" pitchFamily="18" charset="2"/>
              </a:rPr>
              <a:t></a:t>
            </a:r>
            <a:r>
              <a:rPr lang="en-US" i="1" dirty="0"/>
              <a:t>N</a:t>
            </a:r>
            <a:r>
              <a:rPr lang="en-US" dirty="0"/>
              <a:t>(</a:t>
            </a:r>
            <a:r>
              <a:rPr lang="en-US" i="1" dirty="0"/>
              <a:t>d</a:t>
            </a:r>
            <a:r>
              <a:rPr lang="en-US" baseline="-25000" dirty="0"/>
              <a:t>1</a:t>
            </a:r>
            <a:r>
              <a:rPr lang="en-US" dirty="0"/>
              <a:t>) – 80</a:t>
            </a:r>
            <a:r>
              <a:rPr lang="en-US" dirty="0">
                <a:sym typeface="Symbol" panose="05050102010706020507" pitchFamily="18" charset="2"/>
              </a:rPr>
              <a:t></a:t>
            </a:r>
            <a:r>
              <a:rPr lang="en-US" i="1" dirty="0"/>
              <a:t>e</a:t>
            </a:r>
            <a:r>
              <a:rPr lang="en-US" baseline="30000" dirty="0"/>
              <a:t>-.1</a:t>
            </a:r>
            <a:r>
              <a:rPr lang="en-US" baseline="30000" dirty="0">
                <a:sym typeface="Symbol" panose="05050102010706020507" pitchFamily="18" charset="2"/>
              </a:rPr>
              <a:t></a:t>
            </a:r>
            <a:r>
              <a:rPr lang="en-US" baseline="30000" dirty="0"/>
              <a:t>.5</a:t>
            </a:r>
            <a:r>
              <a:rPr lang="en-US" dirty="0">
                <a:sym typeface="Symbol" panose="05050102010706020507" pitchFamily="18" charset="2"/>
              </a:rPr>
              <a:t></a:t>
            </a:r>
            <a:r>
              <a:rPr lang="en-US" i="1" dirty="0"/>
              <a:t>N</a:t>
            </a:r>
            <a:r>
              <a:rPr lang="en-US" dirty="0"/>
              <a:t>(</a:t>
            </a:r>
            <a:r>
              <a:rPr lang="en-US" i="1" dirty="0"/>
              <a:t>d</a:t>
            </a:r>
            <a:r>
              <a:rPr lang="en-US" baseline="-25000" dirty="0"/>
              <a:t>2</a:t>
            </a:r>
            <a:r>
              <a:rPr lang="en-US" dirty="0"/>
              <a:t>) - 8.20</a:t>
            </a:r>
          </a:p>
          <a:p>
            <a:pPr marL="0" indent="0">
              <a:buNone/>
            </a:pPr>
            <a:r>
              <a:rPr lang="en-US" dirty="0"/>
              <a:t> </a:t>
            </a:r>
          </a:p>
          <a:p>
            <a:pPr marL="0" indent="0">
              <a:buNone/>
            </a:pPr>
            <a:r>
              <a:rPr lang="en-US" dirty="0"/>
              <a:t>based on equations above for </a:t>
            </a:r>
            <a:r>
              <a:rPr lang="en-US" i="1" dirty="0"/>
              <a:t>d</a:t>
            </a:r>
            <a:r>
              <a:rPr lang="en-US" baseline="-25000" dirty="0"/>
              <a:t>1</a:t>
            </a:r>
            <a:r>
              <a:rPr lang="en-US" dirty="0"/>
              <a:t> and </a:t>
            </a:r>
            <a:r>
              <a:rPr lang="en-US" i="1" dirty="0"/>
              <a:t>d</a:t>
            </a:r>
            <a:r>
              <a:rPr lang="en-US" baseline="-25000" dirty="0"/>
              <a:t>2</a:t>
            </a:r>
            <a:r>
              <a:rPr lang="en-US" dirty="0"/>
              <a:t>. </a:t>
            </a:r>
            <a:endParaRPr lang="en-US" dirty="0" smtClean="0"/>
          </a:p>
          <a:p>
            <a:pPr marL="0" indent="0">
              <a:buNone/>
            </a:pPr>
            <a:r>
              <a:rPr lang="en-US" dirty="0" smtClean="0"/>
              <a:t>There </a:t>
            </a:r>
            <a:r>
              <a:rPr lang="en-US" dirty="0"/>
              <a:t>exists no closed form solution for </a:t>
            </a:r>
            <a:r>
              <a:rPr lang="en-US" i="1" dirty="0">
                <a:sym typeface="Symbol" panose="05050102010706020507" pitchFamily="18" charset="2"/>
              </a:rPr>
              <a:t></a:t>
            </a:r>
            <a:r>
              <a:rPr lang="en-US" dirty="0"/>
              <a:t>. Thus, we will use the Method of Bisection to search for a solution. </a:t>
            </a:r>
            <a:endParaRPr lang="en-US" dirty="0" smtClean="0"/>
          </a:p>
          <a:p>
            <a:endParaRPr lang="en-US" dirty="0"/>
          </a:p>
        </p:txBody>
      </p:sp>
    </p:spTree>
    <p:extLst>
      <p:ext uri="{BB962C8B-B14F-4D97-AF65-F5344CB8AC3E}">
        <p14:creationId xmlns:p14="http://schemas.microsoft.com/office/powerpoint/2010/main" val="3849192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Method Of Bisection </a:t>
            </a:r>
            <a:r>
              <a:rPr lang="en-US" sz="2500" b="1" dirty="0" smtClean="0"/>
              <a:t>(Continued)</a:t>
            </a:r>
            <a:endParaRPr lang="en-US" dirty="0"/>
          </a:p>
        </p:txBody>
      </p:sp>
      <p:sp>
        <p:nvSpPr>
          <p:cNvPr id="3" name="Content Placeholder 2"/>
          <p:cNvSpPr>
            <a:spLocks noGrp="1"/>
          </p:cNvSpPr>
          <p:nvPr>
            <p:ph sz="quarter" idx="1"/>
          </p:nvPr>
        </p:nvSpPr>
        <p:spPr/>
        <p:txBody>
          <a:bodyPr/>
          <a:lstStyle/>
          <a:p>
            <a:pPr marL="0" indent="0"/>
            <a:r>
              <a:rPr lang="en-US" dirty="0" smtClean="0"/>
              <a:t>We first arbitrarily select endpoints for our range of guesses, such as </a:t>
            </a:r>
            <a:r>
              <a:rPr lang="en-US" i="1" dirty="0" smtClean="0"/>
              <a:t>b</a:t>
            </a:r>
            <a:r>
              <a:rPr lang="en-US" baseline="-25000" dirty="0" smtClean="0"/>
              <a:t>1</a:t>
            </a:r>
            <a:r>
              <a:rPr lang="en-US" dirty="0" smtClean="0"/>
              <a:t>=.2 and </a:t>
            </a:r>
            <a:r>
              <a:rPr lang="en-US" i="1" dirty="0" smtClean="0"/>
              <a:t>a</a:t>
            </a:r>
            <a:r>
              <a:rPr lang="en-US" baseline="-25000" dirty="0" smtClean="0"/>
              <a:t>1</a:t>
            </a:r>
            <a:r>
              <a:rPr lang="en-US" dirty="0" smtClean="0"/>
              <a:t>=.5 so that </a:t>
            </a:r>
            <a:r>
              <a:rPr lang="en-US" i="1" dirty="0" smtClean="0"/>
              <a:t>f</a:t>
            </a:r>
            <a:r>
              <a:rPr lang="en-US" dirty="0" smtClean="0"/>
              <a:t>(</a:t>
            </a:r>
            <a:r>
              <a:rPr lang="en-US" i="1" dirty="0" smtClean="0"/>
              <a:t>b</a:t>
            </a:r>
            <a:r>
              <a:rPr lang="en-US" baseline="-25000" dirty="0" smtClean="0"/>
              <a:t>1</a:t>
            </a:r>
            <a:r>
              <a:rPr lang="en-US" dirty="0" smtClean="0"/>
              <a:t>) = -4.46788 &lt; 0 and </a:t>
            </a:r>
            <a:r>
              <a:rPr lang="en-US" i="1" dirty="0" smtClean="0"/>
              <a:t>f</a:t>
            </a:r>
            <a:r>
              <a:rPr lang="en-US" dirty="0" smtClean="0"/>
              <a:t>(</a:t>
            </a:r>
            <a:r>
              <a:rPr lang="en-US" i="1" dirty="0" smtClean="0"/>
              <a:t>a</a:t>
            </a:r>
            <a:r>
              <a:rPr lang="en-US" baseline="-25000" dirty="0" smtClean="0"/>
              <a:t>1</a:t>
            </a:r>
            <a:r>
              <a:rPr lang="en-US" dirty="0" smtClean="0"/>
              <a:t>) = 1.860465 &gt; 0. </a:t>
            </a:r>
          </a:p>
          <a:p>
            <a:pPr marL="0" indent="0"/>
            <a:r>
              <a:rPr lang="en-US" dirty="0" smtClean="0"/>
              <a:t>Since these endpoints result in </a:t>
            </a:r>
            <a:r>
              <a:rPr lang="en-US" i="1" dirty="0" smtClean="0"/>
              <a:t>f</a:t>
            </a:r>
            <a:r>
              <a:rPr lang="en-US" dirty="0" smtClean="0"/>
              <a:t>(</a:t>
            </a:r>
            <a:r>
              <a:rPr lang="en-US" i="1" dirty="0" smtClean="0">
                <a:sym typeface="Symbol" panose="05050102010706020507" pitchFamily="18" charset="2"/>
              </a:rPr>
              <a:t></a:t>
            </a:r>
            <a:r>
              <a:rPr lang="en-US" dirty="0" smtClean="0"/>
              <a:t>) with opposite signs, our first iteration will be in the middle: </a:t>
            </a:r>
            <a:r>
              <a:rPr lang="en-US" i="1" dirty="0" smtClean="0">
                <a:sym typeface="Symbol" panose="05050102010706020507" pitchFamily="18" charset="2"/>
              </a:rPr>
              <a:t></a:t>
            </a:r>
            <a:r>
              <a:rPr lang="en-US" baseline="-25000" dirty="0" smtClean="0"/>
              <a:t>1 </a:t>
            </a:r>
            <a:r>
              <a:rPr lang="en-US" dirty="0" smtClean="0"/>
              <a:t>= .5(.2+.5) = .35. </a:t>
            </a:r>
          </a:p>
          <a:p>
            <a:pPr marL="0" indent="0"/>
            <a:r>
              <a:rPr lang="en-US" dirty="0" smtClean="0"/>
              <a:t>We find that this estimate for </a:t>
            </a:r>
            <a:r>
              <a:rPr lang="en-US" i="1" dirty="0" smtClean="0">
                <a:sym typeface="Symbol" panose="05050102010706020507" pitchFamily="18" charset="2"/>
              </a:rPr>
              <a:t></a:t>
            </a:r>
            <a:r>
              <a:rPr lang="en-US" dirty="0" smtClean="0"/>
              <a:t> results in a value of -1.29619 for </a:t>
            </a:r>
            <a:r>
              <a:rPr lang="en-US" i="1" dirty="0" smtClean="0"/>
              <a:t>f</a:t>
            </a:r>
            <a:r>
              <a:rPr lang="en-US" dirty="0" smtClean="0"/>
              <a:t>(</a:t>
            </a:r>
            <a:r>
              <a:rPr lang="en-US" i="1" dirty="0" smtClean="0">
                <a:sym typeface="Symbol" panose="05050102010706020507" pitchFamily="18" charset="2"/>
              </a:rPr>
              <a:t></a:t>
            </a:r>
            <a:r>
              <a:rPr lang="en-US" dirty="0" smtClean="0"/>
              <a:t>). Since this </a:t>
            </a:r>
            <a:r>
              <a:rPr lang="en-US" i="1" dirty="0" smtClean="0"/>
              <a:t>f</a:t>
            </a:r>
            <a:r>
              <a:rPr lang="en-US" dirty="0" smtClean="0"/>
              <a:t>(</a:t>
            </a:r>
            <a:r>
              <a:rPr lang="en-US" i="1" dirty="0" smtClean="0">
                <a:sym typeface="Symbol" panose="05050102010706020507" pitchFamily="18" charset="2"/>
              </a:rPr>
              <a:t></a:t>
            </a:r>
            <a:r>
              <a:rPr lang="en-US" dirty="0" smtClean="0"/>
              <a:t>) is negative, we know that </a:t>
            </a:r>
            <a:r>
              <a:rPr lang="en-US" i="1" dirty="0" smtClean="0">
                <a:sym typeface="Symbol" panose="05050102010706020507" pitchFamily="18" charset="2"/>
              </a:rPr>
              <a:t></a:t>
            </a:r>
            <a:r>
              <a:rPr lang="en-US" dirty="0" smtClean="0"/>
              <a:t>* is in the segment b</a:t>
            </a:r>
            <a:r>
              <a:rPr lang="en-US" baseline="-25000" dirty="0" smtClean="0"/>
              <a:t>2</a:t>
            </a:r>
            <a:r>
              <a:rPr lang="en-US" dirty="0" smtClean="0"/>
              <a:t>=.35 and </a:t>
            </a:r>
            <a:r>
              <a:rPr lang="en-US" i="1" dirty="0" smtClean="0"/>
              <a:t>a</a:t>
            </a:r>
            <a:r>
              <a:rPr lang="en-US" baseline="-25000" dirty="0" smtClean="0"/>
              <a:t>2</a:t>
            </a:r>
            <a:r>
              <a:rPr lang="en-US" dirty="0" smtClean="0"/>
              <a:t>=.5. </a:t>
            </a:r>
          </a:p>
          <a:p>
            <a:pPr marL="0" indent="0"/>
            <a:r>
              <a:rPr lang="en-US" dirty="0" smtClean="0"/>
              <a:t>Moving to Row </a:t>
            </a:r>
            <a:r>
              <a:rPr lang="en-US" i="1" dirty="0" smtClean="0"/>
              <a:t>n</a:t>
            </a:r>
            <a:r>
              <a:rPr lang="en-US" dirty="0" smtClean="0"/>
              <a:t>=2 on the next slide, we repeat the iteration process, finding after 16 iterations that </a:t>
            </a:r>
            <a:r>
              <a:rPr lang="en-US" i="1" dirty="0" smtClean="0">
                <a:sym typeface="Symbol" panose="05050102010706020507" pitchFamily="18" charset="2"/>
              </a:rPr>
              <a:t></a:t>
            </a:r>
            <a:r>
              <a:rPr lang="en-US" dirty="0" smtClean="0"/>
              <a:t>*=.41146. Table 1 details the process of iteration.</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Method Of </a:t>
            </a:r>
            <a:r>
              <a:rPr lang="en-US" b="1" dirty="0" smtClean="0"/>
              <a:t>Bisection </a:t>
            </a:r>
            <a:r>
              <a:rPr lang="en-US" sz="2500" b="1" dirty="0" smtClean="0"/>
              <a:t>(Continued)</a:t>
            </a:r>
            <a:endParaRPr lang="en-US" sz="2500" dirty="0"/>
          </a:p>
        </p:txBody>
      </p:sp>
      <p:sp>
        <p:nvSpPr>
          <p:cNvPr id="3" name="Content Placeholder 2"/>
          <p:cNvSpPr>
            <a:spLocks noGrp="1"/>
          </p:cNvSpPr>
          <p:nvPr>
            <p:ph sz="quarter" idx="1"/>
          </p:nvPr>
        </p:nvSpPr>
        <p:spPr>
          <a:xfrm>
            <a:off x="402336" y="1527048"/>
            <a:ext cx="11338560" cy="4716436"/>
          </a:xfrm>
        </p:spPr>
        <p:txBody>
          <a:bodyPr>
            <a:normAutofit fontScale="92500" lnSpcReduction="10000"/>
          </a:bodyPr>
          <a:lstStyle/>
          <a:p>
            <a:pPr marL="0" indent="0">
              <a:buNone/>
            </a:pPr>
            <a:r>
              <a:rPr lang="en-US" dirty="0"/>
              <a:t> </a:t>
            </a:r>
            <a:endParaRPr lang="en-US"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r>
              <a:rPr lang="en-US" sz="1900" b="1" dirty="0" smtClean="0"/>
              <a:t>		Using </a:t>
            </a:r>
            <a:r>
              <a:rPr lang="en-US" sz="1900" b="1" dirty="0"/>
              <a:t>the Bisection Method to Estimate Implied Volatility</a:t>
            </a:r>
            <a:endParaRPr lang="en-US" sz="1900" dirty="0"/>
          </a:p>
          <a:p>
            <a:endParaRPr lang="en-US" dirty="0"/>
          </a:p>
        </p:txBody>
      </p:sp>
      <p:pic>
        <p:nvPicPr>
          <p:cNvPr id="4" name="Picture 3"/>
          <p:cNvPicPr>
            <a:picLocks noChangeAspect="1"/>
          </p:cNvPicPr>
          <p:nvPr/>
        </p:nvPicPr>
        <p:blipFill>
          <a:blip r:embed="rId2" cstate="print"/>
          <a:stretch>
            <a:fillRect/>
          </a:stretch>
        </p:blipFill>
        <p:spPr>
          <a:xfrm>
            <a:off x="2199086" y="1622323"/>
            <a:ext cx="7551994" cy="4129548"/>
          </a:xfrm>
          <a:prstGeom prst="rect">
            <a:avLst/>
          </a:prstGeom>
        </p:spPr>
      </p:pic>
    </p:spTree>
    <p:extLst>
      <p:ext uri="{BB962C8B-B14F-4D97-AF65-F5344CB8AC3E}">
        <p14:creationId xmlns:p14="http://schemas.microsoft.com/office/powerpoint/2010/main" val="1316632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smtClean="0"/>
              <a:t>Newton-Raphson </a:t>
            </a:r>
            <a:r>
              <a:rPr lang="en-US" b="1" dirty="0"/>
              <a:t>Method</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pPr marL="0" indent="0">
                  <a:buNone/>
                </a:pPr>
                <a:r>
                  <a:rPr lang="en-US" dirty="0" smtClean="0"/>
                  <a:t>The Newton-Raphson Method can also be used to more efficiently iterate for an implied volatility. We will solve for the implied standard deviation in our illustration using the Newton-Raphson Method to find the root of the equation: </a:t>
                </a:r>
                <a:r>
                  <a:rPr lang="en-US" i="1" dirty="0"/>
                  <a:t>f</a:t>
                </a:r>
                <a:r>
                  <a:rPr lang="en-US" dirty="0"/>
                  <a:t>(σ) = </a:t>
                </a:r>
                <a:r>
                  <a:rPr lang="en-US" i="1" dirty="0"/>
                  <a:t>S</a:t>
                </a:r>
                <a:r>
                  <a:rPr lang="en-US" i="1" baseline="-25000" dirty="0"/>
                  <a:t>0</a:t>
                </a:r>
                <a:r>
                  <a:rPr lang="en-US" i="1" dirty="0"/>
                  <a:t>N</a:t>
                </a:r>
                <a:r>
                  <a:rPr lang="en-US" i="1" baseline="-25000" dirty="0"/>
                  <a:t> </a:t>
                </a:r>
                <a:r>
                  <a:rPr lang="en-US" dirty="0"/>
                  <a:t>(</a:t>
                </a:r>
                <a:r>
                  <a:rPr lang="en-US" i="1" dirty="0"/>
                  <a:t>d</a:t>
                </a:r>
                <a:r>
                  <a:rPr lang="en-US" baseline="-25000" dirty="0"/>
                  <a:t>1</a:t>
                </a:r>
                <a:r>
                  <a:rPr lang="en-US" dirty="0"/>
                  <a:t>) ‑ </a:t>
                </a:r>
                <a:r>
                  <a:rPr lang="en-US" i="1" dirty="0" err="1"/>
                  <a:t>Xe</a:t>
                </a:r>
                <a:r>
                  <a:rPr lang="en-US" baseline="30000" dirty="0" err="1"/>
                  <a:t>‑rT</a:t>
                </a:r>
                <a:r>
                  <a:rPr lang="en-US" i="1" dirty="0" err="1"/>
                  <a:t>N</a:t>
                </a:r>
                <a:r>
                  <a:rPr lang="en-US" dirty="0"/>
                  <a:t>(</a:t>
                </a:r>
                <a:r>
                  <a:rPr lang="en-US" i="1" dirty="0"/>
                  <a:t>d</a:t>
                </a:r>
                <a:r>
                  <a:rPr lang="en-US" baseline="-25000" dirty="0"/>
                  <a:t>2</a:t>
                </a:r>
                <a:r>
                  <a:rPr lang="en-US" dirty="0"/>
                  <a:t>) - </a:t>
                </a:r>
                <a:r>
                  <a:rPr lang="en-US" i="1" dirty="0"/>
                  <a:t>c</a:t>
                </a:r>
                <a:r>
                  <a:rPr lang="en-US" i="1" baseline="-25000" dirty="0"/>
                  <a:t>0</a:t>
                </a:r>
                <a:r>
                  <a:rPr lang="en-US" dirty="0"/>
                  <a:t>. The Newton Raphson Method estimates the root of an equation f(σ) =0 by using the formula</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𝑛</m:t>
                          </m:r>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𝑛</m:t>
                                  </m:r>
                                  <m:r>
                                    <a:rPr lang="en-US" i="1">
                                      <a:latin typeface="Cambria Math" panose="02040503050406030204" pitchFamily="18" charset="0"/>
                                    </a:rPr>
                                    <m:t>−1</m:t>
                                  </m:r>
                                </m:sub>
                              </m:sSub>
                            </m:e>
                          </m:d>
                        </m:num>
                        <m:den>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𝑛</m:t>
                                  </m:r>
                                  <m:r>
                                    <a:rPr lang="en-US" i="1">
                                      <a:latin typeface="Cambria Math" panose="02040503050406030204" pitchFamily="18" charset="0"/>
                                    </a:rPr>
                                    <m:t>−1</m:t>
                                  </m:r>
                                </m:sub>
                              </m:sSub>
                            </m:e>
                          </m:d>
                        </m:den>
                      </m:f>
                      <m:r>
                        <a:rPr lang="en-US" i="1">
                          <a:latin typeface="Cambria Math" panose="02040503050406030204" pitchFamily="18" charset="0"/>
                        </a:rPr>
                        <m:t>.</m:t>
                      </m:r>
                    </m:oMath>
                  </m:oMathPara>
                </a14:m>
                <a:endParaRPr lang="en-US" dirty="0"/>
              </a:p>
              <a:p>
                <a:pPr marL="0" indent="0">
                  <a:buNone/>
                </a:pPr>
                <a:r>
                  <a:rPr lang="en-US" dirty="0"/>
                  <a:t> </a:t>
                </a:r>
              </a:p>
              <a:p>
                <a:pPr marL="0" indent="0">
                  <a:buNone/>
                </a:pPr>
                <a:r>
                  <a:rPr lang="en-US" dirty="0"/>
                  <a:t>One starts with some initial rough estimate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b="0" i="1" smtClean="0">
                            <a:latin typeface="Cambria Math" panose="02040503050406030204" pitchFamily="18" charset="0"/>
                          </a:rPr>
                          <m:t>0</m:t>
                        </m:r>
                      </m:sub>
                    </m:sSub>
                  </m:oMath>
                </a14:m>
                <a:r>
                  <a:rPr lang="en-US" dirty="0"/>
                  <a:t> for the root, then repeatedly applying the formula above, iterating until the desired accuracy is </a:t>
                </a:r>
                <a:r>
                  <a:rPr lang="en-US" dirty="0" smtClean="0"/>
                  <a:t>obtained</a:t>
                </a:r>
                <a:r>
                  <a:rPr lang="en-US" dirty="0" smtClean="0">
                    <a:solidFill>
                      <a:schemeClr val="accent2">
                        <a:lumMod val="60000"/>
                        <a:lumOff val="40000"/>
                      </a:schemeClr>
                    </a:solidFill>
                  </a:rPr>
                  <a:t>.</a:t>
                </a:r>
                <a:endParaRPr lang="en-US" dirty="0">
                  <a:solidFill>
                    <a:schemeClr val="accent2">
                      <a:lumMod val="60000"/>
                      <a:lumOff val="40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200" r="-1129" b="-2667"/>
                </a:stretch>
              </a:blipFill>
            </p:spPr>
            <p:txBody>
              <a:bodyPr/>
              <a:lstStyle/>
              <a:p>
                <a:r>
                  <a:rPr lang="en-US">
                    <a:noFill/>
                  </a:rPr>
                  <a:t> </a:t>
                </a:r>
              </a:p>
            </p:txBody>
          </p:sp>
        </mc:Fallback>
      </mc:AlternateContent>
    </p:spTree>
    <p:extLst>
      <p:ext uri="{BB962C8B-B14F-4D97-AF65-F5344CB8AC3E}">
        <p14:creationId xmlns:p14="http://schemas.microsoft.com/office/powerpoint/2010/main" val="1440135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Newton-Raphson </a:t>
            </a:r>
            <a:r>
              <a:rPr lang="en-US" b="1" dirty="0" smtClean="0"/>
              <a:t>Method </a:t>
            </a:r>
            <a:r>
              <a:rPr lang="en-US" sz="2500" b="1" dirty="0" smtClean="0"/>
              <a:t>(Continued)</a:t>
            </a:r>
            <a:endParaRPr lang="en-US" sz="2500" b="1" dirty="0"/>
          </a:p>
        </p:txBody>
      </p:sp>
      <p:sp>
        <p:nvSpPr>
          <p:cNvPr id="3" name="Content Placeholder 2"/>
          <p:cNvSpPr>
            <a:spLocks noGrp="1"/>
          </p:cNvSpPr>
          <p:nvPr>
            <p:ph sz="quarter" idx="1"/>
          </p:nvPr>
        </p:nvSpPr>
        <p:spPr>
          <a:xfrm>
            <a:off x="402336" y="1527047"/>
            <a:ext cx="11338560" cy="4824591"/>
          </a:xfrm>
        </p:spPr>
        <p:txBody>
          <a:bodyPr>
            <a:normAutofit fontScale="92500" lnSpcReduction="20000"/>
          </a:bodyPr>
          <a:lstStyle/>
          <a:p>
            <a:pPr marL="0" indent="0">
              <a:buNone/>
            </a:pPr>
            <a:r>
              <a:rPr lang="en-US" dirty="0" smtClean="0"/>
              <a:t>For our example, we arbitrarily choose an initial trial solution of σ = </a:t>
            </a:r>
            <a:r>
              <a:rPr lang="en-US" i="1" dirty="0" smtClean="0"/>
              <a:t>σ</a:t>
            </a:r>
            <a:r>
              <a:rPr lang="en-US" baseline="-25000" dirty="0" smtClean="0"/>
              <a:t>0</a:t>
            </a:r>
            <a:r>
              <a:rPr lang="en-US" dirty="0" smtClean="0"/>
              <a:t> = .6. First, we need the derivative of </a:t>
            </a:r>
            <a:r>
              <a:rPr lang="en-US" i="1" dirty="0" smtClean="0"/>
              <a:t>f</a:t>
            </a:r>
            <a:r>
              <a:rPr lang="en-US" dirty="0" smtClean="0"/>
              <a:t>(σ) with respect to the underlying stock return standard deviation σ. Since we are treating </a:t>
            </a:r>
            <a:r>
              <a:rPr lang="en-US" i="1" dirty="0" smtClean="0"/>
              <a:t>c</a:t>
            </a:r>
            <a:r>
              <a:rPr lang="en-US" i="1" baseline="-25000" dirty="0" smtClean="0"/>
              <a:t>0</a:t>
            </a:r>
            <a:r>
              <a:rPr lang="en-US" dirty="0" smtClean="0"/>
              <a:t> as a given constant, differentiating this function is equivalent to differentiating the call function </a:t>
            </a:r>
            <a:r>
              <a:rPr lang="en-US" i="1" dirty="0" smtClean="0"/>
              <a:t>c = S</a:t>
            </a:r>
            <a:r>
              <a:rPr lang="en-US" i="1" baseline="-25000" dirty="0" smtClean="0"/>
              <a:t>0</a:t>
            </a:r>
            <a:r>
              <a:rPr lang="en-US" i="1" dirty="0" smtClean="0"/>
              <a:t>N</a:t>
            </a:r>
            <a:r>
              <a:rPr lang="en-US" i="1" baseline="-25000" dirty="0" smtClean="0"/>
              <a:t> </a:t>
            </a:r>
            <a:r>
              <a:rPr lang="en-US" dirty="0" smtClean="0"/>
              <a:t>(</a:t>
            </a:r>
            <a:r>
              <a:rPr lang="en-US" i="1" dirty="0" smtClean="0"/>
              <a:t>d</a:t>
            </a:r>
            <a:r>
              <a:rPr lang="en-US" baseline="-25000" dirty="0" smtClean="0"/>
              <a:t>1</a:t>
            </a:r>
            <a:r>
              <a:rPr lang="en-US" dirty="0" smtClean="0"/>
              <a:t>)‑</a:t>
            </a:r>
            <a:r>
              <a:rPr lang="en-US" i="1" dirty="0" err="1" smtClean="0"/>
              <a:t>Xe</a:t>
            </a:r>
            <a:r>
              <a:rPr lang="en-US" baseline="30000" dirty="0" err="1" smtClean="0"/>
              <a:t>‑rT</a:t>
            </a:r>
            <a:r>
              <a:rPr lang="en-US" i="1" dirty="0" err="1" smtClean="0"/>
              <a:t>N</a:t>
            </a:r>
            <a:r>
              <a:rPr lang="en-US" dirty="0" smtClean="0"/>
              <a:t>(</a:t>
            </a:r>
            <a:r>
              <a:rPr lang="en-US" i="1" dirty="0" smtClean="0"/>
              <a:t>d</a:t>
            </a:r>
            <a:r>
              <a:rPr lang="en-US" baseline="-25000" dirty="0" smtClean="0"/>
              <a:t>2</a:t>
            </a:r>
            <a:r>
              <a:rPr lang="en-US" dirty="0" smtClean="0"/>
              <a:t>) with respect to σ. </a:t>
            </a:r>
          </a:p>
          <a:p>
            <a:endParaRPr lang="en-US" dirty="0"/>
          </a:p>
          <a:p>
            <a:endParaRPr lang="en-US" dirty="0" smtClean="0"/>
          </a:p>
          <a:p>
            <a:pPr marL="0" indent="0">
              <a:buNone/>
            </a:pPr>
            <a:endParaRPr lang="en-US" dirty="0" smtClean="0"/>
          </a:p>
          <a:p>
            <a:pPr marL="0" indent="0">
              <a:buNone/>
            </a:pPr>
            <a:r>
              <a:rPr lang="en-US" dirty="0" smtClean="0"/>
              <a:t>We selected </a:t>
            </a:r>
            <a:r>
              <a:rPr lang="en-US" dirty="0"/>
              <a:t>initial trial solution of </a:t>
            </a:r>
            <a:r>
              <a:rPr lang="en-US" i="1" dirty="0"/>
              <a:t>σ</a:t>
            </a:r>
            <a:r>
              <a:rPr lang="en-US" baseline="-25000" dirty="0"/>
              <a:t>0</a:t>
            </a:r>
            <a:r>
              <a:rPr lang="en-US" dirty="0"/>
              <a:t> = .6. We see from Table 2 that this standard deviation results in a value of </a:t>
            </a:r>
            <a:r>
              <a:rPr lang="en-US" i="1" dirty="0"/>
              <a:t>f</a:t>
            </a:r>
            <a:r>
              <a:rPr lang="en-US" dirty="0"/>
              <a:t>(</a:t>
            </a:r>
            <a:r>
              <a:rPr lang="en-US" i="1" dirty="0">
                <a:sym typeface="Symbol" panose="05050102010706020507" pitchFamily="18" charset="2"/>
              </a:rPr>
              <a:t></a:t>
            </a:r>
            <a:r>
              <a:rPr lang="en-US" baseline="-25000" dirty="0"/>
              <a:t>0</a:t>
            </a:r>
            <a:r>
              <a:rPr lang="en-US" dirty="0"/>
              <a:t>) = 3.95012, implying a variance estimate that is too high. Substituting .6 into Equation 3 for </a:t>
            </a:r>
            <a:r>
              <a:rPr lang="en-US" i="1" dirty="0">
                <a:sym typeface="Symbol" panose="05050102010706020507" pitchFamily="18" charset="2"/>
              </a:rPr>
              <a:t></a:t>
            </a:r>
            <a:r>
              <a:rPr lang="en-US" baseline="-25000" dirty="0"/>
              <a:t>0</a:t>
            </a:r>
            <a:r>
              <a:rPr lang="en-US" dirty="0"/>
              <a:t>, we find that </a:t>
            </a:r>
            <a:r>
              <a:rPr lang="en-US" i="1" dirty="0"/>
              <a:t>f '</a:t>
            </a:r>
            <a:r>
              <a:rPr lang="en-US" dirty="0"/>
              <a:t>(</a:t>
            </a:r>
            <a:r>
              <a:rPr lang="en-US" i="1" dirty="0"/>
              <a:t>σ</a:t>
            </a:r>
            <a:r>
              <a:rPr lang="en-US" baseline="-25000" dirty="0"/>
              <a:t>0</a:t>
            </a:r>
            <a:r>
              <a:rPr lang="en-US" dirty="0"/>
              <a:t>) = 20.82509. Thus, our second trial value for </a:t>
            </a:r>
            <a:r>
              <a:rPr lang="en-US" i="1" dirty="0"/>
              <a:t>σ</a:t>
            </a:r>
            <a:r>
              <a:rPr lang="en-US" dirty="0"/>
              <a:t> is determined by: </a:t>
            </a:r>
            <a:r>
              <a:rPr lang="en-US" i="1" dirty="0">
                <a:sym typeface="Symbol" panose="05050102010706020507" pitchFamily="18" charset="2"/>
              </a:rPr>
              <a:t></a:t>
            </a:r>
            <a:r>
              <a:rPr lang="en-US" baseline="-25000" dirty="0"/>
              <a:t>1</a:t>
            </a:r>
            <a:r>
              <a:rPr lang="en-US" dirty="0"/>
              <a:t> </a:t>
            </a:r>
            <a:r>
              <a:rPr lang="en-US" dirty="0">
                <a:sym typeface="Symbol" panose="05050102010706020507" pitchFamily="18" charset="2"/>
              </a:rPr>
              <a:t></a:t>
            </a:r>
            <a:r>
              <a:rPr lang="en-US" dirty="0"/>
              <a:t> </a:t>
            </a:r>
            <a:r>
              <a:rPr lang="en-US" i="1" dirty="0">
                <a:sym typeface="Symbol" panose="05050102010706020507" pitchFamily="18" charset="2"/>
              </a:rPr>
              <a:t></a:t>
            </a:r>
            <a:r>
              <a:rPr lang="en-US" baseline="-25000" dirty="0"/>
              <a:t>0</a:t>
            </a:r>
            <a:r>
              <a:rPr lang="en-US" dirty="0"/>
              <a:t> - (</a:t>
            </a:r>
            <a:r>
              <a:rPr lang="en-US" i="1" dirty="0"/>
              <a:t>f</a:t>
            </a:r>
            <a:r>
              <a:rPr lang="en-US" dirty="0"/>
              <a:t>(</a:t>
            </a:r>
            <a:r>
              <a:rPr lang="en-US" i="1" dirty="0"/>
              <a:t>σ</a:t>
            </a:r>
            <a:r>
              <a:rPr lang="en-US" baseline="-25000" dirty="0"/>
              <a:t>0</a:t>
            </a:r>
            <a:r>
              <a:rPr lang="en-US" dirty="0"/>
              <a:t>) ÷ </a:t>
            </a:r>
            <a:r>
              <a:rPr lang="en-US" i="1" dirty="0"/>
              <a:t>f '</a:t>
            </a:r>
            <a:r>
              <a:rPr lang="en-US" dirty="0"/>
              <a:t>(</a:t>
            </a:r>
            <a:r>
              <a:rPr lang="en-US" i="1" dirty="0"/>
              <a:t>σ</a:t>
            </a:r>
            <a:r>
              <a:rPr lang="en-US" baseline="-25000" dirty="0"/>
              <a:t>0</a:t>
            </a:r>
            <a:r>
              <a:rPr lang="en-US" dirty="0"/>
              <a:t>)) = .6 - (3.95012 ÷ 20.82509) = .41032. This process continues until we converge to a solution of approximately .41147</a:t>
            </a:r>
            <a:endParaRPr lang="en-US" dirty="0" smtClean="0"/>
          </a:p>
          <a:p>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2958051003"/>
              </p:ext>
            </p:extLst>
          </p:nvPr>
        </p:nvGraphicFramePr>
        <p:xfrm>
          <a:off x="4204313" y="3116982"/>
          <a:ext cx="2697931" cy="822360"/>
        </p:xfrm>
        <a:graphic>
          <a:graphicData uri="http://schemas.openxmlformats.org/presentationml/2006/ole">
            <mc:AlternateContent xmlns:mc="http://schemas.openxmlformats.org/markup-compatibility/2006">
              <mc:Choice xmlns:v="urn:schemas-microsoft-com:vml" Requires="v">
                <p:oleObj spid="_x0000_s5208" name="Equation" r:id="rId3" imgW="1384300" imgH="469900" progId="Equation.3">
                  <p:embed/>
                </p:oleObj>
              </mc:Choice>
              <mc:Fallback>
                <p:oleObj name="Equation" r:id="rId3" imgW="1384300" imgH="469900" progId="Equation.3">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4313" y="3116982"/>
                        <a:ext cx="2697931" cy="822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13075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Newton-Raphson Method </a:t>
            </a:r>
            <a:r>
              <a:rPr lang="en-US" sz="2500" b="1" dirty="0"/>
              <a:t>(Continued)</a:t>
            </a:r>
            <a:endParaRPr lang="en-US" dirty="0"/>
          </a:p>
        </p:txBody>
      </p:sp>
      <p:pic>
        <p:nvPicPr>
          <p:cNvPr id="4" name="Content Placeholder 3"/>
          <p:cNvPicPr>
            <a:picLocks noGrp="1" noChangeAspect="1"/>
          </p:cNvPicPr>
          <p:nvPr>
            <p:ph sz="quarter" idx="1"/>
          </p:nvPr>
        </p:nvPicPr>
        <p:blipFill>
          <a:blip r:embed="rId2" cstate="print"/>
          <a:stretch>
            <a:fillRect/>
          </a:stretch>
        </p:blipFill>
        <p:spPr>
          <a:xfrm>
            <a:off x="2165133" y="1777913"/>
            <a:ext cx="10595864" cy="2003406"/>
          </a:xfrm>
          <a:prstGeom prst="rect">
            <a:avLst/>
          </a:prstGeom>
        </p:spPr>
      </p:pic>
      <p:sp>
        <p:nvSpPr>
          <p:cNvPr id="5" name="Rectangle 4"/>
          <p:cNvSpPr/>
          <p:nvPr/>
        </p:nvSpPr>
        <p:spPr>
          <a:xfrm>
            <a:off x="690769" y="4729316"/>
            <a:ext cx="10930960" cy="90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Notice that the rate of convergence in this example is much faster when using the Newton-Raphson Method than when using the Method of Bisection.</a:t>
            </a:r>
          </a:p>
        </p:txBody>
      </p:sp>
      <p:pic>
        <p:nvPicPr>
          <p:cNvPr id="6" name="Picture 5"/>
          <p:cNvPicPr>
            <a:picLocks noChangeAspect="1"/>
          </p:cNvPicPr>
          <p:nvPr/>
        </p:nvPicPr>
        <p:blipFill>
          <a:blip r:embed="rId3" cstate="print"/>
          <a:stretch>
            <a:fillRect/>
          </a:stretch>
        </p:blipFill>
        <p:spPr>
          <a:xfrm>
            <a:off x="2560015" y="4291914"/>
            <a:ext cx="10100305" cy="300405"/>
          </a:xfrm>
          <a:prstGeom prst="rect">
            <a:avLst/>
          </a:prstGeom>
        </p:spPr>
      </p:pic>
    </p:spTree>
    <p:extLst>
      <p:ext uri="{BB962C8B-B14F-4D97-AF65-F5344CB8AC3E}">
        <p14:creationId xmlns:p14="http://schemas.microsoft.com/office/powerpoint/2010/main" val="2205785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Smiles, Smirks </a:t>
            </a:r>
            <a:r>
              <a:rPr lang="en-US" b="1" dirty="0" smtClean="0"/>
              <a:t>And </a:t>
            </a:r>
            <a:r>
              <a:rPr lang="en-US" b="1" dirty="0"/>
              <a:t>Aggregating Procedures</a:t>
            </a:r>
          </a:p>
        </p:txBody>
      </p:sp>
      <p:sp>
        <p:nvSpPr>
          <p:cNvPr id="3" name="Content Placeholder 2"/>
          <p:cNvSpPr>
            <a:spLocks noGrp="1"/>
          </p:cNvSpPr>
          <p:nvPr>
            <p:ph sz="quarter" idx="1"/>
          </p:nvPr>
        </p:nvSpPr>
        <p:spPr/>
        <p:txBody>
          <a:bodyPr/>
          <a:lstStyle/>
          <a:p>
            <a:pPr marL="0" indent="0"/>
            <a:r>
              <a:rPr lang="en-US" dirty="0"/>
              <a:t>We see that with an appropriate iteration methodology, solving for implied volatility is not a difficult matter. </a:t>
            </a:r>
            <a:endParaRPr lang="en-US" dirty="0" smtClean="0"/>
          </a:p>
          <a:p>
            <a:pPr marL="0" indent="0"/>
            <a:r>
              <a:rPr lang="en-US" dirty="0" smtClean="0"/>
              <a:t>However</a:t>
            </a:r>
            <a:r>
              <a:rPr lang="en-US" dirty="0"/>
              <a:t>, another difficulty arising with implied variance estimates results from the fact that there will typically be more than one option trading on the same stock. </a:t>
            </a:r>
            <a:endParaRPr lang="en-US" dirty="0" smtClean="0"/>
          </a:p>
          <a:p>
            <a:pPr marL="0" indent="0"/>
            <a:r>
              <a:rPr lang="en-US" dirty="0" smtClean="0"/>
              <a:t>However</a:t>
            </a:r>
            <a:r>
              <a:rPr lang="en-US" dirty="0"/>
              <a:t>, what if the short- and long-term uncertainty of a stock differ? </a:t>
            </a:r>
            <a:endParaRPr lang="en-US" dirty="0" smtClean="0"/>
          </a:p>
          <a:p>
            <a:pPr marL="0" indent="0"/>
            <a:r>
              <a:rPr lang="en-US" dirty="0" smtClean="0"/>
              <a:t>Or</a:t>
            </a:r>
            <a:r>
              <a:rPr lang="en-US" dirty="0"/>
              <a:t>, what if options with different strike prices disagree on the same underlying stock volatility? </a:t>
            </a:r>
            <a:endParaRPr lang="en-US" dirty="0" smtClean="0"/>
          </a:p>
          <a:p>
            <a:pPr marL="0" indent="0"/>
            <a:r>
              <a:rPr lang="en-US" dirty="0" smtClean="0"/>
              <a:t>This </a:t>
            </a:r>
            <a:r>
              <a:rPr lang="en-US" dirty="0"/>
              <a:t>latter effect in which implied volatilities vary with respect to option exercise prices is sometimes known as the </a:t>
            </a:r>
            <a:r>
              <a:rPr lang="en-US" i="1" dirty="0"/>
              <a:t>smile or smirk effect</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1156467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2446"/>
          </a:xfrm>
        </p:spPr>
        <p:txBody>
          <a:bodyPr>
            <a:normAutofit fontScale="90000"/>
          </a:bodyPr>
          <a:lstStyle/>
          <a:p>
            <a:r>
              <a:rPr lang="en-US" b="1" dirty="0"/>
              <a:t>Introducing </a:t>
            </a:r>
            <a:r>
              <a:rPr lang="en-US" b="1" dirty="0" smtClean="0"/>
              <a:t>The </a:t>
            </a:r>
            <a:r>
              <a:rPr lang="en-US" b="1" dirty="0"/>
              <a:t>Self-Financing Replicating </a:t>
            </a:r>
            <a:r>
              <a:rPr lang="en-US" b="1" dirty="0" smtClean="0"/>
              <a:t>Portfolio </a:t>
            </a:r>
            <a:r>
              <a:rPr lang="en-US" sz="2800" b="1" dirty="0" smtClean="0"/>
              <a:t>(Continued)</a:t>
            </a:r>
            <a:endParaRPr lang="en-US" sz="2800" b="1" dirty="0"/>
          </a:p>
        </p:txBody>
      </p:sp>
      <p:sp>
        <p:nvSpPr>
          <p:cNvPr id="3" name="Content Placeholder 2"/>
          <p:cNvSpPr>
            <a:spLocks noGrp="1"/>
          </p:cNvSpPr>
          <p:nvPr>
            <p:ph sz="quarter" idx="1"/>
          </p:nvPr>
        </p:nvSpPr>
        <p:spPr>
          <a:xfrm>
            <a:off x="402336" y="1527048"/>
            <a:ext cx="11494696" cy="4785262"/>
          </a:xfrm>
        </p:spPr>
        <p:txBody>
          <a:bodyPr>
            <a:normAutofit fontScale="92500" lnSpcReduction="10000"/>
          </a:bodyPr>
          <a:lstStyle/>
          <a:p>
            <a:pPr marL="0" indent="0">
              <a:buNone/>
            </a:pPr>
            <a:r>
              <a:rPr lang="en-US" b="1" dirty="0"/>
              <a:t>The Interpretations of Properties Of Self-financing Replicating Portfolio </a:t>
            </a:r>
          </a:p>
          <a:p>
            <a:r>
              <a:rPr lang="en-US" dirty="0" smtClean="0"/>
              <a:t>Property </a:t>
            </a:r>
            <a:r>
              <a:rPr lang="en-US" dirty="0"/>
              <a:t>I is called the self-financing property. The interpretation of Property I is that during every infinitesimal time interval (</a:t>
            </a:r>
            <a:r>
              <a:rPr lang="en-US" i="1" dirty="0" err="1"/>
              <a:t>t,t+dt</a:t>
            </a:r>
            <a:r>
              <a:rPr lang="en-US" dirty="0"/>
              <a:t>) the change in the value of the portfolio is entirely due to the changes in the prices of the stock and bond. There is no net new investment in the portfolio. In other words, any infinitesimal purchases or sales of the stock and bond (</a:t>
            </a:r>
            <a:r>
              <a:rPr lang="en-US" i="1" dirty="0" err="1"/>
              <a:t>d</a:t>
            </a:r>
            <a:r>
              <a:rPr lang="en-US" dirty="0" err="1"/>
              <a:t>γ</a:t>
            </a:r>
            <a:r>
              <a:rPr lang="en-US" i="1" baseline="-25000" dirty="0" err="1"/>
              <a:t>s,t</a:t>
            </a:r>
            <a:r>
              <a:rPr lang="en-US" dirty="0"/>
              <a:t> and </a:t>
            </a:r>
            <a:r>
              <a:rPr lang="en-US" i="1" dirty="0" err="1"/>
              <a:t>d</a:t>
            </a:r>
            <a:r>
              <a:rPr lang="en-US" dirty="0" err="1"/>
              <a:t>γ</a:t>
            </a:r>
            <a:r>
              <a:rPr lang="en-US" i="1" baseline="-25000" dirty="0" err="1"/>
              <a:t>b,t</a:t>
            </a:r>
            <a:r>
              <a:rPr lang="en-US" dirty="0"/>
              <a:t>) will offset each other so that the change in the value of the portfolio is entirely due to the changes in the value of the securities themselves. </a:t>
            </a:r>
            <a:endParaRPr lang="en-US" dirty="0" smtClean="0"/>
          </a:p>
          <a:p>
            <a:endParaRPr lang="en-US" dirty="0"/>
          </a:p>
          <a:p>
            <a:r>
              <a:rPr lang="en-US" dirty="0" smtClean="0"/>
              <a:t>Property </a:t>
            </a:r>
            <a:r>
              <a:rPr lang="en-US" dirty="0"/>
              <a:t>II states that the expiry date T value of the replicating portfolio will equal the price of the call at expiry date </a:t>
            </a:r>
            <a:r>
              <a:rPr lang="en-US" i="1" dirty="0"/>
              <a:t>T.</a:t>
            </a:r>
            <a:r>
              <a:rPr lang="en-US" dirty="0"/>
              <a:t> We will also assume the absence of arbitrage opportunities. </a:t>
            </a:r>
          </a:p>
        </p:txBody>
      </p:sp>
    </p:spTree>
    <p:extLst>
      <p:ext uri="{BB962C8B-B14F-4D97-AF65-F5344CB8AC3E}">
        <p14:creationId xmlns:p14="http://schemas.microsoft.com/office/powerpoint/2010/main" val="152061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Smiles, Smirks A</a:t>
            </a:r>
            <a:r>
              <a:rPr lang="en-US" b="1" dirty="0" smtClean="0"/>
              <a:t>nd </a:t>
            </a:r>
            <a:r>
              <a:rPr lang="en-US" b="1" dirty="0"/>
              <a:t>Aggregating </a:t>
            </a:r>
            <a:r>
              <a:rPr lang="en-US" b="1" dirty="0" smtClean="0"/>
              <a:t>Procedures </a:t>
            </a:r>
            <a:r>
              <a:rPr lang="en-US" sz="2800" b="1" dirty="0" smtClean="0"/>
              <a:t>(Continued)</a:t>
            </a:r>
            <a:endParaRPr lang="en-US" sz="2800" dirty="0"/>
          </a:p>
        </p:txBody>
      </p:sp>
      <p:pic>
        <p:nvPicPr>
          <p:cNvPr id="18" name="Content Placeholder 17"/>
          <p:cNvPicPr>
            <a:picLocks noGrp="1" noChangeAspect="1"/>
          </p:cNvPicPr>
          <p:nvPr>
            <p:ph sz="quarter" idx="1"/>
          </p:nvPr>
        </p:nvPicPr>
        <p:blipFill>
          <a:blip r:embed="rId2" cstate="print"/>
          <a:stretch>
            <a:fillRect/>
          </a:stretch>
        </p:blipFill>
        <p:spPr>
          <a:xfrm>
            <a:off x="-293781" y="2298583"/>
            <a:ext cx="7096101" cy="2572661"/>
          </a:xfrm>
          <a:prstGeom prst="rect">
            <a:avLst/>
          </a:prstGeom>
        </p:spPr>
      </p:pic>
      <p:pic>
        <p:nvPicPr>
          <p:cNvPr id="19" name="Picture 18"/>
          <p:cNvPicPr>
            <a:picLocks noChangeAspect="1"/>
          </p:cNvPicPr>
          <p:nvPr/>
        </p:nvPicPr>
        <p:blipFill>
          <a:blip r:embed="rId3" cstate="print"/>
          <a:stretch>
            <a:fillRect/>
          </a:stretch>
        </p:blipFill>
        <p:spPr>
          <a:xfrm>
            <a:off x="427839" y="5656490"/>
            <a:ext cx="8716161" cy="259238"/>
          </a:xfrm>
          <a:prstGeom prst="rect">
            <a:avLst/>
          </a:prstGeom>
        </p:spPr>
      </p:pic>
      <p:pic>
        <p:nvPicPr>
          <p:cNvPr id="20" name="Picture 19"/>
          <p:cNvPicPr>
            <a:picLocks noChangeAspect="1"/>
          </p:cNvPicPr>
          <p:nvPr/>
        </p:nvPicPr>
        <p:blipFill>
          <a:blip r:embed="rId4" cstate="print"/>
          <a:stretch>
            <a:fillRect/>
          </a:stretch>
        </p:blipFill>
        <p:spPr>
          <a:xfrm>
            <a:off x="5689538" y="2155971"/>
            <a:ext cx="7489463" cy="2715273"/>
          </a:xfrm>
          <a:prstGeom prst="rect">
            <a:avLst/>
          </a:prstGeom>
        </p:spPr>
      </p:pic>
      <p:pic>
        <p:nvPicPr>
          <p:cNvPr id="22" name="Picture 21"/>
          <p:cNvPicPr>
            <a:picLocks noChangeAspect="1"/>
          </p:cNvPicPr>
          <p:nvPr/>
        </p:nvPicPr>
        <p:blipFill>
          <a:blip r:embed="rId5" cstate="print"/>
          <a:stretch>
            <a:fillRect/>
          </a:stretch>
        </p:blipFill>
        <p:spPr>
          <a:xfrm>
            <a:off x="6499140" y="5654180"/>
            <a:ext cx="8397134" cy="249749"/>
          </a:xfrm>
          <a:prstGeom prst="rect">
            <a:avLst/>
          </a:prstGeom>
        </p:spPr>
      </p:pic>
    </p:spTree>
    <p:extLst>
      <p:ext uri="{BB962C8B-B14F-4D97-AF65-F5344CB8AC3E}">
        <p14:creationId xmlns:p14="http://schemas.microsoft.com/office/powerpoint/2010/main" val="4216928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Greeks</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i="1" dirty="0" smtClean="0"/>
              <a:t>Delta</a:t>
            </a:r>
          </a:p>
          <a:p>
            <a:pPr marL="514350" indent="-514350">
              <a:buFont typeface="+mj-lt"/>
              <a:buAutoNum type="arabicPeriod"/>
            </a:pPr>
            <a:r>
              <a:rPr lang="en-US" i="1" dirty="0" smtClean="0"/>
              <a:t>Gamma</a:t>
            </a:r>
          </a:p>
          <a:p>
            <a:pPr marL="514350" indent="-514350">
              <a:buFont typeface="+mj-lt"/>
              <a:buAutoNum type="arabicPeriod"/>
            </a:pPr>
            <a:r>
              <a:rPr lang="en-US" i="1" dirty="0" smtClean="0"/>
              <a:t>Theta</a:t>
            </a:r>
          </a:p>
          <a:p>
            <a:pPr marL="514350" indent="-514350">
              <a:buFont typeface="+mj-lt"/>
              <a:buAutoNum type="arabicPeriod"/>
            </a:pPr>
            <a:r>
              <a:rPr lang="en-US" i="1" dirty="0" smtClean="0"/>
              <a:t>Vega</a:t>
            </a:r>
          </a:p>
          <a:p>
            <a:pPr marL="514350" indent="-514350">
              <a:buFont typeface="+mj-lt"/>
              <a:buAutoNum type="arabicPeriod"/>
            </a:pPr>
            <a:r>
              <a:rPr lang="en-US" i="1" dirty="0" smtClean="0"/>
              <a:t>Rho</a:t>
            </a:r>
          </a:p>
          <a:p>
            <a:endParaRPr lang="en-US" i="1" dirty="0" smtClean="0"/>
          </a:p>
          <a:p>
            <a:endParaRPr lang="en-US" dirty="0"/>
          </a:p>
        </p:txBody>
      </p:sp>
    </p:spTree>
    <p:extLst>
      <p:ext uri="{BB962C8B-B14F-4D97-AF65-F5344CB8AC3E}">
        <p14:creationId xmlns:p14="http://schemas.microsoft.com/office/powerpoint/2010/main" val="10777955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pPr marL="0" indent="0">
                  <a:buNone/>
                </a:pPr>
                <a:r>
                  <a:rPr lang="en-US" dirty="0"/>
                  <a:t>T</a:t>
                </a:r>
                <a:r>
                  <a:rPr lang="en-US" dirty="0" smtClean="0"/>
                  <a:t>he </a:t>
                </a:r>
                <a:r>
                  <a:rPr lang="en-US" dirty="0"/>
                  <a:t>option </a:t>
                </a:r>
                <a:r>
                  <a:rPr lang="en-US" i="1" dirty="0" smtClean="0"/>
                  <a:t>Delta </a:t>
                </a:r>
                <a:r>
                  <a:rPr lang="en-US" dirty="0" smtClean="0"/>
                  <a:t>(</a:t>
                </a:r>
                <a14:m>
                  <m:oMath xmlns:m="http://schemas.openxmlformats.org/officeDocument/2006/math">
                    <m:r>
                      <a:rPr lang="en-US" i="0" smtClean="0">
                        <a:latin typeface="Cambria Math" panose="02040503050406030204" pitchFamily="18" charset="0"/>
                        <a:ea typeface="Cambria Math" panose="02040503050406030204" pitchFamily="18" charset="0"/>
                      </a:rPr>
                      <m:t>∆</m:t>
                    </m:r>
                  </m:oMath>
                </a14:m>
                <a:r>
                  <a:rPr lang="en-US" dirty="0" smtClean="0"/>
                  <a:t>), </a:t>
                </a:r>
                <a:r>
                  <a:rPr lang="en-US" dirty="0"/>
                  <a:t>or </a:t>
                </a:r>
                <a:r>
                  <a:rPr lang="en-US" i="1" dirty="0"/>
                  <a:t>N</a:t>
                </a:r>
                <a:r>
                  <a:rPr lang="en-US" dirty="0"/>
                  <a:t>(</a:t>
                </a:r>
                <a:r>
                  <a:rPr lang="en-US" i="1" dirty="0"/>
                  <a:t>d</a:t>
                </a:r>
                <a:r>
                  <a:rPr lang="en-US" baseline="-25000" dirty="0"/>
                  <a:t>1</a:t>
                </a:r>
                <a:r>
                  <a:rPr lang="en-US" dirty="0"/>
                  <a:t>), which is the sensitivity of the option value to changes in the stock </a:t>
                </a:r>
                <a:r>
                  <a:rPr lang="en-US" dirty="0" smtClean="0"/>
                  <a:t>price</a:t>
                </a:r>
              </a:p>
              <a:p>
                <a:pPr marL="0" indent="0">
                  <a:buNone/>
                </a:pPr>
                <a:endParaRPr lang="en-US" dirty="0"/>
              </a:p>
              <a:p>
                <a:pPr marL="0" indent="0">
                  <a:buNone/>
                </a:pPr>
                <a:endParaRPr lang="en-US" dirty="0" smtClean="0"/>
              </a:p>
              <a:p>
                <a:pPr marL="0" indent="0">
                  <a:buNone/>
                </a:pPr>
                <a:r>
                  <a:rPr lang="en-US" dirty="0"/>
                  <a:t>This sensitivity means that the option's value will change by approximately </a:t>
                </a:r>
                <a:r>
                  <a:rPr lang="en-US" i="1" dirty="0"/>
                  <a:t>N</a:t>
                </a:r>
                <a:r>
                  <a:rPr lang="en-US" dirty="0"/>
                  <a:t>(</a:t>
                </a:r>
                <a:r>
                  <a:rPr lang="en-US" i="1" dirty="0"/>
                  <a:t>d</a:t>
                </a:r>
                <a:r>
                  <a:rPr lang="en-US" baseline="-25000" dirty="0"/>
                  <a:t>1</a:t>
                </a:r>
                <a:r>
                  <a:rPr lang="en-US" dirty="0"/>
                  <a:t>) for each unit of change in the underlying stock price. This delta can be interpreted as the number of shares to short for every purchased call in order to maintain a portfolio that is hedged to changes in the underlying stock price. A delta-neutral portfolio means that the portfolio of options and underlying stock has a weighted average delta equal to zero so that its value is invariant with respect to the underlying stock price</a:t>
                </a: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860" t="-1200" r="-1290" b="-1733"/>
                </a:stretch>
              </a:blipFill>
            </p:spPr>
            <p:txBody>
              <a:bodyPr/>
              <a:lstStyle/>
              <a:p>
                <a:r>
                  <a:rPr lang="en-US">
                    <a:noFill/>
                  </a:rPr>
                  <a:t> </a:t>
                </a:r>
              </a:p>
            </p:txBody>
          </p:sp>
        </mc:Fallback>
      </mc:AlternateContent>
      <p:graphicFrame>
        <p:nvGraphicFramePr>
          <p:cNvPr id="18" name="Object 17"/>
          <p:cNvGraphicFramePr>
            <a:graphicFrameLocks noChangeAspect="1"/>
          </p:cNvGraphicFramePr>
          <p:nvPr>
            <p:extLst>
              <p:ext uri="{D42A27DB-BD31-4B8C-83A1-F6EECF244321}">
                <p14:modId xmlns:p14="http://schemas.microsoft.com/office/powerpoint/2010/main" val="2051899915"/>
              </p:ext>
            </p:extLst>
          </p:nvPr>
        </p:nvGraphicFramePr>
        <p:xfrm>
          <a:off x="5034116" y="2355491"/>
          <a:ext cx="2664541" cy="919773"/>
        </p:xfrm>
        <a:graphic>
          <a:graphicData uri="http://schemas.openxmlformats.org/presentationml/2006/ole">
            <mc:AlternateContent xmlns:mc="http://schemas.openxmlformats.org/markup-compatibility/2006">
              <mc:Choice xmlns:v="urn:schemas-microsoft-com:vml" Requires="v">
                <p:oleObj spid="_x0000_s7258" name="Equation" r:id="rId4" imgW="990170" imgH="393529" progId="Equation.3">
                  <p:embed/>
                </p:oleObj>
              </mc:Choice>
              <mc:Fallback>
                <p:oleObj name="Equation" r:id="rId4" imgW="990170" imgH="393529" progId="Equation.3">
                  <p:embed/>
                  <p:pic>
                    <p:nvPicPr>
                      <p:cNvPr id="0" name="Picture 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116" y="2355491"/>
                        <a:ext cx="2664541" cy="9197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825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Gamma</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8"/>
                <a:ext cx="11504529" cy="4804926"/>
              </a:xfrm>
            </p:spPr>
            <p:txBody>
              <a:bodyPr>
                <a:normAutofit lnSpcReduction="10000"/>
              </a:bodyPr>
              <a:lstStyle/>
              <a:p>
                <a:pPr marL="0" indent="0">
                  <a:buNone/>
                </a:pPr>
                <a:r>
                  <a:rPr lang="en-US" sz="2500" dirty="0" smtClean="0"/>
                  <a:t>As </a:t>
                </a:r>
                <a:r>
                  <a:rPr lang="en-US" sz="2500" dirty="0"/>
                  <a:t>the underlying stock's price changes over time, and, as the option's time to maturity diminishes, this hedge ratio will change. </a:t>
                </a:r>
                <a:r>
                  <a:rPr lang="en-US" sz="2500" dirty="0" smtClean="0"/>
                  <a:t> That </a:t>
                </a:r>
                <a:r>
                  <a:rPr lang="en-US" sz="2500" dirty="0"/>
                  <a:t>is, because this delta is based on a partial derivative with respect to the share price, it holds exactly only for an infinitesimal change in the share </a:t>
                </a:r>
                <a:r>
                  <a:rPr lang="en-US" sz="2500" dirty="0" smtClean="0"/>
                  <a:t>price. It </a:t>
                </a:r>
                <a:r>
                  <a:rPr lang="en-US" sz="2500" dirty="0"/>
                  <a:t>holds only approximately for finite changes in the share price. This delta only approximates the change in the call value resulting from a change in the share price because any change in the price of the underlying shares would lead to a change in the delta itself</a:t>
                </a:r>
                <a:r>
                  <a:rPr lang="en-US" sz="2500"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This change in delta resulting from a change in the share price is known as </a:t>
                </a:r>
                <a:r>
                  <a:rPr lang="en-US" i="1" dirty="0" smtClean="0"/>
                  <a:t>gamma </a:t>
                </a:r>
                <a14:m>
                  <m:oMath xmlns:m="http://schemas.openxmlformats.org/officeDocument/2006/math">
                    <m:r>
                      <a:rPr lang="en-US" b="0" i="1" smtClean="0">
                        <a:latin typeface="Cambria Math" panose="02040503050406030204" pitchFamily="18" charset="0"/>
                      </a:rPr>
                      <m:t>(</m:t>
                    </m:r>
                    <m:r>
                      <m:rPr>
                        <m:sty m:val="p"/>
                      </m:rPr>
                      <a:rPr lang="el-GR" i="1" smtClean="0">
                        <a:latin typeface="Cambria Math" panose="02040503050406030204" pitchFamily="18" charset="0"/>
                      </a:rPr>
                      <m:t>Γ</m:t>
                    </m:r>
                    <m:r>
                      <a:rPr lang="en-US" b="0" i="1" smtClean="0">
                        <a:latin typeface="Cambria Math" panose="02040503050406030204" pitchFamily="18" charset="0"/>
                      </a:rPr>
                      <m:t>)</m:t>
                    </m:r>
                  </m:oMath>
                </a14:m>
                <a:r>
                  <a:rPr lang="en-US" i="1" dirty="0" smtClean="0"/>
                  <a:t>.</a:t>
                </a:r>
                <a:endParaRPr lang="en-US"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8"/>
                <a:ext cx="11504529" cy="4804926"/>
              </a:xfrm>
              <a:blipFill rotWithShape="0">
                <a:blip r:embed="rId3" cstate="print"/>
                <a:stretch>
                  <a:fillRect l="-1007" t="-1904" r="-954" b="-508"/>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086239368"/>
              </p:ext>
            </p:extLst>
          </p:nvPr>
        </p:nvGraphicFramePr>
        <p:xfrm>
          <a:off x="3156157" y="4116283"/>
          <a:ext cx="4619208" cy="1163637"/>
        </p:xfrm>
        <a:graphic>
          <a:graphicData uri="http://schemas.openxmlformats.org/presentationml/2006/ole">
            <mc:AlternateContent xmlns:mc="http://schemas.openxmlformats.org/markup-compatibility/2006">
              <mc:Choice xmlns:v="urn:schemas-microsoft-com:vml" Requires="v">
                <p:oleObj spid="_x0000_s8269" name="Equation" r:id="rId4" imgW="2311400" imgH="647700" progId="Equation.3">
                  <p:embed/>
                </p:oleObj>
              </mc:Choice>
              <mc:Fallback>
                <p:oleObj name="Equation" r:id="rId4" imgW="2311400" imgH="647700" progId="Equation.3">
                  <p:embed/>
                  <p:pic>
                    <p:nvPicPr>
                      <p:cNvPr id="0"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6157" y="4116283"/>
                        <a:ext cx="4619208" cy="1163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83697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Theta</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667275"/>
              </a:xfrm>
            </p:spPr>
            <p:txBody>
              <a:bodyPr>
                <a:normAutofit fontScale="92500" lnSpcReduction="10000"/>
              </a:bodyPr>
              <a:lstStyle/>
              <a:p>
                <a:pPr marL="0" indent="0">
                  <a:buNone/>
                </a:pPr>
                <a:r>
                  <a:rPr lang="en-US" sz="2900" dirty="0" smtClean="0"/>
                  <a:t>Since each call and put option has a date of expiration, calls and puts are said to amortize over time. As the date of expiration draws nearer (T gets smaller), the value of the European call (and put) option might be expected to decline as indicated by a positive </a:t>
                </a:r>
                <a:r>
                  <a:rPr lang="en-US" sz="2900" i="1" dirty="0" smtClean="0"/>
                  <a:t>theta </a:t>
                </a:r>
                <a14:m>
                  <m:oMath xmlns:m="http://schemas.openxmlformats.org/officeDocument/2006/math">
                    <m:r>
                      <a:rPr lang="en-US" sz="2900" b="0" i="1" smtClean="0">
                        <a:latin typeface="Cambria Math" panose="02040503050406030204" pitchFamily="18" charset="0"/>
                      </a:rPr>
                      <m:t>(</m:t>
                    </m:r>
                    <m:r>
                      <a:rPr lang="en-US" sz="2900" b="0" i="1" smtClean="0">
                        <a:latin typeface="Cambria Math" panose="02040503050406030204" pitchFamily="18" charset="0"/>
                        <a:ea typeface="Cambria Math" panose="02040503050406030204" pitchFamily="18" charset="0"/>
                      </a:rPr>
                      <m:t>𝜃</m:t>
                    </m:r>
                    <m:r>
                      <a:rPr lang="en-US" sz="2900" b="0" i="1" smtClean="0">
                        <a:latin typeface="Cambria Math" panose="02040503050406030204" pitchFamily="18" charset="0"/>
                        <a:ea typeface="Cambria Math" panose="02040503050406030204" pitchFamily="18" charset="0"/>
                      </a:rPr>
                      <m:t>)</m:t>
                    </m:r>
                  </m:oMath>
                </a14:m>
                <a:r>
                  <a:rPr lang="en-US" sz="2900"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2500" dirty="0" smtClean="0"/>
              </a:p>
              <a:p>
                <a:pPr marL="0" indent="0">
                  <a:buNone/>
                </a:pPr>
                <a:r>
                  <a:rPr lang="en-US" sz="2500" dirty="0" smtClean="0"/>
                  <a:t>By </a:t>
                </a:r>
                <a:r>
                  <a:rPr lang="en-US" sz="2500" dirty="0"/>
                  <a:t>convention, traders often refer to theta as a negative number since option values tend to decline as we move forward in time (</a:t>
                </a:r>
                <a:r>
                  <a:rPr lang="en-US" sz="2500" i="1" dirty="0"/>
                  <a:t>T</a:t>
                </a:r>
                <a:r>
                  <a:rPr lang="en-US" sz="2500" dirty="0"/>
                  <a:t> becomes smaller). In addition, many traders seek to maintain portfolios that are simultaneously neutral with respect to delta, gamma and theta.</a:t>
                </a:r>
              </a:p>
              <a:p>
                <a:pPr marL="0" indent="0">
                  <a:buNone/>
                </a:pPr>
                <a:endParaRPr lang="en-US" sz="2500" dirty="0">
                  <a:solidFill>
                    <a:schemeClr val="accent1">
                      <a:lumMod val="75000"/>
                    </a:schemeClr>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667275"/>
              </a:xfrm>
              <a:blipFill rotWithShape="0">
                <a:blip r:embed="rId3" cstate="print"/>
                <a:stretch>
                  <a:fillRect l="-1022" t="-1958" r="-161" b="-392"/>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416350001"/>
              </p:ext>
            </p:extLst>
          </p:nvPr>
        </p:nvGraphicFramePr>
        <p:xfrm>
          <a:off x="3350956" y="3182631"/>
          <a:ext cx="5121072" cy="1035408"/>
        </p:xfrm>
        <a:graphic>
          <a:graphicData uri="http://schemas.openxmlformats.org/presentationml/2006/ole">
            <mc:AlternateContent xmlns:mc="http://schemas.openxmlformats.org/markup-compatibility/2006">
              <mc:Choice xmlns:v="urn:schemas-microsoft-com:vml" Requires="v">
                <p:oleObj spid="_x0000_s9292" name="Equation" r:id="rId4" imgW="2324100" imgH="469900" progId="Equation.3">
                  <p:embed/>
                </p:oleObj>
              </mc:Choice>
              <mc:Fallback>
                <p:oleObj name="Equation" r:id="rId4" imgW="2324100" imgH="469900" progId="Equation.3">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0956" y="3182631"/>
                        <a:ext cx="5121072" cy="1035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1006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Vega</a:t>
            </a:r>
            <a:endParaRPr lang="en-US" b="1" dirty="0"/>
          </a:p>
        </p:txBody>
      </p:sp>
      <p:sp>
        <p:nvSpPr>
          <p:cNvPr id="3" name="Content Placeholder 2"/>
          <p:cNvSpPr>
            <a:spLocks noGrp="1"/>
          </p:cNvSpPr>
          <p:nvPr>
            <p:ph sz="quarter" idx="1"/>
          </p:nvPr>
        </p:nvSpPr>
        <p:spPr/>
        <p:txBody>
          <a:bodyPr/>
          <a:lstStyle/>
          <a:p>
            <a:pPr marL="0" indent="0">
              <a:buNone/>
            </a:pPr>
            <a:r>
              <a:rPr lang="en-US" i="1" dirty="0" smtClean="0"/>
              <a:t>Vega </a:t>
            </a:r>
            <a:r>
              <a:rPr lang="en-US" dirty="0" smtClean="0"/>
              <a:t>(</a:t>
            </a:r>
            <a:r>
              <a:rPr lang="en-US" i="1" dirty="0" smtClean="0"/>
              <a:t>v</a:t>
            </a:r>
            <a:r>
              <a:rPr lang="en-US" dirty="0" smtClean="0"/>
              <a:t>), </a:t>
            </a:r>
            <a:r>
              <a:rPr lang="en-US" dirty="0"/>
              <a:t>which actually is not a Greek letter, measures the sensitivity of the option price to the underlying stock's standard deviation of returns (</a:t>
            </a:r>
            <a:r>
              <a:rPr lang="en-US" dirty="0" err="1"/>
              <a:t>vega</a:t>
            </a:r>
            <a:r>
              <a:rPr lang="en-US" dirty="0"/>
              <a:t> is sometimes known as either </a:t>
            </a:r>
            <a:r>
              <a:rPr lang="en-US" i="1" dirty="0"/>
              <a:t>kappa</a:t>
            </a:r>
            <a:r>
              <a:rPr lang="en-US" dirty="0"/>
              <a:t> or </a:t>
            </a:r>
            <a:r>
              <a:rPr lang="en-US" i="1" dirty="0"/>
              <a:t>zeta</a:t>
            </a:r>
            <a:r>
              <a:rPr lang="en-US" dirty="0"/>
              <a:t>). </a:t>
            </a:r>
            <a:r>
              <a:rPr lang="en-US" dirty="0" smtClean="0"/>
              <a:t>As one would expect, </a:t>
            </a:r>
            <a:r>
              <a:rPr lang="en-US" dirty="0"/>
              <a:t>the call option price </a:t>
            </a:r>
            <a:r>
              <a:rPr lang="en-US" dirty="0" smtClean="0"/>
              <a:t>is </a:t>
            </a:r>
            <a:r>
              <a:rPr lang="en-US" dirty="0"/>
              <a:t>directly related to the underlying stock's standard deviation:</a:t>
            </a:r>
          </a:p>
        </p:txBody>
      </p:sp>
      <p:graphicFrame>
        <p:nvGraphicFramePr>
          <p:cNvPr id="4" name="Object 3"/>
          <p:cNvGraphicFramePr>
            <a:graphicFrameLocks noChangeAspect="1"/>
          </p:cNvGraphicFramePr>
          <p:nvPr>
            <p:extLst>
              <p:ext uri="{D42A27DB-BD31-4B8C-83A1-F6EECF244321}">
                <p14:modId xmlns:p14="http://schemas.microsoft.com/office/powerpoint/2010/main" val="1698427491"/>
              </p:ext>
            </p:extLst>
          </p:nvPr>
        </p:nvGraphicFramePr>
        <p:xfrm>
          <a:off x="4267200" y="3943812"/>
          <a:ext cx="3726425" cy="991982"/>
        </p:xfrm>
        <a:graphic>
          <a:graphicData uri="http://schemas.openxmlformats.org/presentationml/2006/ole">
            <mc:AlternateContent xmlns:mc="http://schemas.openxmlformats.org/markup-compatibility/2006">
              <mc:Choice xmlns:v="urn:schemas-microsoft-com:vml" Requires="v">
                <p:oleObj spid="_x0000_s10314" name="Equation" r:id="rId3" imgW="1435100" imgH="520700" progId="Equation.3">
                  <p:embed/>
                </p:oleObj>
              </mc:Choice>
              <mc:Fallback>
                <p:oleObj name="Equation" r:id="rId3" imgW="1435100" imgH="520700" progId="Equation.3">
                  <p:embed/>
                  <p:pic>
                    <p:nvPicPr>
                      <p:cNvPr id="0" name="Picture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943812"/>
                        <a:ext cx="3726425" cy="9919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86894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Rho</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Rho</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m:t>
                    </m:r>
                  </m:oMath>
                </a14:m>
                <a:r>
                  <a:rPr lang="en-US" dirty="0" smtClean="0"/>
                  <a:t> </a:t>
                </a:r>
                <a:r>
                  <a:rPr lang="en-US" dirty="0"/>
                  <a:t>measures the sensitivity of the option price to the riskless return </a:t>
                </a:r>
                <a:r>
                  <a:rPr lang="en-US" dirty="0" smtClean="0"/>
                  <a:t>rate. </a:t>
                </a:r>
              </a:p>
              <a:p>
                <a:pPr marL="0" indent="0">
                  <a:buNone/>
                </a:pPr>
                <a:endParaRPr lang="en-US" dirty="0"/>
              </a:p>
              <a:p>
                <a:pPr marL="0" indent="0">
                  <a:buNone/>
                </a:pPr>
                <a:endParaRPr lang="en-US" dirty="0" smtClean="0"/>
              </a:p>
              <a:p>
                <a:pPr marL="0" indent="0">
                  <a:buNone/>
                </a:pPr>
                <a:endParaRPr lang="en-US" dirty="0"/>
              </a:p>
              <a:p>
                <a:pPr marL="0" indent="0">
                  <a:buNone/>
                </a:pPr>
                <a:r>
                  <a:rPr lang="en-US" sz="2300" dirty="0"/>
                  <a:t>A trader should expect that the value of the call would be directly related to the riskless return </a:t>
                </a:r>
                <a:r>
                  <a:rPr lang="en-US" sz="2300" dirty="0" smtClean="0"/>
                  <a:t>rate.  The </a:t>
                </a:r>
                <a:r>
                  <a:rPr lang="en-US" sz="2300" dirty="0"/>
                  <a:t>option rho can be very useful in economies with very high or volatile interest rates, though most traders of “plain vanilla" options (standard options to buy or sell without complications) do not concern themselves much with it under typical interest rate regimes. Similarly, most traders of "plain vanilla" options with call value sensitivities to exercise </a:t>
                </a:r>
                <a:r>
                  <a:rPr lang="en-US" sz="2300" dirty="0" smtClean="0"/>
                  <a:t>prices. </a:t>
                </a:r>
              </a:p>
              <a:p>
                <a:pPr marL="0" indent="0">
                  <a:buNone/>
                </a:pPr>
                <a:endParaRPr lang="en-US" sz="2200" dirty="0">
                  <a:solidFill>
                    <a:schemeClr val="accent1">
                      <a:lumMod val="75000"/>
                    </a:schemeClr>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1022" t="-1333" r="-1129" b="-2800"/>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1574608"/>
              </p:ext>
            </p:extLst>
          </p:nvPr>
        </p:nvGraphicFramePr>
        <p:xfrm>
          <a:off x="4405671" y="2561969"/>
          <a:ext cx="3731862" cy="997308"/>
        </p:xfrm>
        <a:graphic>
          <a:graphicData uri="http://schemas.openxmlformats.org/presentationml/2006/ole">
            <mc:AlternateContent xmlns:mc="http://schemas.openxmlformats.org/markup-compatibility/2006">
              <mc:Choice xmlns:v="urn:schemas-microsoft-com:vml" Requires="v">
                <p:oleObj spid="_x0000_s11338" name="Equation" r:id="rId4" imgW="1473200" imgH="393700" progId="Equation.3">
                  <p:embed/>
                </p:oleObj>
              </mc:Choice>
              <mc:Fallback>
                <p:oleObj name="Equation" r:id="rId4" imgW="1473200" imgH="393700" progId="Equation.3">
                  <p:embed/>
                  <p:pic>
                    <p:nvPicPr>
                      <p:cNvPr id="0"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5671" y="2561969"/>
                        <a:ext cx="3731862" cy="997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64255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Greeks Calculations </a:t>
            </a:r>
            <a:r>
              <a:rPr lang="en-US" b="1" dirty="0" smtClean="0"/>
              <a:t>For Calls</a:t>
            </a:r>
            <a:endParaRPr lang="en-US" b="1" dirty="0"/>
          </a:p>
        </p:txBody>
      </p:sp>
      <p:sp>
        <p:nvSpPr>
          <p:cNvPr id="3" name="Content Placeholder 2"/>
          <p:cNvSpPr>
            <a:spLocks noGrp="1"/>
          </p:cNvSpPr>
          <p:nvPr>
            <p:ph sz="quarter" idx="1"/>
          </p:nvPr>
        </p:nvSpPr>
        <p:spPr/>
        <p:txBody>
          <a:bodyPr/>
          <a:lstStyle/>
          <a:p>
            <a:pPr marL="0" indent="0">
              <a:buNone/>
            </a:pPr>
            <a:r>
              <a:rPr lang="en-US" dirty="0"/>
              <a:t>Here, we will calculate the Greeks for the call illustration from the previous section 7.4 with the following parameters:</a:t>
            </a:r>
          </a:p>
          <a:p>
            <a:pPr marL="0" indent="0">
              <a:buNone/>
            </a:pPr>
            <a:r>
              <a:rPr lang="en-US" dirty="0"/>
              <a:t> </a:t>
            </a:r>
          </a:p>
          <a:p>
            <a:pPr marL="0" indent="0">
              <a:buNone/>
            </a:pPr>
            <a:r>
              <a:rPr lang="en-US" i="1" dirty="0"/>
              <a:t>T</a:t>
            </a:r>
            <a:r>
              <a:rPr lang="en-US" dirty="0"/>
              <a:t> = .5		</a:t>
            </a:r>
            <a:r>
              <a:rPr lang="en-US" i="1" dirty="0"/>
              <a:t>r</a:t>
            </a:r>
            <a:r>
              <a:rPr lang="en-US" dirty="0"/>
              <a:t> = .10	</a:t>
            </a:r>
            <a:r>
              <a:rPr lang="en-US" i="1" dirty="0" smtClean="0">
                <a:sym typeface="Symbol" panose="05050102010706020507" pitchFamily="18" charset="2"/>
              </a:rPr>
              <a:t></a:t>
            </a:r>
            <a:r>
              <a:rPr lang="en-US" dirty="0" smtClean="0"/>
              <a:t> </a:t>
            </a:r>
            <a:r>
              <a:rPr lang="en-US" dirty="0"/>
              <a:t>= .41147	</a:t>
            </a:r>
            <a:r>
              <a:rPr lang="en-US" i="1" dirty="0"/>
              <a:t>X</a:t>
            </a:r>
            <a:r>
              <a:rPr lang="en-US" dirty="0"/>
              <a:t> = 80	</a:t>
            </a:r>
            <a:r>
              <a:rPr lang="en-US" i="1" dirty="0" smtClean="0"/>
              <a:t>S</a:t>
            </a:r>
            <a:r>
              <a:rPr lang="en-US" baseline="-25000" dirty="0" smtClean="0"/>
              <a:t>0</a:t>
            </a:r>
            <a:r>
              <a:rPr lang="en-US" dirty="0" smtClean="0"/>
              <a:t> </a:t>
            </a:r>
            <a:r>
              <a:rPr lang="en-US" dirty="0"/>
              <a:t>=  75	c</a:t>
            </a:r>
            <a:r>
              <a:rPr lang="en-US" baseline="-25000" dirty="0"/>
              <a:t>0</a:t>
            </a:r>
            <a:r>
              <a:rPr lang="en-US" dirty="0"/>
              <a:t> =  8.20</a:t>
            </a:r>
          </a:p>
          <a:p>
            <a:endParaRPr lang="en-US" dirty="0" smtClean="0"/>
          </a:p>
          <a:p>
            <a:pPr marL="0" indent="0">
              <a:buNone/>
            </a:pPr>
            <a:r>
              <a:rPr lang="en-US" dirty="0" smtClean="0"/>
              <a:t>Delta :</a:t>
            </a:r>
          </a:p>
          <a:p>
            <a:endParaRPr lang="en-US" dirty="0"/>
          </a:p>
          <a:p>
            <a:endParaRPr lang="en-US" dirty="0" smtClean="0"/>
          </a:p>
          <a:p>
            <a:pPr marL="0" indent="0">
              <a:buNone/>
            </a:pPr>
            <a:r>
              <a:rPr lang="en-US" dirty="0" smtClean="0"/>
              <a:t>Gamma:</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86286051"/>
              </p:ext>
            </p:extLst>
          </p:nvPr>
        </p:nvGraphicFramePr>
        <p:xfrm>
          <a:off x="4314926" y="3889323"/>
          <a:ext cx="3845848" cy="705451"/>
        </p:xfrm>
        <a:graphic>
          <a:graphicData uri="http://schemas.openxmlformats.org/presentationml/2006/ole">
            <mc:AlternateContent xmlns:mc="http://schemas.openxmlformats.org/markup-compatibility/2006">
              <mc:Choice xmlns:v="urn:schemas-microsoft-com:vml" Requires="v">
                <p:oleObj spid="_x0000_s12432" name="Equation" r:id="rId3" imgW="2145369" imgH="393529" progId="Equation.3">
                  <p:embed/>
                </p:oleObj>
              </mc:Choice>
              <mc:Fallback>
                <p:oleObj name="Equation" r:id="rId3" imgW="2145369" imgH="393529" progId="Equation.3">
                  <p:embed/>
                  <p:pic>
                    <p:nvPicPr>
                      <p:cNvPr id="0" name="Picture 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926" y="3889323"/>
                        <a:ext cx="3845848" cy="7054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78393902"/>
              </p:ext>
            </p:extLst>
          </p:nvPr>
        </p:nvGraphicFramePr>
        <p:xfrm>
          <a:off x="4117085" y="5003274"/>
          <a:ext cx="6815710" cy="1095773"/>
        </p:xfrm>
        <a:graphic>
          <a:graphicData uri="http://schemas.openxmlformats.org/presentationml/2006/ole">
            <mc:AlternateContent xmlns:mc="http://schemas.openxmlformats.org/markup-compatibility/2006">
              <mc:Choice xmlns:v="urn:schemas-microsoft-com:vml" Requires="v">
                <p:oleObj spid="_x0000_s12433" name="Equation" r:id="rId5" imgW="3949700" imgH="635000" progId="Equation.3">
                  <p:embed/>
                </p:oleObj>
              </mc:Choice>
              <mc:Fallback>
                <p:oleObj name="Equation" r:id="rId5" imgW="3949700" imgH="635000" progId="Equation.3">
                  <p:embed/>
                  <p:pic>
                    <p:nvPicPr>
                      <p:cNvPr id="0" name="Picture 1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7085" y="5003274"/>
                        <a:ext cx="6815710" cy="10957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887304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Greeks Calculations For </a:t>
            </a:r>
            <a:r>
              <a:rPr lang="en-US" b="1" dirty="0" smtClean="0"/>
              <a:t>Calls </a:t>
            </a:r>
            <a:r>
              <a:rPr lang="en-US" sz="2800" b="1" dirty="0" smtClean="0"/>
              <a:t>(Continued)</a:t>
            </a:r>
            <a:endParaRPr lang="en-US" sz="2800" dirty="0"/>
          </a:p>
        </p:txBody>
      </p:sp>
      <p:sp>
        <p:nvSpPr>
          <p:cNvPr id="3" name="Content Placeholder 2"/>
          <p:cNvSpPr>
            <a:spLocks noGrp="1"/>
          </p:cNvSpPr>
          <p:nvPr>
            <p:ph sz="quarter" idx="1"/>
          </p:nvPr>
        </p:nvSpPr>
        <p:spPr>
          <a:xfrm>
            <a:off x="402335" y="1527047"/>
            <a:ext cx="11465199" cy="4775429"/>
          </a:xfrm>
        </p:spPr>
        <p:txBody>
          <a:bodyPr>
            <a:normAutofit fontScale="47500" lnSpcReduction="20000"/>
          </a:bodyPr>
          <a:lstStyle/>
          <a:p>
            <a:endParaRPr lang="en-US" sz="4900" dirty="0" smtClean="0"/>
          </a:p>
          <a:p>
            <a:pPr marL="0" indent="0">
              <a:buNone/>
            </a:pPr>
            <a:endParaRPr lang="en-US" sz="4900" dirty="0" smtClean="0"/>
          </a:p>
          <a:p>
            <a:pPr marL="0" indent="0">
              <a:buNone/>
            </a:pPr>
            <a:r>
              <a:rPr lang="en-US" sz="4900" dirty="0" smtClean="0"/>
              <a:t>Theta:</a:t>
            </a:r>
          </a:p>
          <a:p>
            <a:endParaRPr lang="en-US" sz="4900" dirty="0"/>
          </a:p>
          <a:p>
            <a:endParaRPr lang="en-US" sz="4900" dirty="0" smtClean="0"/>
          </a:p>
          <a:p>
            <a:pPr marL="0" indent="0">
              <a:buNone/>
            </a:pPr>
            <a:r>
              <a:rPr lang="en-US" sz="4900" dirty="0" smtClean="0"/>
              <a:t>Vega :	</a:t>
            </a:r>
          </a:p>
          <a:p>
            <a:pPr marL="0" indent="0">
              <a:buNone/>
            </a:pPr>
            <a:endParaRPr lang="en-US" sz="4900" dirty="0" smtClean="0"/>
          </a:p>
          <a:p>
            <a:pPr marL="0" indent="0">
              <a:buNone/>
            </a:pPr>
            <a:endParaRPr lang="en-US" sz="4900" dirty="0"/>
          </a:p>
          <a:p>
            <a:pPr marL="0" indent="0">
              <a:buNone/>
            </a:pPr>
            <a:r>
              <a:rPr lang="en-US" sz="4900" dirty="0" smtClean="0"/>
              <a:t>Rho:</a:t>
            </a:r>
          </a:p>
          <a:p>
            <a:endParaRPr lang="en-US" dirty="0" smtClean="0"/>
          </a:p>
          <a:p>
            <a:endParaRPr lang="en-US" dirty="0"/>
          </a:p>
          <a:p>
            <a:endParaRPr lang="en-US" dirty="0" smtClean="0"/>
          </a:p>
          <a:p>
            <a:pPr marL="0" indent="0">
              <a:buNone/>
            </a:pPr>
            <a:r>
              <a:rPr lang="en-US" sz="4000" dirty="0" smtClean="0"/>
              <a:t>Note </a:t>
            </a:r>
            <a:r>
              <a:rPr lang="en-US" sz="4000" dirty="0"/>
              <a:t>that traders sometimes change the sign for theta, actually using the derivative </a:t>
            </a:r>
            <a:r>
              <a:rPr lang="en-US" sz="4000" dirty="0">
                <a:sym typeface="Symbol" panose="05050102010706020507" pitchFamily="18" charset="2"/>
              </a:rPr>
              <a:t></a:t>
            </a:r>
            <a:r>
              <a:rPr lang="en-US" sz="4000" dirty="0"/>
              <a:t>c/</a:t>
            </a:r>
            <a:r>
              <a:rPr lang="en-US" sz="4000" dirty="0">
                <a:sym typeface="Symbol" panose="05050102010706020507" pitchFamily="18" charset="2"/>
              </a:rPr>
              <a:t></a:t>
            </a:r>
            <a:r>
              <a:rPr lang="en-US" sz="4000" dirty="0"/>
              <a:t>t where </a:t>
            </a:r>
            <a:r>
              <a:rPr lang="en-US" sz="4000" i="1" dirty="0"/>
              <a:t>T</a:t>
            </a:r>
            <a:r>
              <a:rPr lang="en-US" sz="4000" dirty="0"/>
              <a:t> is replaced by (</a:t>
            </a:r>
            <a:r>
              <a:rPr lang="en-US" sz="4000" i="1" dirty="0"/>
              <a:t>T</a:t>
            </a:r>
            <a:r>
              <a:rPr lang="en-US" sz="4000" dirty="0"/>
              <a:t>-</a:t>
            </a:r>
            <a:r>
              <a:rPr lang="en-US" sz="4000" i="1" dirty="0"/>
              <a:t>t</a:t>
            </a:r>
            <a:r>
              <a:rPr lang="en-US" sz="4000" dirty="0"/>
              <a:t>) and </a:t>
            </a:r>
            <a:r>
              <a:rPr lang="en-US" sz="4000" i="1" dirty="0"/>
              <a:t>t</a:t>
            </a:r>
            <a:r>
              <a:rPr lang="en-US" sz="4000" dirty="0"/>
              <a:t> represents time as it approaches </a:t>
            </a:r>
            <a:r>
              <a:rPr lang="en-US" sz="4000" i="1" dirty="0"/>
              <a:t>T</a:t>
            </a:r>
            <a:r>
              <a:rPr lang="en-US" sz="4000" dirty="0"/>
              <a:t>. More generally, a single unit increase in the relevant parameter changes the Black-Scholes estimated call value by an amount approximately equal to the associated "Greek</a:t>
            </a:r>
            <a:r>
              <a:rPr lang="en-US" sz="4000" dirty="0" smtClean="0"/>
              <a:t>."</a:t>
            </a:r>
            <a:endParaRPr lang="en-US"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3883005208"/>
              </p:ext>
            </p:extLst>
          </p:nvPr>
        </p:nvGraphicFramePr>
        <p:xfrm>
          <a:off x="2381863" y="1631591"/>
          <a:ext cx="9003429" cy="993621"/>
        </p:xfrm>
        <a:graphic>
          <a:graphicData uri="http://schemas.openxmlformats.org/presentationml/2006/ole">
            <mc:AlternateContent xmlns:mc="http://schemas.openxmlformats.org/markup-compatibility/2006">
              <mc:Choice xmlns:v="urn:schemas-microsoft-com:vml" Requires="v">
                <p:oleObj spid="_x0000_s13522" name="Equation" r:id="rId3" imgW="5638800" imgH="622300" progId="Equation.3">
                  <p:embed/>
                </p:oleObj>
              </mc:Choice>
              <mc:Fallback>
                <p:oleObj name="Equation" r:id="rId3" imgW="5638800" imgH="622300" progId="Equation.3">
                  <p:embed/>
                  <p:pic>
                    <p:nvPicPr>
                      <p:cNvPr id="0" name="Picture 2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863" y="1631591"/>
                        <a:ext cx="9003429" cy="9936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93724449"/>
              </p:ext>
            </p:extLst>
          </p:nvPr>
        </p:nvGraphicFramePr>
        <p:xfrm>
          <a:off x="2838040" y="4207163"/>
          <a:ext cx="7407174" cy="800078"/>
        </p:xfrm>
        <a:graphic>
          <a:graphicData uri="http://schemas.openxmlformats.org/presentationml/2006/ole">
            <mc:AlternateContent xmlns:mc="http://schemas.openxmlformats.org/markup-compatibility/2006">
              <mc:Choice xmlns:v="urn:schemas-microsoft-com:vml" Requires="v">
                <p:oleObj spid="_x0000_s13523" name="Equation" r:id="rId5" imgW="3644900" imgH="393700" progId="Equation.3">
                  <p:embed/>
                </p:oleObj>
              </mc:Choice>
              <mc:Fallback>
                <p:oleObj name="Equation" r:id="rId5" imgW="3644900" imgH="393700" progId="Equation.3">
                  <p:embed/>
                  <p:pic>
                    <p:nvPicPr>
                      <p:cNvPr id="0" name="Picture 2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040" y="4207163"/>
                        <a:ext cx="7407174" cy="8000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2682590"/>
              </p:ext>
            </p:extLst>
          </p:nvPr>
        </p:nvGraphicFramePr>
        <p:xfrm>
          <a:off x="3600278" y="2874294"/>
          <a:ext cx="4983316" cy="837713"/>
        </p:xfrm>
        <a:graphic>
          <a:graphicData uri="http://schemas.openxmlformats.org/presentationml/2006/ole">
            <mc:AlternateContent xmlns:mc="http://schemas.openxmlformats.org/markup-compatibility/2006">
              <mc:Choice xmlns:v="urn:schemas-microsoft-com:vml" Requires="v">
                <p:oleObj spid="_x0000_s13524" name="Equation" r:id="rId7" imgW="2946400" imgH="495300" progId="Equation.3">
                  <p:embed/>
                </p:oleObj>
              </mc:Choice>
              <mc:Fallback>
                <p:oleObj name="Equation" r:id="rId7" imgW="2946400" imgH="495300" progId="Equation.3">
                  <p:embed/>
                  <p:pic>
                    <p:nvPicPr>
                      <p:cNvPr id="0" name="Picture 2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0278" y="2874294"/>
                        <a:ext cx="4983316" cy="83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14513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Greeks Calculations for Puts</a:t>
            </a:r>
          </a:p>
        </p:txBody>
      </p:sp>
      <p:sp>
        <p:nvSpPr>
          <p:cNvPr id="3" name="Content Placeholder 2"/>
          <p:cNvSpPr>
            <a:spLocks noGrp="1"/>
          </p:cNvSpPr>
          <p:nvPr>
            <p:ph sz="quarter" idx="1"/>
          </p:nvPr>
        </p:nvSpPr>
        <p:spPr/>
        <p:txBody>
          <a:bodyPr/>
          <a:lstStyle/>
          <a:p>
            <a:pPr marL="0" indent="0">
              <a:buNone/>
            </a:pPr>
            <a:r>
              <a:rPr lang="en-US" dirty="0"/>
              <a:t>If Put-Call Parity holds along with Black-Scholes assumptions given above, the Black-Scholes put value from our example in Section 7.5.1 is computed as follows</a:t>
            </a:r>
            <a:r>
              <a:rPr lang="en-US" dirty="0" smtClean="0"/>
              <a:t>:</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Delta:</a:t>
            </a:r>
          </a:p>
          <a:p>
            <a:pPr marL="0" indent="0">
              <a:buNone/>
            </a:pPr>
            <a:endParaRPr lang="en-US" dirty="0"/>
          </a:p>
          <a:p>
            <a:pPr marL="0" indent="0">
              <a:buNone/>
            </a:pPr>
            <a:r>
              <a:rPr lang="en-US" dirty="0" smtClean="0"/>
              <a:t>Gamma:  </a:t>
            </a:r>
            <a:endParaRPr lang="en-US" dirty="0"/>
          </a:p>
        </p:txBody>
      </p:sp>
      <p:sp>
        <p:nvSpPr>
          <p:cNvPr id="6" name="Rectangle 3"/>
          <p:cNvSpPr>
            <a:spLocks noChangeArrowheads="1"/>
          </p:cNvSpPr>
          <p:nvPr/>
        </p:nvSpPr>
        <p:spPr bwMode="auto">
          <a:xfrm>
            <a:off x="0" y="857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03727261"/>
              </p:ext>
            </p:extLst>
          </p:nvPr>
        </p:nvGraphicFramePr>
        <p:xfrm>
          <a:off x="1818557" y="3004420"/>
          <a:ext cx="7974372" cy="706301"/>
        </p:xfrm>
        <a:graphic>
          <a:graphicData uri="http://schemas.openxmlformats.org/presentationml/2006/ole">
            <mc:AlternateContent xmlns:mc="http://schemas.openxmlformats.org/markup-compatibility/2006">
              <mc:Choice xmlns:v="urn:schemas-microsoft-com:vml" Requires="v">
                <p:oleObj spid="_x0000_s14547" name="Equation" r:id="rId3" imgW="4445000" imgH="393700" progId="Equation.3">
                  <p:embed/>
                </p:oleObj>
              </mc:Choice>
              <mc:Fallback>
                <p:oleObj name="Equation" r:id="rId3" imgW="4445000" imgH="393700" progId="Equation.3">
                  <p:embed/>
                  <p:pic>
                    <p:nvPicPr>
                      <p:cNvPr id="0" name="Picture 2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557" y="3004420"/>
                        <a:ext cx="7974372" cy="7063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44445208"/>
              </p:ext>
            </p:extLst>
          </p:nvPr>
        </p:nvGraphicFramePr>
        <p:xfrm>
          <a:off x="4663356" y="4157176"/>
          <a:ext cx="4716618" cy="769553"/>
        </p:xfrm>
        <a:graphic>
          <a:graphicData uri="http://schemas.openxmlformats.org/presentationml/2006/ole">
            <mc:AlternateContent xmlns:mc="http://schemas.openxmlformats.org/markup-compatibility/2006">
              <mc:Choice xmlns:v="urn:schemas-microsoft-com:vml" Requires="v">
                <p:oleObj spid="_x0000_s14548" name="Equation" r:id="rId5" imgW="2413000" imgH="393700" progId="Equation.3">
                  <p:embed/>
                </p:oleObj>
              </mc:Choice>
              <mc:Fallback>
                <p:oleObj name="Equation" r:id="rId5" imgW="2413000" imgH="393700" progId="Equation.3">
                  <p:embed/>
                  <p:pic>
                    <p:nvPicPr>
                      <p:cNvPr id="0" name="Picture 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3356" y="4157176"/>
                        <a:ext cx="4716618" cy="7695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29619333"/>
              </p:ext>
            </p:extLst>
          </p:nvPr>
        </p:nvGraphicFramePr>
        <p:xfrm>
          <a:off x="2930013" y="5019605"/>
          <a:ext cx="8497386" cy="986566"/>
        </p:xfrm>
        <a:graphic>
          <a:graphicData uri="http://schemas.openxmlformats.org/presentationml/2006/ole">
            <mc:AlternateContent xmlns:mc="http://schemas.openxmlformats.org/markup-compatibility/2006">
              <mc:Choice xmlns:v="urn:schemas-microsoft-com:vml" Requires="v">
                <p:oleObj spid="_x0000_s14549" name="Equation" r:id="rId7" imgW="4724400" imgH="647700" progId="Equation.3">
                  <p:embed/>
                </p:oleObj>
              </mc:Choice>
              <mc:Fallback>
                <p:oleObj name="Equation" r:id="rId7" imgW="4724400" imgH="647700" progId="Equation.3">
                  <p:embed/>
                  <p:pic>
                    <p:nvPicPr>
                      <p:cNvPr id="0" name="Picture 2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0013" y="5019605"/>
                        <a:ext cx="8497386" cy="986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574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62781"/>
          </a:xfrm>
        </p:spPr>
        <p:txBody>
          <a:bodyPr>
            <a:normAutofit fontScale="90000"/>
          </a:bodyPr>
          <a:lstStyle/>
          <a:p>
            <a:r>
              <a:rPr lang="en-US" b="1" dirty="0"/>
              <a:t>Introducing </a:t>
            </a:r>
            <a:r>
              <a:rPr lang="en-US" b="1" dirty="0" smtClean="0"/>
              <a:t>The </a:t>
            </a:r>
            <a:r>
              <a:rPr lang="en-US" b="1" dirty="0"/>
              <a:t>Self-Financing Replicating Portfolio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4800" y="1527048"/>
                <a:ext cx="11395587" cy="4572000"/>
              </a:xfrm>
            </p:spPr>
            <p:txBody>
              <a:bodyPr>
                <a:normAutofit/>
              </a:bodyPr>
              <a:lstStyle/>
              <a:p>
                <a:pPr marL="0" indent="0">
                  <a:buNone/>
                </a:pPr>
                <a:r>
                  <a:rPr lang="en-US" dirty="0" smtClean="0"/>
                  <a:t>We will create a self-financing portfolio, consisting of a single </a:t>
                </a:r>
                <a:r>
                  <a:rPr lang="en-US" i="1" dirty="0"/>
                  <a:t>T</a:t>
                </a:r>
                <a:r>
                  <a:rPr lang="en-US" dirty="0"/>
                  <a:t>-period call, the underlying stock, and a </a:t>
                </a:r>
                <a:r>
                  <a:rPr lang="en-US" i="1" dirty="0"/>
                  <a:t>T</a:t>
                </a:r>
                <a:r>
                  <a:rPr lang="en-US" dirty="0"/>
                  <a:t>-period riskless </a:t>
                </a:r>
                <a:r>
                  <a:rPr lang="en-US" dirty="0" smtClean="0"/>
                  <a:t>bond. </a:t>
                </a:r>
                <a:r>
                  <a:rPr lang="en-US" dirty="0"/>
                  <a:t>This portfolio (-1, </a:t>
                </a:r>
                <a:r>
                  <a:rPr lang="en-US" dirty="0" err="1"/>
                  <a:t>γ</a:t>
                </a:r>
                <a:r>
                  <a:rPr lang="en-US" i="1" baseline="-25000" dirty="0" err="1"/>
                  <a:t>s,t</a:t>
                </a:r>
                <a:r>
                  <a:rPr lang="en-US" baseline="-25000" dirty="0"/>
                  <a:t>,</a:t>
                </a:r>
                <a:r>
                  <a:rPr lang="en-US" dirty="0"/>
                  <a:t>, </a:t>
                </a:r>
                <a:r>
                  <a:rPr lang="en-US" dirty="0" err="1"/>
                  <a:t>γ</a:t>
                </a:r>
                <a:r>
                  <a:rPr lang="en-US" i="1" baseline="-25000" dirty="0" err="1"/>
                  <a:t>b,t</a:t>
                </a:r>
                <a:r>
                  <a:rPr lang="en-US" dirty="0"/>
                  <a:t>)  will consist of a short position in a single call along with positions in </a:t>
                </a:r>
                <a:r>
                  <a:rPr lang="en-US" dirty="0" err="1"/>
                  <a:t>γ</a:t>
                </a:r>
                <a:r>
                  <a:rPr lang="en-US" i="1" baseline="-25000" dirty="0" err="1"/>
                  <a:t>s,t</a:t>
                </a:r>
                <a:r>
                  <a:rPr lang="en-US" dirty="0"/>
                  <a:t> shares of underlying stock and </a:t>
                </a:r>
                <a:r>
                  <a:rPr lang="en-US" dirty="0" err="1"/>
                  <a:t>γ</a:t>
                </a:r>
                <a:r>
                  <a:rPr lang="en-US" i="1" baseline="-25000" dirty="0" err="1"/>
                  <a:t>b,t</a:t>
                </a:r>
                <a:r>
                  <a:rPr lang="en-US" dirty="0"/>
                  <a:t> units of the riskless bond</a:t>
                </a:r>
                <a:r>
                  <a:rPr lang="en-US" dirty="0" smtClean="0"/>
                  <a:t>.</a:t>
                </a:r>
                <a:r>
                  <a:rPr lang="en-US" dirty="0"/>
                  <a:t> Denote the values at time </a:t>
                </a:r>
                <a:r>
                  <a:rPr lang="en-US" i="1" dirty="0"/>
                  <a:t>t</a:t>
                </a:r>
                <a:r>
                  <a:rPr lang="en-US" dirty="0"/>
                  <a:t> of each unit of the call, stock, and bond by </a:t>
                </a:r>
                <a:r>
                  <a:rPr lang="en-US" i="1" dirty="0" err="1" smtClean="0"/>
                  <a:t>c</a:t>
                </a:r>
                <a:r>
                  <a:rPr lang="en-US" i="1" baseline="-25000" dirty="0" err="1" smtClean="0"/>
                  <a:t>t</a:t>
                </a:r>
                <a:r>
                  <a:rPr lang="en-US" dirty="0" smtClean="0"/>
                  <a:t>, </a:t>
                </a:r>
                <a:r>
                  <a:rPr lang="en-US" i="1" dirty="0"/>
                  <a:t>S</a:t>
                </a:r>
                <a:r>
                  <a:rPr lang="en-US" i="1" baseline="-25000" dirty="0"/>
                  <a:t>t</a:t>
                </a:r>
                <a:r>
                  <a:rPr lang="en-US" i="1" dirty="0"/>
                  <a:t>,</a:t>
                </a:r>
                <a:r>
                  <a:rPr lang="en-US" dirty="0"/>
                  <a:t> and </a:t>
                </a:r>
                <a:r>
                  <a:rPr lang="en-US" i="1" dirty="0" err="1"/>
                  <a:t>B</a:t>
                </a:r>
                <a:r>
                  <a:rPr lang="en-US" i="1" baseline="-25000" dirty="0" err="1"/>
                  <a:t>t</a:t>
                </a:r>
                <a:r>
                  <a:rPr lang="en-US" dirty="0"/>
                  <a:t>, respectively. If </a:t>
                </a:r>
                <a:r>
                  <a:rPr lang="en-US" i="1" dirty="0"/>
                  <a:t>P</a:t>
                </a:r>
                <a:r>
                  <a:rPr lang="en-US" i="1" baseline="-25000" dirty="0"/>
                  <a:t>t</a:t>
                </a:r>
                <a:r>
                  <a:rPr lang="en-US" dirty="0"/>
                  <a:t> is the value of the portfolio, </a:t>
                </a:r>
                <a:r>
                  <a:rPr lang="en-US" dirty="0" smtClean="0"/>
                  <a:t>then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m:oMathPara>
                </a14:m>
                <a:endParaRPr lang="en-US" dirty="0" smtClean="0"/>
              </a:p>
              <a:p>
                <a:pPr marL="0" indent="0">
                  <a:buNone/>
                </a:pPr>
                <a:endParaRPr lang="en-US" sz="2000"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4800" y="1527048"/>
                <a:ext cx="11395587" cy="4572000"/>
              </a:xfrm>
              <a:blipFill rotWithShape="0">
                <a:blip r:embed="rId2" cstate="print"/>
                <a:stretch>
                  <a:fillRect l="-1017" t="-1333" r="-589"/>
                </a:stretch>
              </a:blipFill>
            </p:spPr>
            <p:txBody>
              <a:bodyPr/>
              <a:lstStyle/>
              <a:p>
                <a:r>
                  <a:rPr lang="en-US" dirty="0">
                    <a:noFill/>
                  </a:rPr>
                  <a:t> </a:t>
                </a:r>
              </a:p>
            </p:txBody>
          </p:sp>
        </mc:Fallback>
      </mc:AlternateContent>
      <p:sp>
        <p:nvSpPr>
          <p:cNvPr id="4" name="Rectangle 3"/>
          <p:cNvSpPr/>
          <p:nvPr/>
        </p:nvSpPr>
        <p:spPr>
          <a:xfrm>
            <a:off x="555128" y="5558273"/>
            <a:ext cx="10894929" cy="540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Note:  </a:t>
            </a:r>
            <a:r>
              <a:rPr lang="en-US" sz="2400" dirty="0">
                <a:solidFill>
                  <a:schemeClr val="tx1"/>
                </a:solidFill>
              </a:rPr>
              <a:t>our short position in the call will be offset by a </a:t>
            </a:r>
            <a:r>
              <a:rPr lang="en-US" sz="2400" dirty="0" smtClean="0">
                <a:solidFill>
                  <a:schemeClr val="tx1"/>
                </a:solidFill>
              </a:rPr>
              <a:t>long </a:t>
            </a:r>
            <a:r>
              <a:rPr lang="en-US" sz="2400" dirty="0">
                <a:solidFill>
                  <a:schemeClr val="tx1"/>
                </a:solidFill>
              </a:rPr>
              <a:t>position in the underlying stock (</a:t>
            </a:r>
            <a:r>
              <a:rPr lang="en-US" sz="2400" dirty="0" err="1">
                <a:solidFill>
                  <a:schemeClr val="tx1"/>
                </a:solidFill>
              </a:rPr>
              <a:t>γ</a:t>
            </a:r>
            <a:r>
              <a:rPr lang="en-US" sz="2400" baseline="-25000" dirty="0" err="1">
                <a:solidFill>
                  <a:schemeClr val="tx1"/>
                </a:solidFill>
              </a:rPr>
              <a:t>s,t</a:t>
            </a:r>
            <a:r>
              <a:rPr lang="en-US" sz="2400" dirty="0">
                <a:solidFill>
                  <a:schemeClr val="tx1"/>
                </a:solidFill>
              </a:rPr>
              <a:t> will be positive), and a short position in </a:t>
            </a:r>
            <a:r>
              <a:rPr lang="en-US" sz="2400" dirty="0" err="1">
                <a:solidFill>
                  <a:schemeClr val="tx1"/>
                </a:solidFill>
              </a:rPr>
              <a:t>γ</a:t>
            </a:r>
            <a:r>
              <a:rPr lang="en-US" sz="2400" baseline="-25000" dirty="0" err="1">
                <a:solidFill>
                  <a:schemeClr val="tx1"/>
                </a:solidFill>
              </a:rPr>
              <a:t>b,t</a:t>
            </a:r>
            <a:r>
              <a:rPr lang="en-US" sz="2400" dirty="0">
                <a:solidFill>
                  <a:schemeClr val="tx1"/>
                </a:solidFill>
              </a:rPr>
              <a:t> units of the riskless bond (</a:t>
            </a:r>
            <a:r>
              <a:rPr lang="en-US" sz="2400" dirty="0" err="1">
                <a:solidFill>
                  <a:schemeClr val="tx1"/>
                </a:solidFill>
              </a:rPr>
              <a:t>γ</a:t>
            </a:r>
            <a:r>
              <a:rPr lang="en-US" sz="2400" baseline="-25000" dirty="0" err="1">
                <a:solidFill>
                  <a:schemeClr val="tx1"/>
                </a:solidFill>
              </a:rPr>
              <a:t>b,t</a:t>
            </a:r>
            <a:r>
              <a:rPr lang="en-US" sz="2400" dirty="0">
                <a:solidFill>
                  <a:schemeClr val="tx1"/>
                </a:solidFill>
              </a:rPr>
              <a:t> will be negative)</a:t>
            </a:r>
          </a:p>
        </p:txBody>
      </p:sp>
    </p:spTree>
    <p:extLst>
      <p:ext uri="{BB962C8B-B14F-4D97-AF65-F5344CB8AC3E}">
        <p14:creationId xmlns:p14="http://schemas.microsoft.com/office/powerpoint/2010/main" val="32847171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Greeks Calculations </a:t>
            </a:r>
            <a:r>
              <a:rPr lang="en-US" b="1" dirty="0" smtClean="0"/>
              <a:t>For Puts </a:t>
            </a:r>
            <a:r>
              <a:rPr lang="en-US" sz="2800" b="1" dirty="0" smtClean="0"/>
              <a:t>(Continued)</a:t>
            </a:r>
            <a:endParaRPr lang="en-US" sz="2800"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Theta:</a:t>
            </a:r>
          </a:p>
          <a:p>
            <a:endParaRPr lang="en-US" dirty="0"/>
          </a:p>
          <a:p>
            <a:endParaRPr lang="en-US" dirty="0" smtClean="0"/>
          </a:p>
          <a:p>
            <a:pPr marL="0" indent="0">
              <a:buNone/>
            </a:pPr>
            <a:r>
              <a:rPr lang="en-US" dirty="0" smtClean="0"/>
              <a:t>Vega:	</a:t>
            </a:r>
          </a:p>
          <a:p>
            <a:endParaRPr lang="en-US" dirty="0"/>
          </a:p>
          <a:p>
            <a:endParaRPr lang="en-US" dirty="0" smtClean="0"/>
          </a:p>
          <a:p>
            <a:pPr marL="0" indent="0">
              <a:buNone/>
            </a:pPr>
            <a:r>
              <a:rPr lang="en-US" dirty="0" smtClean="0"/>
              <a:t>Rho: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91219035"/>
              </p:ext>
            </p:extLst>
          </p:nvPr>
        </p:nvGraphicFramePr>
        <p:xfrm>
          <a:off x="2922228" y="1842575"/>
          <a:ext cx="8498167" cy="723643"/>
        </p:xfrm>
        <a:graphic>
          <a:graphicData uri="http://schemas.openxmlformats.org/presentationml/2006/ole">
            <mc:AlternateContent xmlns:mc="http://schemas.openxmlformats.org/markup-compatibility/2006">
              <mc:Choice xmlns:v="urn:schemas-microsoft-com:vml" Requires="v">
                <p:oleObj spid="_x0000_s15566" name="Equation" r:id="rId3" imgW="5816600" imgH="495300" progId="Equation.3">
                  <p:embed/>
                </p:oleObj>
              </mc:Choice>
              <mc:Fallback>
                <p:oleObj name="Equation" r:id="rId3" imgW="5816600" imgH="495300" progId="Equation.3">
                  <p:embed/>
                  <p:pic>
                    <p:nvPicPr>
                      <p:cNvPr id="0" name="Picture 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228" y="1842575"/>
                        <a:ext cx="8498167" cy="723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47972383"/>
              </p:ext>
            </p:extLst>
          </p:nvPr>
        </p:nvGraphicFramePr>
        <p:xfrm>
          <a:off x="4181578" y="3307582"/>
          <a:ext cx="5016100" cy="821966"/>
        </p:xfrm>
        <a:graphic>
          <a:graphicData uri="http://schemas.openxmlformats.org/presentationml/2006/ole">
            <mc:AlternateContent xmlns:mc="http://schemas.openxmlformats.org/markup-compatibility/2006">
              <mc:Choice xmlns:v="urn:schemas-microsoft-com:vml" Requires="v">
                <p:oleObj spid="_x0000_s15567" name="Equation" r:id="rId5" imgW="3022600" imgH="495300" progId="Equation.3">
                  <p:embed/>
                </p:oleObj>
              </mc:Choice>
              <mc:Fallback>
                <p:oleObj name="Equation" r:id="rId5" imgW="3022600" imgH="495300" progId="Equation.3">
                  <p:embed/>
                  <p:pic>
                    <p:nvPicPr>
                      <p:cNvPr id="0" name="Picture 2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1578" y="3307582"/>
                        <a:ext cx="5016100" cy="821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0793711"/>
              </p:ext>
            </p:extLst>
          </p:nvPr>
        </p:nvGraphicFramePr>
        <p:xfrm>
          <a:off x="3627693" y="4957852"/>
          <a:ext cx="6816570" cy="744857"/>
        </p:xfrm>
        <a:graphic>
          <a:graphicData uri="http://schemas.openxmlformats.org/presentationml/2006/ole">
            <mc:AlternateContent xmlns:mc="http://schemas.openxmlformats.org/markup-compatibility/2006">
              <mc:Choice xmlns:v="urn:schemas-microsoft-com:vml" Requires="v">
                <p:oleObj spid="_x0000_s15568" name="Equation" r:id="rId7" imgW="3835400" imgH="419100" progId="Equation.3">
                  <p:embed/>
                </p:oleObj>
              </mc:Choice>
              <mc:Fallback>
                <p:oleObj name="Equation" r:id="rId7" imgW="3835400" imgH="419100" progId="Equation.3">
                  <p:embed/>
                  <p:pic>
                    <p:nvPicPr>
                      <p:cNvPr id="0" name="Picture 2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7693" y="4957852"/>
                        <a:ext cx="6816570" cy="7448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31936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Compound Options</a:t>
            </a:r>
            <a:endParaRPr lang="en-US" dirty="0"/>
          </a:p>
        </p:txBody>
      </p:sp>
      <p:sp>
        <p:nvSpPr>
          <p:cNvPr id="3" name="Content Placeholder 2"/>
          <p:cNvSpPr>
            <a:spLocks noGrp="1"/>
          </p:cNvSpPr>
          <p:nvPr>
            <p:ph sz="quarter" idx="1"/>
          </p:nvPr>
        </p:nvSpPr>
        <p:spPr>
          <a:xfrm>
            <a:off x="316337" y="1527047"/>
            <a:ext cx="11465199" cy="4834423"/>
          </a:xfrm>
        </p:spPr>
        <p:txBody>
          <a:bodyPr>
            <a:normAutofit fontScale="70000" lnSpcReduction="20000"/>
          </a:bodyPr>
          <a:lstStyle/>
          <a:p>
            <a:pPr marL="0" indent="0"/>
            <a:r>
              <a:rPr lang="en-US" sz="3400" dirty="0"/>
              <a:t>A compound option is simply an option on an </a:t>
            </a:r>
            <a:r>
              <a:rPr lang="en-US" sz="3400" dirty="0" smtClean="0"/>
              <a:t>option. </a:t>
            </a:r>
          </a:p>
          <a:p>
            <a:pPr marL="0" indent="0"/>
            <a:r>
              <a:rPr lang="en-US" sz="3400" dirty="0" smtClean="0"/>
              <a:t>A </a:t>
            </a:r>
            <a:r>
              <a:rPr lang="en-US" sz="3400" dirty="0"/>
              <a:t>compound option has two exercise prices and two expiration </a:t>
            </a:r>
            <a:r>
              <a:rPr lang="en-US" sz="3400" dirty="0" smtClean="0"/>
              <a:t>dates:</a:t>
            </a:r>
          </a:p>
          <a:p>
            <a:pPr marL="274320" lvl="1" indent="0"/>
            <a:r>
              <a:rPr lang="en-US" sz="2400" dirty="0" smtClean="0">
                <a:solidFill>
                  <a:schemeClr val="tx1"/>
                </a:solidFill>
              </a:rPr>
              <a:t>(</a:t>
            </a:r>
            <a:r>
              <a:rPr lang="en-US" sz="2400" i="1" dirty="0">
                <a:solidFill>
                  <a:schemeClr val="tx1"/>
                </a:solidFill>
              </a:rPr>
              <a:t>X</a:t>
            </a:r>
            <a:r>
              <a:rPr lang="en-US" sz="2400" baseline="-25000" dirty="0">
                <a:solidFill>
                  <a:schemeClr val="tx1"/>
                </a:solidFill>
              </a:rPr>
              <a:t>1</a:t>
            </a:r>
            <a:r>
              <a:rPr lang="en-US" sz="2400" dirty="0">
                <a:solidFill>
                  <a:schemeClr val="tx1"/>
                </a:solidFill>
              </a:rPr>
              <a:t>, </a:t>
            </a:r>
            <a:r>
              <a:rPr lang="en-US" sz="2400" i="1" dirty="0">
                <a:solidFill>
                  <a:schemeClr val="tx1"/>
                </a:solidFill>
              </a:rPr>
              <a:t>T</a:t>
            </a:r>
            <a:r>
              <a:rPr lang="en-US" sz="2400" baseline="-25000" dirty="0">
                <a:solidFill>
                  <a:schemeClr val="tx1"/>
                </a:solidFill>
              </a:rPr>
              <a:t>1</a:t>
            </a:r>
            <a:r>
              <a:rPr lang="en-US" sz="2400" dirty="0">
                <a:solidFill>
                  <a:schemeClr val="tx1"/>
                </a:solidFill>
              </a:rPr>
              <a:t>) that applies to the right to buy or sell the underlying </a:t>
            </a:r>
            <a:r>
              <a:rPr lang="en-US" sz="2400" dirty="0" smtClean="0">
                <a:solidFill>
                  <a:schemeClr val="tx1"/>
                </a:solidFill>
              </a:rPr>
              <a:t>option</a:t>
            </a:r>
          </a:p>
          <a:p>
            <a:pPr marL="274320" lvl="1" indent="0"/>
            <a:r>
              <a:rPr lang="en-US" sz="2400" dirty="0" smtClean="0">
                <a:solidFill>
                  <a:schemeClr val="tx1"/>
                </a:solidFill>
              </a:rPr>
              <a:t>(</a:t>
            </a:r>
            <a:r>
              <a:rPr lang="en-US" sz="2400" i="1" dirty="0">
                <a:solidFill>
                  <a:schemeClr val="tx1"/>
                </a:solidFill>
              </a:rPr>
              <a:t>X</a:t>
            </a:r>
            <a:r>
              <a:rPr lang="en-US" sz="2400" baseline="-25000" dirty="0">
                <a:solidFill>
                  <a:schemeClr val="tx1"/>
                </a:solidFill>
              </a:rPr>
              <a:t>2</a:t>
            </a:r>
            <a:r>
              <a:rPr lang="en-US" sz="2400" dirty="0">
                <a:solidFill>
                  <a:schemeClr val="tx1"/>
                </a:solidFill>
              </a:rPr>
              <a:t>, </a:t>
            </a:r>
            <a:r>
              <a:rPr lang="en-US" sz="2400" i="1" dirty="0">
                <a:solidFill>
                  <a:schemeClr val="tx1"/>
                </a:solidFill>
              </a:rPr>
              <a:t>T</a:t>
            </a:r>
            <a:r>
              <a:rPr lang="en-US" sz="2400" baseline="-25000" dirty="0">
                <a:solidFill>
                  <a:schemeClr val="tx1"/>
                </a:solidFill>
              </a:rPr>
              <a:t>2</a:t>
            </a:r>
            <a:r>
              <a:rPr lang="en-US" sz="2400" dirty="0">
                <a:solidFill>
                  <a:schemeClr val="tx1"/>
                </a:solidFill>
              </a:rPr>
              <a:t>) that applies to buying or selling the </a:t>
            </a:r>
            <a:r>
              <a:rPr lang="en-US" sz="2400" dirty="0" smtClean="0">
                <a:solidFill>
                  <a:schemeClr val="tx1"/>
                </a:solidFill>
              </a:rPr>
              <a:t>underlying security </a:t>
            </a:r>
            <a:r>
              <a:rPr lang="en-US" sz="2900" dirty="0" smtClean="0">
                <a:solidFill>
                  <a:schemeClr val="tx1"/>
                </a:solidFill>
              </a:rPr>
              <a:t>with </a:t>
            </a:r>
            <a:r>
              <a:rPr lang="en-US" sz="2600" i="1" dirty="0">
                <a:solidFill>
                  <a:schemeClr val="tx1"/>
                </a:solidFill>
              </a:rPr>
              <a:t>T</a:t>
            </a:r>
            <a:r>
              <a:rPr lang="en-US" sz="2600" i="1" baseline="-25000" dirty="0">
                <a:solidFill>
                  <a:schemeClr val="tx1"/>
                </a:solidFill>
              </a:rPr>
              <a:t>1</a:t>
            </a:r>
            <a:r>
              <a:rPr lang="en-US" sz="2600" i="1" dirty="0">
                <a:solidFill>
                  <a:schemeClr val="tx1"/>
                </a:solidFill>
              </a:rPr>
              <a:t> &lt; T</a:t>
            </a:r>
            <a:r>
              <a:rPr lang="en-US" sz="2600" i="1" baseline="-25000" dirty="0">
                <a:solidFill>
                  <a:schemeClr val="tx1"/>
                </a:solidFill>
              </a:rPr>
              <a:t>2</a:t>
            </a:r>
            <a:r>
              <a:rPr lang="en-US" sz="2600" dirty="0" smtClean="0">
                <a:solidFill>
                  <a:schemeClr val="tx1"/>
                </a:solidFill>
              </a:rPr>
              <a:t>.</a:t>
            </a:r>
            <a:endParaRPr lang="en-US" sz="2900" dirty="0" smtClean="0">
              <a:solidFill>
                <a:schemeClr val="tx1"/>
              </a:solidFill>
            </a:endParaRPr>
          </a:p>
          <a:p>
            <a:pPr marL="0" indent="0"/>
            <a:r>
              <a:rPr lang="en-US" sz="3400" dirty="0" smtClean="0"/>
              <a:t> Denote </a:t>
            </a:r>
            <a:r>
              <a:rPr lang="en-US" sz="3400" dirty="0"/>
              <a:t>the values of the underlying call and put at time </a:t>
            </a:r>
            <a:r>
              <a:rPr lang="en-US" sz="3400" i="1" dirty="0"/>
              <a:t>t</a:t>
            </a:r>
            <a:r>
              <a:rPr lang="en-US" sz="3400" dirty="0"/>
              <a:t> by </a:t>
            </a:r>
            <a:r>
              <a:rPr lang="en-US" sz="3400" i="1" dirty="0" err="1"/>
              <a:t>c</a:t>
            </a:r>
            <a:r>
              <a:rPr lang="en-US" sz="3400" i="1" baseline="-25000" dirty="0" err="1"/>
              <a:t>u,t</a:t>
            </a:r>
            <a:r>
              <a:rPr lang="en-US" sz="3400" dirty="0"/>
              <a:t> and </a:t>
            </a:r>
            <a:r>
              <a:rPr lang="en-US" sz="3400" i="1" dirty="0" err="1" smtClean="0"/>
              <a:t>p</a:t>
            </a:r>
            <a:r>
              <a:rPr lang="en-US" sz="3400" i="1" baseline="-25000" dirty="0" err="1" smtClean="0"/>
              <a:t>u,t</a:t>
            </a:r>
            <a:r>
              <a:rPr lang="en-US" sz="3400" dirty="0" smtClean="0"/>
              <a:t>,.</a:t>
            </a:r>
          </a:p>
          <a:p>
            <a:pPr marL="0" indent="0"/>
            <a:r>
              <a:rPr lang="en-US" sz="3400" dirty="0" smtClean="0"/>
              <a:t> </a:t>
            </a:r>
            <a:r>
              <a:rPr lang="en-US" sz="3400" dirty="0"/>
              <a:t>Assume that there is a European option on this underlying option with exercise price </a:t>
            </a:r>
            <a:r>
              <a:rPr lang="en-US" sz="3400" i="1" dirty="0"/>
              <a:t>X</a:t>
            </a:r>
            <a:r>
              <a:rPr lang="en-US" sz="3400" i="1" baseline="-25000" dirty="0"/>
              <a:t>1</a:t>
            </a:r>
            <a:r>
              <a:rPr lang="en-US" sz="3400" dirty="0"/>
              <a:t> on expiration date </a:t>
            </a:r>
            <a:r>
              <a:rPr lang="en-US" sz="3400" i="1" dirty="0"/>
              <a:t>T</a:t>
            </a:r>
            <a:r>
              <a:rPr lang="en-US" sz="3400" i="1" baseline="-25000" dirty="0"/>
              <a:t>1</a:t>
            </a:r>
            <a:r>
              <a:rPr lang="en-US" sz="3400" i="1" dirty="0"/>
              <a:t>.</a:t>
            </a:r>
            <a:r>
              <a:rPr lang="en-US" sz="3400" dirty="0"/>
              <a:t> </a:t>
            </a:r>
            <a:endParaRPr lang="en-US" sz="3400" dirty="0" smtClean="0"/>
          </a:p>
          <a:p>
            <a:pPr marL="0" indent="0"/>
            <a:r>
              <a:rPr lang="en-US" sz="3400" dirty="0" smtClean="0"/>
              <a:t>Compound </a:t>
            </a:r>
            <a:r>
              <a:rPr lang="en-US" sz="3400" dirty="0"/>
              <a:t>options come in 4 varieties with the following exercise date </a:t>
            </a:r>
            <a:r>
              <a:rPr lang="en-US" sz="3400" i="1" dirty="0"/>
              <a:t>T</a:t>
            </a:r>
            <a:r>
              <a:rPr lang="en-US" sz="3400" baseline="-25000" dirty="0"/>
              <a:t>1</a:t>
            </a:r>
            <a:r>
              <a:rPr lang="en-US" sz="3400" dirty="0"/>
              <a:t> payoff functions, where </a:t>
            </a:r>
            <a:r>
              <a:rPr lang="en-US" sz="3400" i="1" dirty="0"/>
              <a:t>c</a:t>
            </a:r>
            <a:r>
              <a:rPr lang="en-US" sz="3400" baseline="-25000" dirty="0"/>
              <a:t>u,T1</a:t>
            </a:r>
            <a:r>
              <a:rPr lang="en-US" sz="3400" dirty="0"/>
              <a:t> and </a:t>
            </a:r>
            <a:r>
              <a:rPr lang="en-US" sz="3400" i="1" dirty="0"/>
              <a:t>p</a:t>
            </a:r>
            <a:r>
              <a:rPr lang="en-US" sz="3400" baseline="-25000" dirty="0"/>
              <a:t>u,T1</a:t>
            </a:r>
            <a:r>
              <a:rPr lang="en-US" sz="3400" dirty="0"/>
              <a:t> are exercise date underlying call and put values:</a:t>
            </a:r>
          </a:p>
          <a:p>
            <a:pPr marL="0" indent="0">
              <a:buNone/>
            </a:pPr>
            <a:r>
              <a:rPr lang="en-US" dirty="0"/>
              <a:t> </a:t>
            </a:r>
          </a:p>
          <a:p>
            <a:pPr marL="0" lvl="0" indent="0" algn="ctr">
              <a:buNone/>
            </a:pPr>
            <a:r>
              <a:rPr lang="en-US" dirty="0"/>
              <a:t>Call on call: MAX[</a:t>
            </a:r>
            <a:r>
              <a:rPr lang="en-US" i="1" dirty="0"/>
              <a:t>c</a:t>
            </a:r>
            <a:r>
              <a:rPr lang="en-US" i="1" baseline="-25000" dirty="0"/>
              <a:t>u,T1</a:t>
            </a:r>
            <a:r>
              <a:rPr lang="en-US" dirty="0"/>
              <a:t> -</a:t>
            </a:r>
            <a:r>
              <a:rPr lang="en-US" i="1" dirty="0"/>
              <a:t>X</a:t>
            </a:r>
            <a:r>
              <a:rPr lang="en-US" baseline="-25000" dirty="0"/>
              <a:t>1</a:t>
            </a:r>
            <a:r>
              <a:rPr lang="en-US" dirty="0"/>
              <a:t>, 0]</a:t>
            </a:r>
          </a:p>
          <a:p>
            <a:pPr marL="0" lvl="0" indent="0" algn="ctr">
              <a:buNone/>
            </a:pPr>
            <a:r>
              <a:rPr lang="en-US" dirty="0"/>
              <a:t>Put on call: MAX[</a:t>
            </a:r>
            <a:r>
              <a:rPr lang="en-US" i="1" dirty="0"/>
              <a:t>X</a:t>
            </a:r>
            <a:r>
              <a:rPr lang="en-US" baseline="-25000" dirty="0"/>
              <a:t>1</a:t>
            </a:r>
            <a:r>
              <a:rPr lang="en-US" dirty="0"/>
              <a:t> - </a:t>
            </a:r>
            <a:r>
              <a:rPr lang="en-US" i="1" dirty="0"/>
              <a:t>c</a:t>
            </a:r>
            <a:r>
              <a:rPr lang="en-US" i="1" baseline="-25000" dirty="0"/>
              <a:t>u,T1</a:t>
            </a:r>
            <a:r>
              <a:rPr lang="en-US" dirty="0"/>
              <a:t>, 0]</a:t>
            </a:r>
          </a:p>
          <a:p>
            <a:pPr marL="0" lvl="0" indent="0" algn="ctr">
              <a:buNone/>
            </a:pPr>
            <a:r>
              <a:rPr lang="en-US" dirty="0"/>
              <a:t>Call on put: MAX[</a:t>
            </a:r>
            <a:r>
              <a:rPr lang="en-US" i="1" dirty="0"/>
              <a:t>p</a:t>
            </a:r>
            <a:r>
              <a:rPr lang="en-US" i="1" baseline="-25000" dirty="0"/>
              <a:t>u,T1</a:t>
            </a:r>
            <a:r>
              <a:rPr lang="en-US" dirty="0"/>
              <a:t> -</a:t>
            </a:r>
            <a:r>
              <a:rPr lang="en-US" i="1" dirty="0"/>
              <a:t>X</a:t>
            </a:r>
            <a:r>
              <a:rPr lang="en-US" baseline="-25000" dirty="0"/>
              <a:t>1</a:t>
            </a:r>
            <a:r>
              <a:rPr lang="en-US" dirty="0"/>
              <a:t>, 0]</a:t>
            </a:r>
          </a:p>
          <a:p>
            <a:pPr marL="0" lvl="0" indent="0" algn="ctr">
              <a:buNone/>
            </a:pPr>
            <a:r>
              <a:rPr lang="en-US" dirty="0"/>
              <a:t>Put on put: MAX[</a:t>
            </a:r>
            <a:r>
              <a:rPr lang="en-US" i="1" dirty="0"/>
              <a:t>X</a:t>
            </a:r>
            <a:r>
              <a:rPr lang="en-US" baseline="-25000" dirty="0"/>
              <a:t>1</a:t>
            </a:r>
            <a:r>
              <a:rPr lang="en-US" dirty="0"/>
              <a:t> - </a:t>
            </a:r>
            <a:r>
              <a:rPr lang="en-US" i="1" dirty="0"/>
              <a:t>p</a:t>
            </a:r>
            <a:r>
              <a:rPr lang="en-US" i="1" baseline="-25000" dirty="0"/>
              <a:t>u,T</a:t>
            </a:r>
            <a:r>
              <a:rPr lang="en-US" baseline="-25000" dirty="0"/>
              <a:t>1</a:t>
            </a:r>
            <a:r>
              <a:rPr lang="en-US" dirty="0"/>
              <a:t>, 0]</a:t>
            </a:r>
          </a:p>
        </p:txBody>
      </p:sp>
    </p:spTree>
    <p:extLst>
      <p:ext uri="{BB962C8B-B14F-4D97-AF65-F5344CB8AC3E}">
        <p14:creationId xmlns:p14="http://schemas.microsoft.com/office/powerpoint/2010/main" val="15342574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Compound </a:t>
            </a:r>
            <a:r>
              <a:rPr lang="en-US" b="1" dirty="0" smtClean="0"/>
              <a:t>Options </a:t>
            </a:r>
            <a:r>
              <a:rPr lang="en-US" sz="2500" b="1" dirty="0" smtClean="0"/>
              <a:t>(Continued)</a:t>
            </a:r>
            <a:endParaRPr lang="en-US" sz="25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7"/>
                <a:ext cx="11465199" cy="4854087"/>
              </a:xfrm>
            </p:spPr>
            <p:txBody>
              <a:bodyPr>
                <a:normAutofit fontScale="77500" lnSpcReduction="20000"/>
              </a:bodyPr>
              <a:lstStyle/>
              <a:p>
                <a:pPr marL="0" indent="0">
                  <a:buNone/>
                </a:pPr>
                <a:r>
                  <a:rPr lang="en-US" sz="2800" dirty="0"/>
                  <a:t>First, consider a call on a call. The compound call gives its owner to purchase an underlying call with value </a:t>
                </a:r>
                <a:r>
                  <a:rPr lang="en-US" sz="2800" i="1" dirty="0"/>
                  <a:t>c</a:t>
                </a:r>
                <a:r>
                  <a:rPr lang="en-US" sz="2800" i="1" baseline="-25000" dirty="0"/>
                  <a:t>u,T1</a:t>
                </a:r>
                <a:r>
                  <a:rPr lang="en-US" sz="2800" dirty="0"/>
                  <a:t> at time </a:t>
                </a:r>
                <a:r>
                  <a:rPr lang="en-US" sz="2800" i="1" dirty="0"/>
                  <a:t>T</a:t>
                </a:r>
                <a:r>
                  <a:rPr lang="en-US" sz="2800" baseline="-25000" dirty="0"/>
                  <a:t>1</a:t>
                </a:r>
                <a:r>
                  <a:rPr lang="en-US" sz="2800" dirty="0"/>
                  <a:t> for price </a:t>
                </a:r>
                <a:r>
                  <a:rPr lang="en-US" sz="2800" i="1" dirty="0"/>
                  <a:t>X</a:t>
                </a:r>
                <a:r>
                  <a:rPr lang="en-US" sz="2800" baseline="-25000" dirty="0"/>
                  <a:t>1</a:t>
                </a:r>
                <a:r>
                  <a:rPr lang="en-US" sz="2800" dirty="0"/>
                  <a:t>. This compound call is exercised at time </a:t>
                </a:r>
                <a:r>
                  <a:rPr lang="en-US" sz="2800" i="1" dirty="0"/>
                  <a:t>T</a:t>
                </a:r>
                <a:r>
                  <a:rPr lang="en-US" sz="2800" baseline="-25000" dirty="0"/>
                  <a:t>1</a:t>
                </a:r>
                <a:r>
                  <a:rPr lang="en-US" sz="2800" dirty="0"/>
                  <a:t> only if the underlying call at time </a:t>
                </a:r>
                <a:r>
                  <a:rPr lang="en-US" sz="2800" i="1" dirty="0"/>
                  <a:t>T</a:t>
                </a:r>
                <a:r>
                  <a:rPr lang="en-US" sz="2800" baseline="-25000" dirty="0"/>
                  <a:t>1</a:t>
                </a:r>
                <a:r>
                  <a:rPr lang="en-US" sz="2800" dirty="0"/>
                  <a:t> is sufficiently valuable, which will be the case if the stock underlying the underlying call is sufficiently valuable. That is, the call on the underlying call option is exercised at time </a:t>
                </a:r>
                <a:r>
                  <a:rPr lang="en-US" sz="2800" i="1" dirty="0"/>
                  <a:t>T</a:t>
                </a:r>
                <a:r>
                  <a:rPr lang="en-US" sz="2800" baseline="-25000" dirty="0"/>
                  <a:t>1</a:t>
                </a:r>
                <a:r>
                  <a:rPr lang="en-US" sz="2800" dirty="0"/>
                  <a:t> only if the stock price </a:t>
                </a:r>
                <a:r>
                  <a:rPr lang="en-US" sz="2800" i="1" dirty="0"/>
                  <a:t>S</a:t>
                </a:r>
                <a:r>
                  <a:rPr lang="en-US" sz="2800" i="1" baseline="-25000" dirty="0"/>
                  <a:t>T1</a:t>
                </a:r>
                <a:r>
                  <a:rPr lang="en-US" sz="2800" dirty="0"/>
                  <a:t> exceeds some critical underlying stock price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rPr>
                          <m:t>𝑆</m:t>
                        </m:r>
                      </m:e>
                      <m:sub>
                        <m:r>
                          <a:rPr lang="en-US" sz="2800" i="1">
                            <a:latin typeface="Cambria Math" panose="02040503050406030204" pitchFamily="18" charset="0"/>
                          </a:rPr>
                          <m:t>𝑇</m:t>
                        </m:r>
                        <m:r>
                          <a:rPr lang="en-US" sz="2800" i="1">
                            <a:latin typeface="Cambria Math" panose="02040503050406030204" pitchFamily="18" charset="0"/>
                          </a:rPr>
                          <m:t>1</m:t>
                        </m:r>
                      </m:sub>
                      <m:sup>
                        <m:r>
                          <a:rPr lang="en-US" sz="2800" i="1">
                            <a:latin typeface="Cambria Math" panose="02040503050406030204" pitchFamily="18" charset="0"/>
                          </a:rPr>
                          <m:t>∗</m:t>
                        </m:r>
                      </m:sup>
                    </m:sSubSup>
                  </m:oMath>
                </a14:m>
                <a:r>
                  <a:rPr lang="en-US" sz="2800" dirty="0"/>
                  <a:t> at the time. If the stock price </a:t>
                </a:r>
                <a:r>
                  <a:rPr lang="en-US" sz="2800" i="1" dirty="0"/>
                  <a:t>S</a:t>
                </a:r>
                <a:r>
                  <a:rPr lang="en-US" sz="2800" i="1" baseline="-25000" dirty="0"/>
                  <a:t>T1</a:t>
                </a:r>
                <a:r>
                  <a:rPr lang="en-US" sz="2800" dirty="0"/>
                  <a:t> exceeds this critical value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rPr>
                          <m:t>𝑆</m:t>
                        </m:r>
                      </m:e>
                      <m:sub>
                        <m:r>
                          <a:rPr lang="en-US" sz="2800" i="1">
                            <a:latin typeface="Cambria Math" panose="02040503050406030204" pitchFamily="18" charset="0"/>
                          </a:rPr>
                          <m:t>𝑇</m:t>
                        </m:r>
                        <m:r>
                          <a:rPr lang="en-US" sz="2800" i="1">
                            <a:latin typeface="Cambria Math" panose="02040503050406030204" pitchFamily="18" charset="0"/>
                          </a:rPr>
                          <m:t>1</m:t>
                        </m:r>
                      </m:sub>
                      <m:sup>
                        <m:r>
                          <a:rPr lang="en-US" sz="2800" i="1">
                            <a:latin typeface="Cambria Math" panose="02040503050406030204" pitchFamily="18" charset="0"/>
                          </a:rPr>
                          <m:t>∗</m:t>
                        </m:r>
                      </m:sup>
                    </m:sSubSup>
                  </m:oMath>
                </a14:m>
                <a:r>
                  <a:rPr lang="en-US" sz="2800" dirty="0"/>
                  <a:t>, the underlying call value </a:t>
                </a:r>
                <a:r>
                  <a:rPr lang="en-US" sz="2800" i="1" dirty="0"/>
                  <a:t>c</a:t>
                </a:r>
                <a:r>
                  <a:rPr lang="en-US" sz="2800" baseline="-25000" dirty="0"/>
                  <a:t>u,T1</a:t>
                </a:r>
                <a:r>
                  <a:rPr lang="en-US" sz="2800" dirty="0"/>
                  <a:t> will exceed the exercise price </a:t>
                </a:r>
                <a:r>
                  <a:rPr lang="en-US" sz="2800" i="1" dirty="0"/>
                  <a:t>X</a:t>
                </a:r>
                <a:r>
                  <a:rPr lang="en-US" sz="2800" baseline="-25000" dirty="0"/>
                  <a:t>1</a:t>
                </a:r>
                <a:r>
                  <a:rPr lang="en-US" sz="2800" dirty="0"/>
                  <a:t> of the compound call. Thus, we first calculate this critical value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rPr>
                          <m:t>𝑆</m:t>
                        </m:r>
                      </m:e>
                      <m:sub>
                        <m:r>
                          <a:rPr lang="en-US" sz="2800" i="1">
                            <a:latin typeface="Cambria Math" panose="02040503050406030204" pitchFamily="18" charset="0"/>
                          </a:rPr>
                          <m:t>𝑇</m:t>
                        </m:r>
                        <m:r>
                          <a:rPr lang="en-US" sz="2800" i="1">
                            <a:latin typeface="Cambria Math" panose="02040503050406030204" pitchFamily="18" charset="0"/>
                          </a:rPr>
                          <m:t>1</m:t>
                        </m:r>
                      </m:sub>
                      <m:sup>
                        <m:r>
                          <a:rPr lang="en-US" sz="2800" i="1">
                            <a:latin typeface="Cambria Math" panose="02040503050406030204" pitchFamily="18" charset="0"/>
                          </a:rPr>
                          <m:t>∗</m:t>
                        </m:r>
                      </m:sup>
                    </m:sSubSup>
                  </m:oMath>
                </a14:m>
                <a:r>
                  <a:rPr lang="en-US" sz="2800" dirty="0"/>
                  <a:t>, which solves: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1</m:t>
                          </m:r>
                        </m:sub>
                      </m:sSub>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𝑇</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 </m:t>
                          </m:r>
                          <m:r>
                            <a:rPr lang="en-US" i="1">
                              <a:latin typeface="Cambria Math" panose="02040503050406030204" pitchFamily="18" charset="0"/>
                            </a:rPr>
                            <m:t>𝜎</m:t>
                          </m:r>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oMath>
                  </m:oMathPara>
                </a14:m>
                <a:endParaRPr lang="en-US" dirty="0"/>
              </a:p>
              <a:p>
                <a:pPr marL="0" indent="0">
                  <a:buNone/>
                </a:pPr>
                <a:r>
                  <a:rPr lang="en-US" dirty="0"/>
                  <a:t> </a:t>
                </a:r>
              </a:p>
              <a:p>
                <a:pPr marL="0" indent="0">
                  <a:buNone/>
                </a:pPr>
                <a:r>
                  <a:rPr lang="en-US" sz="2800" dirty="0"/>
                  <a:t>To calculate the left side of this equation, we would use the Black Scholes model equation </a:t>
                </a:r>
                <a:r>
                  <a:rPr lang="en-US" sz="2800" dirty="0" smtClean="0"/>
                  <a:t>(</a:t>
                </a:r>
                <a:r>
                  <a:rPr lang="en-US" sz="2800" dirty="0"/>
                  <a:t>9</a:t>
                </a:r>
                <a:r>
                  <a:rPr lang="en-US" sz="2800" dirty="0" smtClean="0"/>
                  <a:t>), </a:t>
                </a:r>
                <a:r>
                  <a:rPr lang="en-US" sz="2800" dirty="0"/>
                  <a:t>replacing </a:t>
                </a:r>
                <a:r>
                  <a:rPr lang="en-US" sz="2800" i="1" dirty="0"/>
                  <a:t>S</a:t>
                </a:r>
                <a:r>
                  <a:rPr lang="en-US" sz="2800" i="1" baseline="-25000" dirty="0"/>
                  <a:t>0</a:t>
                </a:r>
                <a:r>
                  <a:rPr lang="en-US" sz="2800" i="1" dirty="0"/>
                  <a:t> </a:t>
                </a:r>
                <a:r>
                  <a:rPr lang="en-US" sz="2800" dirty="0"/>
                  <a:t>with the variable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rPr>
                          <m:t>𝑆</m:t>
                        </m:r>
                      </m:e>
                      <m:sub>
                        <m:r>
                          <a:rPr lang="en-US" sz="2800" i="1">
                            <a:latin typeface="Cambria Math" panose="02040503050406030204" pitchFamily="18" charset="0"/>
                          </a:rPr>
                          <m:t>𝑇</m:t>
                        </m:r>
                        <m:r>
                          <a:rPr lang="en-US" sz="2800" i="1">
                            <a:latin typeface="Cambria Math" panose="02040503050406030204" pitchFamily="18" charset="0"/>
                          </a:rPr>
                          <m:t>1</m:t>
                        </m:r>
                      </m:sub>
                      <m:sup>
                        <m:r>
                          <a:rPr lang="en-US" sz="2800" i="1">
                            <a:latin typeface="Cambria Math" panose="02040503050406030204" pitchFamily="18" charset="0"/>
                          </a:rPr>
                          <m:t>∗</m:t>
                        </m:r>
                      </m:sup>
                    </m:sSubSup>
                  </m:oMath>
                </a14:m>
                <a:r>
                  <a:rPr lang="en-US" sz="2800" dirty="0"/>
                  <a:t>, </a:t>
                </a:r>
                <a:r>
                  <a:rPr lang="en-US" sz="2800" i="1" dirty="0"/>
                  <a:t>X</a:t>
                </a:r>
                <a:r>
                  <a:rPr lang="en-US" sz="2800" dirty="0"/>
                  <a:t> with the number </a:t>
                </a:r>
                <a:r>
                  <a:rPr lang="en-US" sz="2800" i="1" dirty="0"/>
                  <a:t>X</a:t>
                </a:r>
                <a:r>
                  <a:rPr lang="en-US" sz="2800" i="1" baseline="-25000" dirty="0"/>
                  <a:t>2</a:t>
                </a:r>
                <a:r>
                  <a:rPr lang="en-US" sz="2800" i="1" dirty="0"/>
                  <a:t>, </a:t>
                </a:r>
                <a:r>
                  <a:rPr lang="en-US" sz="2800" dirty="0"/>
                  <a:t>and </a:t>
                </a:r>
                <a:r>
                  <a:rPr lang="en-US" sz="2800" i="1" dirty="0"/>
                  <a:t>T </a:t>
                </a:r>
                <a:r>
                  <a:rPr lang="en-US" sz="2800" dirty="0"/>
                  <a:t>with the number </a:t>
                </a:r>
                <a:r>
                  <a:rPr lang="en-US" sz="2800" i="1" dirty="0"/>
                  <a:t>T</a:t>
                </a:r>
                <a:r>
                  <a:rPr lang="en-US" sz="2800" i="1" baseline="-25000" dirty="0"/>
                  <a:t>2 </a:t>
                </a:r>
                <a:r>
                  <a:rPr lang="en-US" sz="2800" i="1" dirty="0"/>
                  <a:t>– T</a:t>
                </a:r>
                <a:r>
                  <a:rPr lang="en-US" sz="2800" i="1" baseline="-25000" dirty="0"/>
                  <a:t>1</a:t>
                </a:r>
                <a:r>
                  <a:rPr lang="en-US" sz="2800" i="1" dirty="0"/>
                  <a:t>. </a:t>
                </a:r>
                <a:r>
                  <a:rPr lang="en-US" sz="2800" dirty="0"/>
                  <a:t>The numbers </a:t>
                </a:r>
                <a:r>
                  <a:rPr lang="en-US" sz="2800" i="1" dirty="0"/>
                  <a:t>r</a:t>
                </a:r>
                <a:r>
                  <a:rPr lang="en-US" sz="2800" dirty="0"/>
                  <a:t> and σ would remain the same</a:t>
                </a:r>
                <a:r>
                  <a:rPr lang="en-US" sz="2800" dirty="0" smtClean="0"/>
                  <a:t>.  </a:t>
                </a:r>
                <a:r>
                  <a:rPr lang="en-US" sz="2800" dirty="0"/>
                  <a:t>There are several numerical and iterative techniques for solving this equality for </a:t>
                </a:r>
                <a:r>
                  <a:rPr lang="en-US" sz="2800" i="1" dirty="0"/>
                  <a:t>S</a:t>
                </a:r>
                <a:r>
                  <a:rPr lang="en-US" sz="2800" i="1" baseline="-25000" dirty="0"/>
                  <a:t>T1</a:t>
                </a:r>
                <a:r>
                  <a:rPr lang="en-US" sz="2800" baseline="30000" dirty="0"/>
                  <a:t>*</a:t>
                </a:r>
                <a:r>
                  <a:rPr lang="en-US" sz="2800" dirty="0"/>
                  <a:t> (e.g., the methods of bisection and Newton Raphson), but simple substitution and iteration will work</a:t>
                </a:r>
                <a:r>
                  <a:rPr lang="en-US" sz="2800" dirty="0" smtClean="0"/>
                  <a:t>.</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7"/>
                <a:ext cx="11465199" cy="4854087"/>
              </a:xfrm>
              <a:blipFill rotWithShape="0">
                <a:blip r:embed="rId2" cstate="print"/>
                <a:stretch>
                  <a:fillRect l="-691" t="-2133" r="-1170"/>
                </a:stretch>
              </a:blipFill>
            </p:spPr>
            <p:txBody>
              <a:bodyPr/>
              <a:lstStyle/>
              <a:p>
                <a:r>
                  <a:rPr lang="en-US">
                    <a:noFill/>
                  </a:rPr>
                  <a:t> </a:t>
                </a:r>
              </a:p>
            </p:txBody>
          </p:sp>
        </mc:Fallback>
      </mc:AlternateContent>
    </p:spTree>
    <p:extLst>
      <p:ext uri="{BB962C8B-B14F-4D97-AF65-F5344CB8AC3E}">
        <p14:creationId xmlns:p14="http://schemas.microsoft.com/office/powerpoint/2010/main" val="42193768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Estimating Exercise Probabilities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578784"/>
              </a:xfrm>
            </p:spPr>
            <p:txBody>
              <a:bodyPr>
                <a:normAutofit lnSpcReduction="10000"/>
              </a:bodyPr>
              <a:lstStyle/>
              <a:p>
                <a:pPr marL="0" indent="0">
                  <a:buNone/>
                </a:pPr>
                <a:r>
                  <a:rPr lang="en-US" dirty="0"/>
                  <a:t>T</a:t>
                </a:r>
                <a:r>
                  <a:rPr lang="en-US" dirty="0" smtClean="0"/>
                  <a:t>he </a:t>
                </a:r>
                <a:r>
                  <a:rPr lang="en-US" dirty="0"/>
                  <a:t>probability that the stock price at time </a:t>
                </a:r>
                <a:r>
                  <a:rPr lang="en-US" i="1" dirty="0"/>
                  <a:t>T</a:t>
                </a:r>
                <a:r>
                  <a:rPr lang="en-US" baseline="-25000" dirty="0"/>
                  <a:t>1</a:t>
                </a:r>
                <a:r>
                  <a:rPr lang="en-US" dirty="0"/>
                  <a:t> will exceed the critical value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𝑇</m:t>
                        </m:r>
                        <m:r>
                          <a:rPr lang="en-US" i="1">
                            <a:latin typeface="Cambria Math" panose="02040503050406030204" pitchFamily="18" charset="0"/>
                          </a:rPr>
                          <m:t>1</m:t>
                        </m:r>
                      </m:sub>
                      <m:sup>
                        <m:r>
                          <a:rPr lang="en-US" i="1">
                            <a:latin typeface="Cambria Math" panose="02040503050406030204" pitchFamily="18" charset="0"/>
                          </a:rPr>
                          <m:t>∗</m:t>
                        </m:r>
                      </m:sup>
                    </m:sSubSup>
                  </m:oMath>
                </a14:m>
                <a:r>
                  <a:rPr lang="en-US" dirty="0"/>
                  <a:t> is </a:t>
                </a:r>
                <a:r>
                  <a:rPr lang="en-US" i="1" dirty="0"/>
                  <a:t>N</a:t>
                </a:r>
                <a:r>
                  <a:rPr lang="en-US" dirty="0"/>
                  <a:t>(</a:t>
                </a:r>
                <a:r>
                  <a:rPr lang="en-US" i="1" dirty="0"/>
                  <a:t>d</a:t>
                </a:r>
                <a:r>
                  <a:rPr lang="en-US" baseline="-25000" dirty="0"/>
                  <a:t>2</a:t>
                </a:r>
                <a:r>
                  <a:rPr lang="en-US" dirty="0"/>
                  <a:t>), calculated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i="1">
                                  <a:latin typeface="Cambria Math" panose="02040503050406030204" pitchFamily="18" charset="0"/>
                                </a:rPr>
                                <m:t>𝑙𝑛</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𝑇</m:t>
                                          </m:r>
                                          <m:r>
                                            <a:rPr lang="en-US" i="1">
                                              <a:latin typeface="Cambria Math" panose="02040503050406030204" pitchFamily="18" charset="0"/>
                                            </a:rPr>
                                            <m:t>1</m:t>
                                          </m:r>
                                        </m:sub>
                                        <m:sup>
                                          <m:r>
                                            <a:rPr lang="en-US" i="1">
                                              <a:latin typeface="Cambria Math" panose="02040503050406030204" pitchFamily="18" charset="0"/>
                                            </a:rPr>
                                            <m:t>∗</m:t>
                                          </m:r>
                                        </m:sup>
                                      </m:sSubSup>
                                    </m:den>
                                  </m:f>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e>
                              </m:d>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e>
                          </m:d>
                        </m:num>
                        <m:den>
                          <m:r>
                            <a:rPr lang="en-US" i="1">
                              <a:latin typeface="Cambria Math" panose="02040503050406030204" pitchFamily="18" charset="0"/>
                            </a:rPr>
                            <m:t>𝜎</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e>
                          </m:rad>
                        </m:den>
                      </m:f>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𝜎</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e>
                      </m:rad>
                    </m:oMath>
                  </m:oMathPara>
                </a14:m>
                <a:endParaRPr lang="en-US" dirty="0"/>
              </a:p>
              <a:p>
                <a:pPr marL="0" indent="0">
                  <a:buNone/>
                </a:pPr>
                <a:r>
                  <a:rPr lang="en-US" dirty="0"/>
                  <a:t> </a:t>
                </a:r>
              </a:p>
              <a:p>
                <a:pPr marL="0" indent="0">
                  <a:buNone/>
                </a:pPr>
                <a:r>
                  <a:rPr lang="en-US" dirty="0"/>
                  <a:t>where </a:t>
                </a:r>
                <a:r>
                  <a:rPr lang="en-US" i="1" dirty="0"/>
                  <a:t>N</a:t>
                </a:r>
                <a:r>
                  <a:rPr lang="en-US" dirty="0"/>
                  <a:t>(</a:t>
                </a:r>
                <a:r>
                  <a:rPr lang="en-US" i="1" dirty="0"/>
                  <a:t>d</a:t>
                </a:r>
                <a:r>
                  <a:rPr lang="en-US" baseline="-25000" dirty="0"/>
                  <a:t>2</a:t>
                </a:r>
                <a:r>
                  <a:rPr lang="en-US" dirty="0"/>
                  <a:t>) is the cumulative normal density function for </a:t>
                </a:r>
                <a:r>
                  <a:rPr lang="en-US" i="1" dirty="0"/>
                  <a:t>d</a:t>
                </a:r>
                <a:r>
                  <a:rPr lang="en-US" baseline="-25000" dirty="0"/>
                  <a:t>2</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578784"/>
              </a:xfrm>
              <a:blipFill rotWithShape="0">
                <a:blip r:embed="rId2" cstate="print"/>
                <a:stretch>
                  <a:fillRect l="-1018" t="-2130" r="-1232"/>
                </a:stretch>
              </a:blipFill>
            </p:spPr>
            <p:txBody>
              <a:bodyPr/>
              <a:lstStyle/>
              <a:p>
                <a:r>
                  <a:rPr lang="en-US">
                    <a:noFill/>
                  </a:rPr>
                  <a:t> </a:t>
                </a:r>
              </a:p>
            </p:txBody>
          </p:sp>
        </mc:Fallback>
      </mc:AlternateContent>
    </p:spTree>
    <p:extLst>
      <p:ext uri="{BB962C8B-B14F-4D97-AF65-F5344CB8AC3E}">
        <p14:creationId xmlns:p14="http://schemas.microsoft.com/office/powerpoint/2010/main" val="36270680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Estimating Exercise </a:t>
            </a:r>
            <a:r>
              <a:rPr lang="en-US" b="1" dirty="0" smtClean="0"/>
              <a:t>Probabilities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34423"/>
              </a:xfrm>
            </p:spPr>
            <p:txBody>
              <a:bodyPr>
                <a:normAutofit fontScale="47500" lnSpcReduction="20000"/>
              </a:bodyPr>
              <a:lstStyle/>
              <a:p>
                <a:pPr marL="0" indent="0">
                  <a:buNone/>
                </a:pPr>
                <a:r>
                  <a:rPr lang="en-US" sz="5700" dirty="0" smtClean="0"/>
                  <a:t>Exercising the underlying call requires that the stock price </a:t>
                </a:r>
                <a:r>
                  <a:rPr lang="en-US" sz="5700" i="1" dirty="0"/>
                  <a:t>S</a:t>
                </a:r>
                <a:r>
                  <a:rPr lang="en-US" sz="5700" baseline="-25000" dirty="0"/>
                  <a:t>T1</a:t>
                </a:r>
                <a:r>
                  <a:rPr lang="en-US" sz="5700" dirty="0"/>
                  <a:t> at time </a:t>
                </a:r>
                <a:r>
                  <a:rPr lang="en-US" sz="5700" i="1" dirty="0"/>
                  <a:t>T</a:t>
                </a:r>
                <a:r>
                  <a:rPr lang="en-US" sz="5700" baseline="-25000" dirty="0"/>
                  <a:t>1</a:t>
                </a:r>
                <a:r>
                  <a:rPr lang="en-US" sz="5700" dirty="0"/>
                  <a:t> exceed its critical value </a:t>
                </a:r>
                <a14:m>
                  <m:oMath xmlns:m="http://schemas.openxmlformats.org/officeDocument/2006/math">
                    <m:sSubSup>
                      <m:sSubSupPr>
                        <m:ctrlPr>
                          <a:rPr lang="en-US" sz="5700" i="1">
                            <a:latin typeface="Cambria Math" panose="02040503050406030204" pitchFamily="18" charset="0"/>
                          </a:rPr>
                        </m:ctrlPr>
                      </m:sSubSupPr>
                      <m:e>
                        <m:r>
                          <a:rPr lang="en-US" sz="5700" i="1">
                            <a:latin typeface="Cambria Math" panose="02040503050406030204" pitchFamily="18" charset="0"/>
                          </a:rPr>
                          <m:t>𝑆</m:t>
                        </m:r>
                      </m:e>
                      <m:sub>
                        <m:r>
                          <a:rPr lang="en-US" sz="5700" i="1">
                            <a:latin typeface="Cambria Math" panose="02040503050406030204" pitchFamily="18" charset="0"/>
                          </a:rPr>
                          <m:t>𝑇</m:t>
                        </m:r>
                        <m:r>
                          <a:rPr lang="en-US" sz="5700" i="1">
                            <a:latin typeface="Cambria Math" panose="02040503050406030204" pitchFamily="18" charset="0"/>
                          </a:rPr>
                          <m:t>1</m:t>
                        </m:r>
                      </m:sub>
                      <m:sup>
                        <m:r>
                          <a:rPr lang="en-US" sz="5700" i="1">
                            <a:latin typeface="Cambria Math" panose="02040503050406030204" pitchFamily="18" charset="0"/>
                          </a:rPr>
                          <m:t>∗</m:t>
                        </m:r>
                      </m:sup>
                    </m:sSubSup>
                  </m:oMath>
                </a14:m>
                <a:r>
                  <a:rPr lang="en-US" sz="5700" dirty="0"/>
                  <a:t> </a:t>
                </a:r>
                <a:r>
                  <a:rPr lang="en-US" sz="5700" i="1" dirty="0"/>
                  <a:t>and</a:t>
                </a:r>
                <a:r>
                  <a:rPr lang="en-US" sz="5700" dirty="0"/>
                  <a:t> that the stock price </a:t>
                </a:r>
                <a:r>
                  <a:rPr lang="en-US" sz="5700" i="1" dirty="0"/>
                  <a:t>S</a:t>
                </a:r>
                <a:r>
                  <a:rPr lang="en-US" sz="5700" baseline="-25000" dirty="0"/>
                  <a:t>T2</a:t>
                </a:r>
                <a:r>
                  <a:rPr lang="en-US" sz="5700" dirty="0"/>
                  <a:t> exceeds the underlying option exercise price </a:t>
                </a:r>
                <a:r>
                  <a:rPr lang="en-US" sz="5700" i="1" dirty="0"/>
                  <a:t>X</a:t>
                </a:r>
                <a:r>
                  <a:rPr lang="en-US" sz="5700" baseline="-25000" dirty="0"/>
                  <a:t>2</a:t>
                </a:r>
                <a:r>
                  <a:rPr lang="en-US" sz="5700" dirty="0"/>
                  <a:t> at time </a:t>
                </a:r>
                <a:r>
                  <a:rPr lang="en-US" sz="5700" i="1" dirty="0"/>
                  <a:t>T</a:t>
                </a:r>
                <a:r>
                  <a:rPr lang="en-US" sz="5700" baseline="-25000" dirty="0"/>
                  <a:t>2</a:t>
                </a:r>
                <a:r>
                  <a:rPr lang="en-US" sz="5700" dirty="0"/>
                  <a:t>. In other words, for both the compound call and its underlying call to be exercised, the value of the underlying stock must exceed </a:t>
                </a:r>
                <a14:m>
                  <m:oMath xmlns:m="http://schemas.openxmlformats.org/officeDocument/2006/math">
                    <m:sSubSup>
                      <m:sSubSupPr>
                        <m:ctrlPr>
                          <a:rPr lang="en-US" sz="5700" i="1">
                            <a:latin typeface="Cambria Math" panose="02040503050406030204" pitchFamily="18" charset="0"/>
                          </a:rPr>
                        </m:ctrlPr>
                      </m:sSubSupPr>
                      <m:e>
                        <m:r>
                          <a:rPr lang="en-US" sz="5700" i="1">
                            <a:latin typeface="Cambria Math" panose="02040503050406030204" pitchFamily="18" charset="0"/>
                          </a:rPr>
                          <m:t>𝑆</m:t>
                        </m:r>
                      </m:e>
                      <m:sub>
                        <m:r>
                          <a:rPr lang="en-US" sz="5700" i="1">
                            <a:latin typeface="Cambria Math" panose="02040503050406030204" pitchFamily="18" charset="0"/>
                          </a:rPr>
                          <m:t>𝑇</m:t>
                        </m:r>
                        <m:r>
                          <a:rPr lang="en-US" sz="5700" i="1">
                            <a:latin typeface="Cambria Math" panose="02040503050406030204" pitchFamily="18" charset="0"/>
                          </a:rPr>
                          <m:t>1</m:t>
                        </m:r>
                      </m:sub>
                      <m:sup>
                        <m:r>
                          <a:rPr lang="en-US" sz="5700" i="1">
                            <a:latin typeface="Cambria Math" panose="02040503050406030204" pitchFamily="18" charset="0"/>
                          </a:rPr>
                          <m:t>∗</m:t>
                        </m:r>
                      </m:sup>
                    </m:sSubSup>
                  </m:oMath>
                </a14:m>
                <a:r>
                  <a:rPr lang="en-US" sz="5700" dirty="0"/>
                  <a:t> at </a:t>
                </a:r>
                <a:r>
                  <a:rPr lang="en-US" sz="5700" dirty="0" smtClean="0">
                    <a:solidFill>
                      <a:schemeClr val="tx1"/>
                    </a:solidFill>
                  </a:rPr>
                  <a:t>time </a:t>
                </a:r>
                <a14:m>
                  <m:oMath xmlns:m="http://schemas.openxmlformats.org/officeDocument/2006/math">
                    <m:sSub>
                      <m:sSubPr>
                        <m:ctrlPr>
                          <a:rPr lang="en-US" sz="5700" i="1" smtClean="0">
                            <a:solidFill>
                              <a:schemeClr val="tx1"/>
                            </a:solidFill>
                            <a:latin typeface="Cambria Math" panose="02040503050406030204" pitchFamily="18" charset="0"/>
                          </a:rPr>
                        </m:ctrlPr>
                      </m:sSubPr>
                      <m:e>
                        <m:r>
                          <a:rPr lang="en-US" sz="5700" b="0" i="1" smtClean="0">
                            <a:solidFill>
                              <a:schemeClr val="tx1"/>
                            </a:solidFill>
                            <a:latin typeface="Cambria Math" panose="02040503050406030204" pitchFamily="18" charset="0"/>
                          </a:rPr>
                          <m:t>𝑇</m:t>
                        </m:r>
                      </m:e>
                      <m:sub>
                        <m:r>
                          <a:rPr lang="en-US" sz="5700" b="0" i="1" smtClean="0">
                            <a:solidFill>
                              <a:schemeClr val="tx1"/>
                            </a:solidFill>
                            <a:latin typeface="Cambria Math" panose="02040503050406030204" pitchFamily="18" charset="0"/>
                          </a:rPr>
                          <m:t>1</m:t>
                        </m:r>
                      </m:sub>
                    </m:sSub>
                  </m:oMath>
                </a14:m>
                <a:r>
                  <a:rPr lang="en-US" sz="5700" dirty="0" smtClean="0">
                    <a:solidFill>
                      <a:schemeClr val="tx1"/>
                    </a:solidFill>
                  </a:rPr>
                  <a:t> </a:t>
                </a:r>
                <a:r>
                  <a:rPr lang="en-US" sz="5700" dirty="0">
                    <a:solidFill>
                      <a:schemeClr val="tx1"/>
                    </a:solidFill>
                  </a:rPr>
                  <a:t>(that </a:t>
                </a:r>
                <a:r>
                  <a:rPr lang="en-US" sz="5700" dirty="0"/>
                  <a:t>is, the value of the underlying call must exceed </a:t>
                </a:r>
                <a:r>
                  <a:rPr lang="en-US" sz="5700" i="1" dirty="0"/>
                  <a:t>X</a:t>
                </a:r>
                <a:r>
                  <a:rPr lang="en-US" sz="5700" baseline="-25000" dirty="0"/>
                  <a:t>1</a:t>
                </a:r>
                <a:r>
                  <a:rPr lang="en-US" sz="5700" dirty="0"/>
                  <a:t>) and the value of the underlying stock must exceed </a:t>
                </a:r>
                <a:r>
                  <a:rPr lang="en-US" sz="5700" i="1" dirty="0"/>
                  <a:t>X</a:t>
                </a:r>
                <a:r>
                  <a:rPr lang="en-US" sz="5700" baseline="-25000" dirty="0"/>
                  <a:t>2</a:t>
                </a:r>
                <a:r>
                  <a:rPr lang="en-US" sz="5700" dirty="0"/>
                  <a:t> at time </a:t>
                </a:r>
                <a:r>
                  <a:rPr lang="en-US" sz="5700" i="1" dirty="0"/>
                  <a:t>T</a:t>
                </a:r>
                <a:r>
                  <a:rPr lang="en-US" sz="5700" baseline="-25000" dirty="0"/>
                  <a:t>2</a:t>
                </a:r>
                <a:r>
                  <a:rPr lang="en-US" sz="5700" dirty="0"/>
                  <a:t>. The probability of both occurring equals: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sz="4800" i="1">
                          <a:latin typeface="Cambria Math" panose="02040503050406030204" pitchFamily="18" charset="0"/>
                        </a:rPr>
                        <m:t>𝑀</m:t>
                      </m:r>
                      <m:d>
                        <m:dPr>
                          <m:ctrlPr>
                            <a:rPr lang="en-US" sz="4800" i="1">
                              <a:latin typeface="Cambria Math" panose="02040503050406030204" pitchFamily="18" charset="0"/>
                            </a:rPr>
                          </m:ctrlPr>
                        </m:dPr>
                        <m:e>
                          <m:sSub>
                            <m:sSubPr>
                              <m:ctrlPr>
                                <a:rPr lang="en-US" sz="4800" i="1">
                                  <a:latin typeface="Cambria Math" panose="02040503050406030204" pitchFamily="18" charset="0"/>
                                </a:rPr>
                              </m:ctrlPr>
                            </m:sSubPr>
                            <m:e>
                              <m:r>
                                <a:rPr lang="en-US" sz="4800" i="1">
                                  <a:latin typeface="Cambria Math" panose="02040503050406030204" pitchFamily="18" charset="0"/>
                                </a:rPr>
                                <m:t>𝑑</m:t>
                              </m:r>
                            </m:e>
                            <m:sub>
                              <m:r>
                                <a:rPr lang="en-US" sz="4800" i="1">
                                  <a:latin typeface="Cambria Math" panose="02040503050406030204" pitchFamily="18" charset="0"/>
                                </a:rPr>
                                <m:t>2</m:t>
                              </m:r>
                            </m:sub>
                          </m:sSub>
                          <m:r>
                            <a:rPr lang="en-US" sz="4800" i="1">
                              <a:latin typeface="Cambria Math" panose="02040503050406030204" pitchFamily="18" charset="0"/>
                            </a:rPr>
                            <m:t>,</m:t>
                          </m:r>
                          <m:sSub>
                            <m:sSubPr>
                              <m:ctrlPr>
                                <a:rPr lang="en-US" sz="4800" i="1">
                                  <a:latin typeface="Cambria Math" panose="02040503050406030204" pitchFamily="18" charset="0"/>
                                </a:rPr>
                              </m:ctrlPr>
                            </m:sSubPr>
                            <m:e>
                              <m:r>
                                <a:rPr lang="en-US" sz="4800" i="1">
                                  <a:latin typeface="Cambria Math" panose="02040503050406030204" pitchFamily="18" charset="0"/>
                                </a:rPr>
                                <m:t>𝑦</m:t>
                              </m:r>
                            </m:e>
                            <m:sub>
                              <m:r>
                                <a:rPr lang="en-US" sz="4800" i="1">
                                  <a:latin typeface="Cambria Math" panose="02040503050406030204" pitchFamily="18" charset="0"/>
                                </a:rPr>
                                <m:t>2</m:t>
                              </m:r>
                            </m:sub>
                          </m:sSub>
                          <m:r>
                            <a:rPr lang="en-US" sz="4800" i="1">
                              <a:latin typeface="Cambria Math" panose="02040503050406030204" pitchFamily="18" charset="0"/>
                            </a:rPr>
                            <m:t>;</m:t>
                          </m:r>
                          <m:rad>
                            <m:radPr>
                              <m:degHide m:val="on"/>
                              <m:ctrlPr>
                                <a:rPr lang="en-US" sz="4800" i="1">
                                  <a:latin typeface="Cambria Math" panose="02040503050406030204" pitchFamily="18" charset="0"/>
                                </a:rPr>
                              </m:ctrlPr>
                            </m:radPr>
                            <m:deg/>
                            <m:e>
                              <m:f>
                                <m:fPr>
                                  <m:ctrlPr>
                                    <a:rPr lang="en-US" sz="4800" i="1">
                                      <a:latin typeface="Cambria Math" panose="02040503050406030204" pitchFamily="18" charset="0"/>
                                    </a:rPr>
                                  </m:ctrlPr>
                                </m:fPr>
                                <m:num>
                                  <m:sSub>
                                    <m:sSubPr>
                                      <m:ctrlPr>
                                        <a:rPr lang="en-US" sz="4800" i="1">
                                          <a:latin typeface="Cambria Math" panose="02040503050406030204" pitchFamily="18" charset="0"/>
                                        </a:rPr>
                                      </m:ctrlPr>
                                    </m:sSubPr>
                                    <m:e>
                                      <m:r>
                                        <a:rPr lang="en-US" sz="4800" i="1">
                                          <a:latin typeface="Cambria Math" panose="02040503050406030204" pitchFamily="18" charset="0"/>
                                        </a:rPr>
                                        <m:t>𝑇</m:t>
                                      </m:r>
                                    </m:e>
                                    <m:sub>
                                      <m:r>
                                        <a:rPr lang="en-US" sz="4800" i="1">
                                          <a:latin typeface="Cambria Math" panose="02040503050406030204" pitchFamily="18" charset="0"/>
                                        </a:rPr>
                                        <m:t>1</m:t>
                                      </m:r>
                                    </m:sub>
                                  </m:sSub>
                                </m:num>
                                <m:den>
                                  <m:sSub>
                                    <m:sSubPr>
                                      <m:ctrlPr>
                                        <a:rPr lang="en-US" sz="4800" i="1">
                                          <a:latin typeface="Cambria Math" panose="02040503050406030204" pitchFamily="18" charset="0"/>
                                        </a:rPr>
                                      </m:ctrlPr>
                                    </m:sSubPr>
                                    <m:e>
                                      <m:r>
                                        <a:rPr lang="en-US" sz="4800" i="1">
                                          <a:latin typeface="Cambria Math" panose="02040503050406030204" pitchFamily="18" charset="0"/>
                                        </a:rPr>
                                        <m:t>𝑇</m:t>
                                      </m:r>
                                    </m:e>
                                    <m:sub>
                                      <m:r>
                                        <a:rPr lang="en-US" sz="4800" i="1">
                                          <a:latin typeface="Cambria Math" panose="02040503050406030204" pitchFamily="18" charset="0"/>
                                        </a:rPr>
                                        <m:t>2</m:t>
                                      </m:r>
                                    </m:sub>
                                  </m:sSub>
                                </m:den>
                              </m:f>
                            </m:e>
                          </m:rad>
                        </m:e>
                      </m:d>
                    </m:oMath>
                  </m:oMathPara>
                </a14:m>
                <a:endParaRPr lang="en-US" sz="4800" dirty="0"/>
              </a:p>
              <a:p>
                <a:pPr marL="0" indent="0">
                  <a:buNone/>
                </a:pPr>
                <a:r>
                  <a:rPr lang="en-US" sz="4800" dirty="0"/>
                  <a:t> </a:t>
                </a:r>
              </a:p>
              <a:p>
                <a:pPr marL="0" indent="0">
                  <a:buNone/>
                </a:pPr>
                <a:endParaRPr lang="en-US" sz="48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34423"/>
              </a:xfrm>
              <a:blipFill rotWithShape="0">
                <a:blip r:embed="rId2" cstate="print"/>
                <a:stretch>
                  <a:fillRect l="-1022" t="-2771" r="-699"/>
                </a:stretch>
              </a:blipFill>
            </p:spPr>
            <p:txBody>
              <a:bodyPr/>
              <a:lstStyle/>
              <a:p>
                <a:r>
                  <a:rPr lang="en-US">
                    <a:noFill/>
                  </a:rPr>
                  <a:t> </a:t>
                </a:r>
              </a:p>
            </p:txBody>
          </p:sp>
        </mc:Fallback>
      </mc:AlternateContent>
    </p:spTree>
    <p:extLst>
      <p:ext uri="{BB962C8B-B14F-4D97-AF65-F5344CB8AC3E}">
        <p14:creationId xmlns:p14="http://schemas.microsoft.com/office/powerpoint/2010/main" val="34925814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Estimating Exercise Probabilities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637778"/>
              </a:xfrm>
            </p:spPr>
            <p:txBody>
              <a:bodyPr>
                <a:normAutofit lnSpcReduction="10000"/>
              </a:bodyPr>
              <a:lstStyle/>
              <a:p>
                <a:pPr marL="0" indent="0">
                  <a:buNone/>
                </a:pPr>
                <a:r>
                  <a:rPr lang="en-US" dirty="0" smtClean="0"/>
                  <a:t>where: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i="1">
                                  <a:latin typeface="Cambria Math" panose="02040503050406030204" pitchFamily="18" charset="0"/>
                                </a:rPr>
                                <m:t>𝑙𝑛</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den>
                                  </m:f>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e>
                              </m:d>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e>
                          </m:d>
                        </m:num>
                        <m:den>
                          <m:r>
                            <a:rPr lang="en-US" i="1">
                              <a:latin typeface="Cambria Math" panose="02040503050406030204" pitchFamily="18" charset="0"/>
                            </a:rPr>
                            <m:t>𝜎</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e>
                          </m:rad>
                        </m:den>
                      </m:f>
                      <m:r>
                        <a:rPr lang="en-US">
                          <a:latin typeface="Cambria Math" panose="02040503050406030204" pitchFamily="18" charset="0"/>
                        </a:rPr>
                        <m:t>    </m:t>
                      </m:r>
                      <m:r>
                        <a:rPr lang="en-US" b="0" i="0">
                          <a:latin typeface="Cambria Math" panose="02040503050406030204" pitchFamily="18" charset="0"/>
                        </a:rPr>
                        <m:t>    </m:t>
                      </m:r>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𝜎</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e>
                      </m:rad>
                    </m:oMath>
                  </m:oMathPara>
                </a14:m>
                <a:endParaRPr lang="en-US" dirty="0" smtClean="0"/>
              </a:p>
              <a:p>
                <a:pPr marL="0" indent="0">
                  <a:buNone/>
                </a:pPr>
                <a:endParaRPr lang="en-US" sz="2500" dirty="0"/>
              </a:p>
              <a:p>
                <a:pPr marL="0" indent="0">
                  <a:buNone/>
                </a:pPr>
                <a:r>
                  <a:rPr lang="en-US" sz="2500" dirty="0" smtClean="0"/>
                  <a:t>The </a:t>
                </a:r>
                <a:r>
                  <a:rPr lang="en-US" sz="2500" dirty="0"/>
                  <a:t>correlation coefficient between returns during our overlapping exercise periods equals </a:t>
                </a:r>
                <a:r>
                  <a:rPr lang="en-US" sz="2500" dirty="0">
                    <a:sym typeface="Symbol" panose="05050102010706020507" pitchFamily="18" charset="2"/>
                  </a:rPr>
                  <a:t></a:t>
                </a:r>
                <a:r>
                  <a:rPr lang="en-US" sz="2500" dirty="0"/>
                  <a:t> = </a:t>
                </a:r>
                <a14:m>
                  <m:oMath xmlns:m="http://schemas.openxmlformats.org/officeDocument/2006/math">
                    <m:rad>
                      <m:radPr>
                        <m:degHide m:val="on"/>
                        <m:ctrlPr>
                          <a:rPr lang="en-US" sz="2500" i="1">
                            <a:latin typeface="Cambria Math" panose="02040503050406030204" pitchFamily="18" charset="0"/>
                          </a:rPr>
                        </m:ctrlPr>
                      </m:radPr>
                      <m:deg/>
                      <m:e>
                        <m:sSub>
                          <m:sSubPr>
                            <m:ctrlPr>
                              <a:rPr lang="en-US" sz="2500" i="1">
                                <a:latin typeface="Cambria Math" panose="02040503050406030204" pitchFamily="18" charset="0"/>
                              </a:rPr>
                            </m:ctrlPr>
                          </m:sSubPr>
                          <m:e>
                            <m:r>
                              <a:rPr lang="en-US" sz="2500" i="1">
                                <a:latin typeface="Cambria Math" panose="02040503050406030204" pitchFamily="18" charset="0"/>
                              </a:rPr>
                              <m:t>𝑇</m:t>
                            </m:r>
                          </m:e>
                          <m:sub>
                            <m:r>
                              <a:rPr lang="en-US" sz="2500" i="1">
                                <a:latin typeface="Cambria Math" panose="02040503050406030204" pitchFamily="18" charset="0"/>
                              </a:rPr>
                              <m:t>1</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𝑇</m:t>
                            </m:r>
                          </m:e>
                          <m:sub>
                            <m:r>
                              <a:rPr lang="en-US" sz="2500" i="1">
                                <a:latin typeface="Cambria Math" panose="02040503050406030204" pitchFamily="18" charset="0"/>
                              </a:rPr>
                              <m:t>2</m:t>
                            </m:r>
                          </m:sub>
                        </m:sSub>
                      </m:e>
                    </m:rad>
                  </m:oMath>
                </a14:m>
                <a:r>
                  <a:rPr lang="en-US" sz="2500" dirty="0"/>
                  <a:t>. The bivariate (multinomial) normal distribution function </a:t>
                </a:r>
                <a:r>
                  <a:rPr lang="en-US" sz="2500" i="1" dirty="0"/>
                  <a:t>M</a:t>
                </a:r>
                <a:r>
                  <a:rPr lang="en-US" sz="2500" dirty="0"/>
                  <a:t>(*,**;</a:t>
                </a:r>
                <a:r>
                  <a:rPr lang="en-US" sz="2500" dirty="0">
                    <a:sym typeface="Symbol" panose="05050102010706020507" pitchFamily="18" charset="2"/>
                  </a:rPr>
                  <a:t></a:t>
                </a:r>
                <a:r>
                  <a:rPr lang="en-US" sz="2500" dirty="0"/>
                  <a:t>), discussed in Chapter 2, provides the joint probability distribution function that is used to calculate the probability that our two random variables, </a:t>
                </a:r>
                <a:r>
                  <a:rPr lang="en-US" sz="2500" i="1" dirty="0"/>
                  <a:t>S</a:t>
                </a:r>
                <a:r>
                  <a:rPr lang="en-US" sz="2500" baseline="-25000" dirty="0"/>
                  <a:t>T1</a:t>
                </a:r>
                <a:r>
                  <a:rPr lang="en-US" sz="2500" dirty="0"/>
                  <a:t> and </a:t>
                </a:r>
                <a:r>
                  <a:rPr lang="en-US" sz="2500" i="1" dirty="0"/>
                  <a:t>S</a:t>
                </a:r>
                <a:r>
                  <a:rPr lang="en-US" sz="2500" baseline="-25000" dirty="0"/>
                  <a:t>T2</a:t>
                </a:r>
                <a:r>
                  <a:rPr lang="en-US" sz="2500" dirty="0"/>
                  <a:t> exceed the time </a:t>
                </a:r>
                <a:r>
                  <a:rPr lang="en-US" sz="2500" i="1" dirty="0"/>
                  <a:t>T</a:t>
                </a:r>
                <a:r>
                  <a:rPr lang="en-US" sz="2500" baseline="-25000" dirty="0"/>
                  <a:t>1</a:t>
                </a:r>
                <a:r>
                  <a:rPr lang="en-US" sz="2500" dirty="0"/>
                  <a:t> critical value </a:t>
                </a:r>
                <a14:m>
                  <m:oMath xmlns:m="http://schemas.openxmlformats.org/officeDocument/2006/math">
                    <m:sSubSup>
                      <m:sSubSupPr>
                        <m:ctrlPr>
                          <a:rPr lang="en-US" sz="2500" i="1">
                            <a:latin typeface="Cambria Math" panose="02040503050406030204" pitchFamily="18" charset="0"/>
                          </a:rPr>
                        </m:ctrlPr>
                      </m:sSubSupPr>
                      <m:e>
                        <m:r>
                          <a:rPr lang="en-US" sz="2500" i="1">
                            <a:latin typeface="Cambria Math" panose="02040503050406030204" pitchFamily="18" charset="0"/>
                          </a:rPr>
                          <m:t>𝑆</m:t>
                        </m:r>
                      </m:e>
                      <m:sub>
                        <m:r>
                          <a:rPr lang="en-US" sz="2500" i="1">
                            <a:latin typeface="Cambria Math" panose="02040503050406030204" pitchFamily="18" charset="0"/>
                          </a:rPr>
                          <m:t>𝑇</m:t>
                        </m:r>
                        <m:r>
                          <a:rPr lang="en-US" sz="2500" i="1">
                            <a:latin typeface="Cambria Math" panose="02040503050406030204" pitchFamily="18" charset="0"/>
                          </a:rPr>
                          <m:t>1</m:t>
                        </m:r>
                      </m:sub>
                      <m:sup>
                        <m:r>
                          <a:rPr lang="en-US" sz="2500" i="1">
                            <a:latin typeface="Cambria Math" panose="02040503050406030204" pitchFamily="18" charset="0"/>
                          </a:rPr>
                          <m:t>∗</m:t>
                        </m:r>
                      </m:sup>
                    </m:sSubSup>
                  </m:oMath>
                </a14:m>
                <a:r>
                  <a:rPr lang="en-US" sz="2500" dirty="0"/>
                  <a:t> and the time </a:t>
                </a:r>
                <a:r>
                  <a:rPr lang="en-US" sz="2500" i="1" dirty="0"/>
                  <a:t>T</a:t>
                </a:r>
                <a:r>
                  <a:rPr lang="en-US" sz="2500" baseline="-25000" dirty="0"/>
                  <a:t>2</a:t>
                </a:r>
                <a:r>
                  <a:rPr lang="en-US" sz="2500" dirty="0"/>
                  <a:t> exercise price </a:t>
                </a:r>
                <a:r>
                  <a:rPr lang="en-US" sz="2500" i="1" dirty="0"/>
                  <a:t>X</a:t>
                </a:r>
                <a:r>
                  <a:rPr lang="en-US" sz="2500" baseline="-25000" dirty="0"/>
                  <a:t>2</a:t>
                </a:r>
                <a:r>
                  <a:rPr lang="en-US" sz="2500" dirty="0"/>
                  <a:t>, respectively</a:t>
                </a:r>
                <a:r>
                  <a:rPr lang="en-US" sz="2500" dirty="0" smtClean="0"/>
                  <a:t>.</a:t>
                </a:r>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37778"/>
              </a:xfrm>
              <a:blipFill rotWithShape="0">
                <a:blip r:embed="rId2" cstate="print"/>
                <a:stretch>
                  <a:fillRect l="-1018" t="-2105"/>
                </a:stretch>
              </a:blipFill>
            </p:spPr>
            <p:txBody>
              <a:bodyPr/>
              <a:lstStyle/>
              <a:p>
                <a:r>
                  <a:rPr lang="en-US">
                    <a:noFill/>
                  </a:rPr>
                  <a:t> </a:t>
                </a:r>
              </a:p>
            </p:txBody>
          </p:sp>
        </mc:Fallback>
      </mc:AlternateContent>
    </p:spTree>
    <p:extLst>
      <p:ext uri="{BB962C8B-B14F-4D97-AF65-F5344CB8AC3E}">
        <p14:creationId xmlns:p14="http://schemas.microsoft.com/office/powerpoint/2010/main" val="18413434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Valuing </a:t>
            </a:r>
            <a:r>
              <a:rPr lang="en-US" b="1" dirty="0" smtClean="0"/>
              <a:t>The </a:t>
            </a:r>
            <a:r>
              <a:rPr lang="en-US" b="1" dirty="0"/>
              <a:t>Compound Call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44255"/>
              </a:xfrm>
            </p:spPr>
            <p:txBody>
              <a:bodyPr>
                <a:normAutofit fontScale="62500" lnSpcReduction="20000"/>
              </a:bodyPr>
              <a:lstStyle/>
              <a:p>
                <a:pPr marL="0" indent="0">
                  <a:buNone/>
                </a:pPr>
                <a:r>
                  <a:rPr lang="en-US" sz="3600" dirty="0" smtClean="0"/>
                  <a:t>The </a:t>
                </a:r>
                <a:r>
                  <a:rPr lang="en-US" sz="3600" dirty="0"/>
                  <a:t>value of a European compound call with exercise price </a:t>
                </a:r>
                <a:r>
                  <a:rPr lang="en-US" sz="3600" i="1" dirty="0"/>
                  <a:t>X</a:t>
                </a:r>
                <a:r>
                  <a:rPr lang="en-US" sz="3600" baseline="-25000" dirty="0"/>
                  <a:t>1</a:t>
                </a:r>
                <a:r>
                  <a:rPr lang="en-US" sz="3600" dirty="0"/>
                  <a:t> and expiration date </a:t>
                </a:r>
                <a:r>
                  <a:rPr lang="en-US" sz="3600" i="1" dirty="0"/>
                  <a:t>T</a:t>
                </a:r>
                <a:r>
                  <a:rPr lang="en-US" sz="3600" baseline="-25000" dirty="0"/>
                  <a:t>1</a:t>
                </a:r>
                <a:r>
                  <a:rPr lang="en-US" sz="3600" dirty="0"/>
                  <a:t>, on an underlying call with exercise price </a:t>
                </a:r>
                <a:r>
                  <a:rPr lang="en-US" sz="3600" i="1" dirty="0"/>
                  <a:t>X</a:t>
                </a:r>
                <a:r>
                  <a:rPr lang="en-US" sz="3600" baseline="-25000" dirty="0"/>
                  <a:t>2</a:t>
                </a:r>
                <a:r>
                  <a:rPr lang="en-US" sz="3600" dirty="0"/>
                  <a:t> and expiration date </a:t>
                </a:r>
                <a:r>
                  <a:rPr lang="en-US" sz="3600" i="1" dirty="0"/>
                  <a:t>T</a:t>
                </a:r>
                <a:r>
                  <a:rPr lang="en-US" sz="3600" baseline="-25000" dirty="0"/>
                  <a:t>2</a:t>
                </a:r>
                <a:r>
                  <a:rPr lang="en-US" sz="3600" dirty="0"/>
                  <a:t> on a share of stock with current price </a:t>
                </a:r>
                <a:r>
                  <a:rPr lang="en-US" sz="3600" i="1" dirty="0"/>
                  <a:t>S</a:t>
                </a:r>
                <a:r>
                  <a:rPr lang="en-US" sz="3600" baseline="-25000" dirty="0"/>
                  <a:t>0</a:t>
                </a:r>
                <a:r>
                  <a:rPr lang="en-US" sz="3600" dirty="0"/>
                  <a:t> with the following result</a:t>
                </a:r>
                <a:r>
                  <a:rPr lang="en-US" sz="3600" dirty="0" smtClean="0"/>
                  <a: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sz="3400" i="1">
                              <a:latin typeface="Cambria Math" panose="02040503050406030204" pitchFamily="18" charset="0"/>
                            </a:rPr>
                          </m:ctrlPr>
                        </m:sSubPr>
                        <m:e>
                          <m:r>
                            <a:rPr lang="en-US" sz="3400" i="1">
                              <a:latin typeface="Cambria Math" panose="02040503050406030204" pitchFamily="18" charset="0"/>
                            </a:rPr>
                            <m:t>𝑐</m:t>
                          </m:r>
                        </m:e>
                        <m:sub>
                          <m:r>
                            <a:rPr lang="en-US" sz="3400" i="1">
                              <a:latin typeface="Cambria Math" panose="02040503050406030204" pitchFamily="18" charset="0"/>
                            </a:rPr>
                            <m:t>0,</m:t>
                          </m:r>
                          <m:r>
                            <a:rPr lang="en-US" sz="3400" i="1">
                              <a:latin typeface="Cambria Math" panose="02040503050406030204" pitchFamily="18" charset="0"/>
                            </a:rPr>
                            <m:t>𝑐𝑎𝑙𝑙</m:t>
                          </m:r>
                        </m:sub>
                      </m:sSub>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i="1">
                              <a:latin typeface="Cambria Math" panose="02040503050406030204" pitchFamily="18" charset="0"/>
                            </a:rPr>
                            <m:t>𝑆</m:t>
                          </m:r>
                        </m:e>
                        <m:sub>
                          <m:r>
                            <a:rPr lang="en-US" sz="3400" i="1">
                              <a:latin typeface="Cambria Math" panose="02040503050406030204" pitchFamily="18" charset="0"/>
                            </a:rPr>
                            <m:t>0</m:t>
                          </m:r>
                        </m:sub>
                      </m:sSub>
                      <m:r>
                        <a:rPr lang="en-US" sz="3400" i="1">
                          <a:latin typeface="Cambria Math" panose="02040503050406030204" pitchFamily="18" charset="0"/>
                        </a:rPr>
                        <m:t>𝑀</m:t>
                      </m:r>
                      <m:d>
                        <m:dPr>
                          <m:ctrlPr>
                            <a:rPr lang="en-US" sz="3400" i="1">
                              <a:latin typeface="Cambria Math" panose="02040503050406030204" pitchFamily="18" charset="0"/>
                            </a:rPr>
                          </m:ctrlPr>
                        </m:dPr>
                        <m:e>
                          <m:sSub>
                            <m:sSubPr>
                              <m:ctrlPr>
                                <a:rPr lang="en-US" sz="3400" i="1">
                                  <a:latin typeface="Cambria Math" panose="02040503050406030204" pitchFamily="18" charset="0"/>
                                </a:rPr>
                              </m:ctrlPr>
                            </m:sSubPr>
                            <m:e>
                              <m:r>
                                <a:rPr lang="en-US" sz="3400" i="1">
                                  <a:latin typeface="Cambria Math" panose="02040503050406030204" pitchFamily="18" charset="0"/>
                                </a:rPr>
                                <m:t>𝑑</m:t>
                              </m:r>
                            </m:e>
                            <m:sub>
                              <m:r>
                                <a:rPr lang="en-US" sz="3400" i="1">
                                  <a:latin typeface="Cambria Math" panose="02040503050406030204" pitchFamily="18" charset="0"/>
                                </a:rPr>
                                <m:t>1</m:t>
                              </m:r>
                            </m:sub>
                          </m:sSub>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i="1">
                                  <a:latin typeface="Cambria Math" panose="02040503050406030204" pitchFamily="18" charset="0"/>
                                </a:rPr>
                                <m:t>𝑦</m:t>
                              </m:r>
                            </m:e>
                            <m:sub>
                              <m:r>
                                <a:rPr lang="en-US" sz="3400" i="1">
                                  <a:latin typeface="Cambria Math" panose="02040503050406030204" pitchFamily="18" charset="0"/>
                                </a:rPr>
                                <m:t>1</m:t>
                              </m:r>
                            </m:sub>
                          </m:sSub>
                          <m:r>
                            <a:rPr lang="en-US" sz="3400" i="1">
                              <a:latin typeface="Cambria Math" panose="02040503050406030204" pitchFamily="18" charset="0"/>
                            </a:rPr>
                            <m:t>;</m:t>
                          </m:r>
                          <m:rad>
                            <m:radPr>
                              <m:degHide m:val="on"/>
                              <m:ctrlPr>
                                <a:rPr lang="en-US" sz="3400" i="1">
                                  <a:latin typeface="Cambria Math" panose="02040503050406030204" pitchFamily="18" charset="0"/>
                                </a:rPr>
                              </m:ctrlPr>
                            </m:radPr>
                            <m:deg/>
                            <m:e>
                              <m:f>
                                <m:fPr>
                                  <m:ctrlPr>
                                    <a:rPr lang="en-US" sz="3400" i="1">
                                      <a:latin typeface="Cambria Math" panose="02040503050406030204" pitchFamily="18" charset="0"/>
                                    </a:rPr>
                                  </m:ctrlPr>
                                </m:fPr>
                                <m:num>
                                  <m:sSub>
                                    <m:sSubPr>
                                      <m:ctrlPr>
                                        <a:rPr lang="en-US" sz="3400" i="1">
                                          <a:latin typeface="Cambria Math" panose="02040503050406030204" pitchFamily="18" charset="0"/>
                                        </a:rPr>
                                      </m:ctrlPr>
                                    </m:sSubPr>
                                    <m:e>
                                      <m:r>
                                        <a:rPr lang="en-US" sz="3400" i="1">
                                          <a:latin typeface="Cambria Math" panose="02040503050406030204" pitchFamily="18" charset="0"/>
                                        </a:rPr>
                                        <m:t>𝑇</m:t>
                                      </m:r>
                                    </m:e>
                                    <m:sub>
                                      <m:r>
                                        <a:rPr lang="en-US" sz="3400" i="1">
                                          <a:latin typeface="Cambria Math" panose="02040503050406030204" pitchFamily="18" charset="0"/>
                                        </a:rPr>
                                        <m:t>1</m:t>
                                      </m:r>
                                    </m:sub>
                                  </m:sSub>
                                </m:num>
                                <m:den>
                                  <m:sSub>
                                    <m:sSubPr>
                                      <m:ctrlPr>
                                        <a:rPr lang="en-US" sz="3400" i="1">
                                          <a:latin typeface="Cambria Math" panose="02040503050406030204" pitchFamily="18" charset="0"/>
                                        </a:rPr>
                                      </m:ctrlPr>
                                    </m:sSubPr>
                                    <m:e>
                                      <m:r>
                                        <a:rPr lang="en-US" sz="3400" i="1">
                                          <a:latin typeface="Cambria Math" panose="02040503050406030204" pitchFamily="18" charset="0"/>
                                        </a:rPr>
                                        <m:t>𝑇</m:t>
                                      </m:r>
                                    </m:e>
                                    <m:sub>
                                      <m:r>
                                        <a:rPr lang="en-US" sz="3400" i="1">
                                          <a:latin typeface="Cambria Math" panose="02040503050406030204" pitchFamily="18" charset="0"/>
                                        </a:rPr>
                                        <m:t>2</m:t>
                                      </m:r>
                                    </m:sub>
                                  </m:sSub>
                                </m:den>
                              </m:f>
                            </m:e>
                          </m:rad>
                        </m:e>
                      </m:d>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i="1">
                              <a:latin typeface="Cambria Math" panose="02040503050406030204" pitchFamily="18" charset="0"/>
                            </a:rPr>
                            <m:t>𝑋</m:t>
                          </m:r>
                        </m:e>
                        <m:sub>
                          <m:r>
                            <a:rPr lang="en-US" sz="3400" i="1">
                              <a:latin typeface="Cambria Math" panose="02040503050406030204" pitchFamily="18" charset="0"/>
                            </a:rPr>
                            <m:t>2</m:t>
                          </m:r>
                        </m:sub>
                      </m:sSub>
                      <m:sSup>
                        <m:sSupPr>
                          <m:ctrlPr>
                            <a:rPr lang="en-US" sz="3400" i="1">
                              <a:latin typeface="Cambria Math" panose="02040503050406030204" pitchFamily="18" charset="0"/>
                            </a:rPr>
                          </m:ctrlPr>
                        </m:sSupPr>
                        <m:e>
                          <m:r>
                            <a:rPr lang="en-US" sz="3400" i="1">
                              <a:latin typeface="Cambria Math" panose="02040503050406030204" pitchFamily="18" charset="0"/>
                            </a:rPr>
                            <m:t>𝑒</m:t>
                          </m:r>
                        </m:e>
                        <m:sup>
                          <m:r>
                            <a:rPr lang="en-US" sz="3400" i="1">
                              <a:latin typeface="Cambria Math" panose="02040503050406030204" pitchFamily="18" charset="0"/>
                            </a:rPr>
                            <m:t>−</m:t>
                          </m:r>
                          <m:r>
                            <a:rPr lang="en-US" sz="3400" i="1">
                              <a:latin typeface="Cambria Math" panose="02040503050406030204" pitchFamily="18" charset="0"/>
                            </a:rPr>
                            <m:t>𝑟</m:t>
                          </m:r>
                          <m:sSub>
                            <m:sSubPr>
                              <m:ctrlPr>
                                <a:rPr lang="en-US" sz="3400" i="1">
                                  <a:latin typeface="Cambria Math" panose="02040503050406030204" pitchFamily="18" charset="0"/>
                                </a:rPr>
                              </m:ctrlPr>
                            </m:sSubPr>
                            <m:e>
                              <m:r>
                                <a:rPr lang="en-US" sz="3400" i="1">
                                  <a:latin typeface="Cambria Math" panose="02040503050406030204" pitchFamily="18" charset="0"/>
                                </a:rPr>
                                <m:t>𝑇</m:t>
                              </m:r>
                            </m:e>
                            <m:sub>
                              <m:r>
                                <a:rPr lang="en-US" sz="3400" i="1">
                                  <a:latin typeface="Cambria Math" panose="02040503050406030204" pitchFamily="18" charset="0"/>
                                </a:rPr>
                                <m:t>2</m:t>
                              </m:r>
                            </m:sub>
                          </m:sSub>
                        </m:sup>
                      </m:sSup>
                      <m:r>
                        <a:rPr lang="en-US" sz="3400" i="1">
                          <a:latin typeface="Cambria Math" panose="02040503050406030204" pitchFamily="18" charset="0"/>
                        </a:rPr>
                        <m:t>𝑀</m:t>
                      </m:r>
                      <m:d>
                        <m:dPr>
                          <m:ctrlPr>
                            <a:rPr lang="en-US" sz="3400" i="1">
                              <a:latin typeface="Cambria Math" panose="02040503050406030204" pitchFamily="18" charset="0"/>
                            </a:rPr>
                          </m:ctrlPr>
                        </m:dPr>
                        <m:e>
                          <m:sSub>
                            <m:sSubPr>
                              <m:ctrlPr>
                                <a:rPr lang="en-US" sz="3400" i="1">
                                  <a:latin typeface="Cambria Math" panose="02040503050406030204" pitchFamily="18" charset="0"/>
                                </a:rPr>
                              </m:ctrlPr>
                            </m:sSubPr>
                            <m:e>
                              <m:r>
                                <a:rPr lang="en-US" sz="3400" i="1">
                                  <a:latin typeface="Cambria Math" panose="02040503050406030204" pitchFamily="18" charset="0"/>
                                </a:rPr>
                                <m:t>𝑑</m:t>
                              </m:r>
                            </m:e>
                            <m:sub>
                              <m:r>
                                <a:rPr lang="en-US" sz="3400" i="1">
                                  <a:latin typeface="Cambria Math" panose="02040503050406030204" pitchFamily="18" charset="0"/>
                                </a:rPr>
                                <m:t>2</m:t>
                              </m:r>
                            </m:sub>
                          </m:sSub>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i="1">
                                  <a:latin typeface="Cambria Math" panose="02040503050406030204" pitchFamily="18" charset="0"/>
                                </a:rPr>
                                <m:t>𝑦</m:t>
                              </m:r>
                            </m:e>
                            <m:sub>
                              <m:r>
                                <a:rPr lang="en-US" sz="3400" i="1">
                                  <a:latin typeface="Cambria Math" panose="02040503050406030204" pitchFamily="18" charset="0"/>
                                </a:rPr>
                                <m:t>2</m:t>
                              </m:r>
                            </m:sub>
                          </m:sSub>
                          <m:r>
                            <a:rPr lang="en-US" sz="3400" i="1">
                              <a:latin typeface="Cambria Math" panose="02040503050406030204" pitchFamily="18" charset="0"/>
                            </a:rPr>
                            <m:t>;</m:t>
                          </m:r>
                          <m:rad>
                            <m:radPr>
                              <m:degHide m:val="on"/>
                              <m:ctrlPr>
                                <a:rPr lang="en-US" sz="3400" i="1">
                                  <a:latin typeface="Cambria Math" panose="02040503050406030204" pitchFamily="18" charset="0"/>
                                </a:rPr>
                              </m:ctrlPr>
                            </m:radPr>
                            <m:deg/>
                            <m:e>
                              <m:f>
                                <m:fPr>
                                  <m:ctrlPr>
                                    <a:rPr lang="en-US" sz="3400" i="1">
                                      <a:latin typeface="Cambria Math" panose="02040503050406030204" pitchFamily="18" charset="0"/>
                                    </a:rPr>
                                  </m:ctrlPr>
                                </m:fPr>
                                <m:num>
                                  <m:sSub>
                                    <m:sSubPr>
                                      <m:ctrlPr>
                                        <a:rPr lang="en-US" sz="3400" i="1">
                                          <a:latin typeface="Cambria Math" panose="02040503050406030204" pitchFamily="18" charset="0"/>
                                        </a:rPr>
                                      </m:ctrlPr>
                                    </m:sSubPr>
                                    <m:e>
                                      <m:r>
                                        <a:rPr lang="en-US" sz="3400" i="1">
                                          <a:latin typeface="Cambria Math" panose="02040503050406030204" pitchFamily="18" charset="0"/>
                                        </a:rPr>
                                        <m:t>𝑇</m:t>
                                      </m:r>
                                    </m:e>
                                    <m:sub>
                                      <m:r>
                                        <a:rPr lang="en-US" sz="3400" i="1">
                                          <a:latin typeface="Cambria Math" panose="02040503050406030204" pitchFamily="18" charset="0"/>
                                        </a:rPr>
                                        <m:t>1</m:t>
                                      </m:r>
                                    </m:sub>
                                  </m:sSub>
                                </m:num>
                                <m:den>
                                  <m:sSub>
                                    <m:sSubPr>
                                      <m:ctrlPr>
                                        <a:rPr lang="en-US" sz="3400" i="1">
                                          <a:latin typeface="Cambria Math" panose="02040503050406030204" pitchFamily="18" charset="0"/>
                                        </a:rPr>
                                      </m:ctrlPr>
                                    </m:sSubPr>
                                    <m:e>
                                      <m:r>
                                        <a:rPr lang="en-US" sz="3400" i="1">
                                          <a:latin typeface="Cambria Math" panose="02040503050406030204" pitchFamily="18" charset="0"/>
                                        </a:rPr>
                                        <m:t>𝑇</m:t>
                                      </m:r>
                                    </m:e>
                                    <m:sub>
                                      <m:r>
                                        <a:rPr lang="en-US" sz="3400" i="1">
                                          <a:latin typeface="Cambria Math" panose="02040503050406030204" pitchFamily="18" charset="0"/>
                                        </a:rPr>
                                        <m:t>2</m:t>
                                      </m:r>
                                    </m:sub>
                                  </m:sSub>
                                </m:den>
                              </m:f>
                            </m:e>
                          </m:rad>
                        </m:e>
                      </m:d>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i="1">
                              <a:latin typeface="Cambria Math" panose="02040503050406030204" pitchFamily="18" charset="0"/>
                            </a:rPr>
                            <m:t>𝑋</m:t>
                          </m:r>
                        </m:e>
                        <m:sub>
                          <m:r>
                            <a:rPr lang="en-US" sz="3400" i="1">
                              <a:latin typeface="Cambria Math" panose="02040503050406030204" pitchFamily="18" charset="0"/>
                            </a:rPr>
                            <m:t>1</m:t>
                          </m:r>
                        </m:sub>
                      </m:sSub>
                      <m:sSup>
                        <m:sSupPr>
                          <m:ctrlPr>
                            <a:rPr lang="en-US" sz="3400" i="1">
                              <a:latin typeface="Cambria Math" panose="02040503050406030204" pitchFamily="18" charset="0"/>
                            </a:rPr>
                          </m:ctrlPr>
                        </m:sSupPr>
                        <m:e>
                          <m:r>
                            <a:rPr lang="en-US" sz="3400" i="1">
                              <a:latin typeface="Cambria Math" panose="02040503050406030204" pitchFamily="18" charset="0"/>
                            </a:rPr>
                            <m:t>𝑒</m:t>
                          </m:r>
                        </m:e>
                        <m:sup>
                          <m:r>
                            <a:rPr lang="en-US" sz="3400" i="1">
                              <a:latin typeface="Cambria Math" panose="02040503050406030204" pitchFamily="18" charset="0"/>
                            </a:rPr>
                            <m:t>−</m:t>
                          </m:r>
                          <m:r>
                            <a:rPr lang="en-US" sz="3400" i="1">
                              <a:latin typeface="Cambria Math" panose="02040503050406030204" pitchFamily="18" charset="0"/>
                            </a:rPr>
                            <m:t>𝑟</m:t>
                          </m:r>
                          <m:sSub>
                            <m:sSubPr>
                              <m:ctrlPr>
                                <a:rPr lang="en-US" sz="3400" i="1">
                                  <a:latin typeface="Cambria Math" panose="02040503050406030204" pitchFamily="18" charset="0"/>
                                </a:rPr>
                              </m:ctrlPr>
                            </m:sSubPr>
                            <m:e>
                              <m:r>
                                <a:rPr lang="en-US" sz="3400" i="1">
                                  <a:latin typeface="Cambria Math" panose="02040503050406030204" pitchFamily="18" charset="0"/>
                                </a:rPr>
                                <m:t>𝑇</m:t>
                              </m:r>
                            </m:e>
                            <m:sub>
                              <m:r>
                                <a:rPr lang="en-US" sz="3400" i="1">
                                  <a:latin typeface="Cambria Math" panose="02040503050406030204" pitchFamily="18" charset="0"/>
                                </a:rPr>
                                <m:t>1</m:t>
                              </m:r>
                            </m:sub>
                          </m:sSub>
                        </m:sup>
                      </m:sSup>
                      <m:r>
                        <a:rPr lang="en-US" sz="3400" i="1">
                          <a:latin typeface="Cambria Math" panose="02040503050406030204" pitchFamily="18" charset="0"/>
                        </a:rPr>
                        <m:t>𝑁</m:t>
                      </m:r>
                      <m:d>
                        <m:dPr>
                          <m:ctrlPr>
                            <a:rPr lang="en-US" sz="3400" i="1">
                              <a:latin typeface="Cambria Math" panose="02040503050406030204" pitchFamily="18" charset="0"/>
                            </a:rPr>
                          </m:ctrlPr>
                        </m:dPr>
                        <m:e>
                          <m:sSub>
                            <m:sSubPr>
                              <m:ctrlPr>
                                <a:rPr lang="en-US" sz="3400" i="1">
                                  <a:latin typeface="Cambria Math" panose="02040503050406030204" pitchFamily="18" charset="0"/>
                                </a:rPr>
                              </m:ctrlPr>
                            </m:sSubPr>
                            <m:e>
                              <m:r>
                                <a:rPr lang="en-US" sz="3400" i="1">
                                  <a:latin typeface="Cambria Math" panose="02040503050406030204" pitchFamily="18" charset="0"/>
                                </a:rPr>
                                <m:t>𝑑</m:t>
                              </m:r>
                            </m:e>
                            <m:sub>
                              <m:r>
                                <a:rPr lang="en-US" sz="3400" i="1">
                                  <a:latin typeface="Cambria Math" panose="02040503050406030204" pitchFamily="18" charset="0"/>
                                </a:rPr>
                                <m:t>2</m:t>
                              </m:r>
                            </m:sub>
                          </m:sSub>
                        </m:e>
                      </m:d>
                    </m:oMath>
                  </m:oMathPara>
                </a14:m>
                <a:endParaRPr lang="en-US" sz="3400" dirty="0" smtClean="0"/>
              </a:p>
              <a:p>
                <a:pPr marL="0" indent="0">
                  <a:buNone/>
                </a:pPr>
                <a:r>
                  <a:rPr lang="en-US" dirty="0"/>
                  <a:t>where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i="1">
                                  <a:latin typeface="Cambria Math" panose="02040503050406030204" pitchFamily="18" charset="0"/>
                                </a:rPr>
                                <m:t>𝑙𝑛</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𝑇</m:t>
                                          </m:r>
                                          <m:r>
                                            <a:rPr lang="en-US" i="1">
                                              <a:latin typeface="Cambria Math" panose="02040503050406030204" pitchFamily="18" charset="0"/>
                                            </a:rPr>
                                            <m:t>1</m:t>
                                          </m:r>
                                        </m:sub>
                                        <m:sup>
                                          <m:r>
                                            <a:rPr lang="en-US" i="1">
                                              <a:latin typeface="Cambria Math" panose="02040503050406030204" pitchFamily="18" charset="0"/>
                                            </a:rPr>
                                            <m:t>∗</m:t>
                                          </m:r>
                                        </m:sup>
                                      </m:sSubSup>
                                    </m:den>
                                  </m:f>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e>
                              </m:d>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e>
                          </m:d>
                        </m:num>
                        <m:den>
                          <m:r>
                            <a:rPr lang="en-US" i="1">
                              <a:latin typeface="Cambria Math" panose="02040503050406030204" pitchFamily="18" charset="0"/>
                            </a:rPr>
                            <m:t>𝜎</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e>
                          </m:rad>
                        </m:den>
                      </m:f>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𝜎</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e>
                      </m:rad>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i="1">
                                  <a:latin typeface="Cambria Math" panose="02040503050406030204" pitchFamily="18" charset="0"/>
                                </a:rPr>
                                <m:t>𝑙𝑛</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den>
                                  </m:f>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e>
                              </m:d>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e>
                          </m:d>
                        </m:num>
                        <m:den>
                          <m:r>
                            <a:rPr lang="en-US" i="1">
                              <a:latin typeface="Cambria Math" panose="02040503050406030204" pitchFamily="18" charset="0"/>
                            </a:rPr>
                            <m:t>𝜎</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e>
                          </m:rad>
                        </m:den>
                      </m:f>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𝜎</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e>
                      </m:ra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44255"/>
              </a:xfrm>
              <a:blipFill rotWithShape="0">
                <a:blip r:embed="rId2" cstate="print"/>
                <a:stretch>
                  <a:fillRect l="-753" t="-2264"/>
                </a:stretch>
              </a:blipFill>
            </p:spPr>
            <p:txBody>
              <a:bodyPr/>
              <a:lstStyle/>
              <a:p>
                <a:r>
                  <a:rPr lang="en-US">
                    <a:noFill/>
                  </a:rPr>
                  <a:t> </a:t>
                </a:r>
              </a:p>
            </p:txBody>
          </p:sp>
        </mc:Fallback>
      </mc:AlternateContent>
    </p:spTree>
    <p:extLst>
      <p:ext uri="{BB962C8B-B14F-4D97-AF65-F5344CB8AC3E}">
        <p14:creationId xmlns:p14="http://schemas.microsoft.com/office/powerpoint/2010/main" val="25168337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Valuing </a:t>
            </a:r>
            <a:r>
              <a:rPr lang="en-US" b="1" dirty="0" smtClean="0"/>
              <a:t>The </a:t>
            </a:r>
            <a:r>
              <a:rPr lang="en-US" b="1" dirty="0"/>
              <a:t>Compound Call</a:t>
            </a:r>
          </a:p>
        </p:txBody>
      </p:sp>
      <p:sp>
        <p:nvSpPr>
          <p:cNvPr id="3" name="Content Placeholder 2"/>
          <p:cNvSpPr>
            <a:spLocks noGrp="1"/>
          </p:cNvSpPr>
          <p:nvPr>
            <p:ph sz="quarter" idx="1"/>
          </p:nvPr>
        </p:nvSpPr>
        <p:spPr/>
        <p:txBody>
          <a:bodyPr/>
          <a:lstStyle/>
          <a:p>
            <a:pPr marL="0" indent="0">
              <a:buNone/>
            </a:pPr>
            <a:r>
              <a:rPr lang="en-US" dirty="0"/>
              <a:t>Consider a compound call with exercise price </a:t>
            </a:r>
            <a:r>
              <a:rPr lang="en-US" i="1" dirty="0"/>
              <a:t>X</a:t>
            </a:r>
            <a:r>
              <a:rPr lang="en-US" baseline="-25000" dirty="0"/>
              <a:t>1</a:t>
            </a:r>
            <a:r>
              <a:rPr lang="en-US" dirty="0"/>
              <a:t> = 3, expiring in three months (</a:t>
            </a:r>
            <a:r>
              <a:rPr lang="en-US" i="1" dirty="0"/>
              <a:t>T</a:t>
            </a:r>
            <a:r>
              <a:rPr lang="en-US" baseline="-25000" dirty="0"/>
              <a:t>1</a:t>
            </a:r>
            <a:r>
              <a:rPr lang="en-US" dirty="0"/>
              <a:t> = .25) on an equity call, with exercise price </a:t>
            </a:r>
            <a:r>
              <a:rPr lang="en-US" i="1" dirty="0"/>
              <a:t>X</a:t>
            </a:r>
            <a:r>
              <a:rPr lang="en-US" baseline="-25000" dirty="0"/>
              <a:t>2</a:t>
            </a:r>
            <a:r>
              <a:rPr lang="en-US" dirty="0"/>
              <a:t> = 45, expiring in 6 months (</a:t>
            </a:r>
            <a:r>
              <a:rPr lang="en-US" i="1" dirty="0"/>
              <a:t>T</a:t>
            </a:r>
            <a:r>
              <a:rPr lang="en-US" baseline="-25000" dirty="0"/>
              <a:t>2</a:t>
            </a:r>
            <a:r>
              <a:rPr lang="en-US" dirty="0"/>
              <a:t> = .5). The stock currently sells for </a:t>
            </a:r>
            <a:r>
              <a:rPr lang="en-US" i="1" dirty="0"/>
              <a:t>S</a:t>
            </a:r>
            <a:r>
              <a:rPr lang="en-US" baseline="-25000" dirty="0"/>
              <a:t>0</a:t>
            </a:r>
            <a:r>
              <a:rPr lang="en-US" dirty="0"/>
              <a:t> = 50 and has a return volatility equal to </a:t>
            </a:r>
            <a:r>
              <a:rPr lang="en-US" i="1" dirty="0"/>
              <a:t>𝜎</a:t>
            </a:r>
            <a:r>
              <a:rPr lang="en-US" dirty="0"/>
              <a:t> = .4. Thus, the compound call gives its owner the right to buy an underlying call in three months for $3, which will confer the right to buy the underlying stock in six months for $45. The riskless return rate equals </a:t>
            </a:r>
            <a:r>
              <a:rPr lang="en-US" i="1" dirty="0"/>
              <a:t>r</a:t>
            </a:r>
            <a:r>
              <a:rPr lang="en-US" dirty="0"/>
              <a:t> = .03. What is the value of this compound call? </a:t>
            </a:r>
          </a:p>
        </p:txBody>
      </p:sp>
    </p:spTree>
    <p:extLst>
      <p:ext uri="{BB962C8B-B14F-4D97-AF65-F5344CB8AC3E}">
        <p14:creationId xmlns:p14="http://schemas.microsoft.com/office/powerpoint/2010/main" val="37556603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34961"/>
          </a:xfrm>
        </p:spPr>
        <p:txBody>
          <a:bodyPr>
            <a:normAutofit/>
          </a:bodyPr>
          <a:lstStyle/>
          <a:p>
            <a:r>
              <a:rPr lang="en-US" b="1" dirty="0"/>
              <a:t>Illustration: Valuing the Compound </a:t>
            </a:r>
            <a:r>
              <a:rPr lang="en-US" b="1" dirty="0" smtClean="0"/>
              <a:t>Call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636723"/>
                <a:ext cx="11379201" cy="4775430"/>
              </a:xfrm>
            </p:spPr>
            <p:txBody>
              <a:bodyPr>
                <a:normAutofit fontScale="47500" lnSpcReduction="20000"/>
              </a:bodyPr>
              <a:lstStyle/>
              <a:p>
                <a:pPr marL="0" indent="0">
                  <a:buNone/>
                </a:pPr>
                <a:r>
                  <a:rPr lang="en-US" sz="5300" dirty="0" smtClean="0"/>
                  <a:t>First, we calculate the critical value </a:t>
                </a:r>
                <a14:m>
                  <m:oMath xmlns:m="http://schemas.openxmlformats.org/officeDocument/2006/math">
                    <m:sSubSup>
                      <m:sSubSupPr>
                        <m:ctrlPr>
                          <a:rPr lang="en-US" sz="5300" i="1">
                            <a:latin typeface="Cambria Math" panose="02040503050406030204" pitchFamily="18" charset="0"/>
                          </a:rPr>
                        </m:ctrlPr>
                      </m:sSubSupPr>
                      <m:e>
                        <m:r>
                          <a:rPr lang="en-US" sz="5300" i="1">
                            <a:latin typeface="Cambria Math" panose="02040503050406030204" pitchFamily="18" charset="0"/>
                          </a:rPr>
                          <m:t>𝑆</m:t>
                        </m:r>
                      </m:e>
                      <m:sub>
                        <m:r>
                          <a:rPr lang="en-US" sz="5300" i="1">
                            <a:latin typeface="Cambria Math" panose="02040503050406030204" pitchFamily="18" charset="0"/>
                          </a:rPr>
                          <m:t>𝑇</m:t>
                        </m:r>
                        <m:r>
                          <a:rPr lang="en-US" sz="5300" i="1">
                            <a:latin typeface="Cambria Math" panose="02040503050406030204" pitchFamily="18" charset="0"/>
                          </a:rPr>
                          <m:t>1</m:t>
                        </m:r>
                      </m:sub>
                      <m:sup>
                        <m:r>
                          <a:rPr lang="en-US" sz="5300" i="1">
                            <a:latin typeface="Cambria Math" panose="02040503050406030204" pitchFamily="18" charset="0"/>
                          </a:rPr>
                          <m:t>∗</m:t>
                        </m:r>
                      </m:sup>
                    </m:sSubSup>
                  </m:oMath>
                </a14:m>
                <a:r>
                  <a:rPr lang="en-US" sz="5300" dirty="0"/>
                  <a:t> for underlying option exercise at time </a:t>
                </a:r>
                <a:r>
                  <a:rPr lang="en-US" sz="5300" i="1" dirty="0"/>
                  <a:t>T</a:t>
                </a:r>
                <a:r>
                  <a:rPr lang="en-US" sz="5300" baseline="-25000" dirty="0"/>
                  <a:t>1</a:t>
                </a:r>
                <a:r>
                  <a:rPr lang="en-US" sz="5300" dirty="0"/>
                  <a:t>. A search process reveals that this critical value equals 43.58191:</a:t>
                </a:r>
              </a:p>
              <a:p>
                <a:pPr marL="0" indent="0">
                  <a:buNone/>
                </a:pPr>
                <a:r>
                  <a:rPr lang="en-US" dirty="0"/>
                  <a:t> </a:t>
                </a:r>
              </a:p>
              <a:p>
                <a:pPr marL="0" indent="0">
                  <a:buNone/>
                </a:pPr>
                <a14:m>
                  <m:oMathPara xmlns:m="http://schemas.openxmlformats.org/officeDocument/2006/math">
                    <m:oMathParaPr>
                      <m:jc m:val="left"/>
                    </m:oMathParaPr>
                    <m:oMath xmlns:m="http://schemas.openxmlformats.org/officeDocument/2006/math">
                      <m:sSub>
                        <m:sSubPr>
                          <m:ctrlPr>
                            <a:rPr lang="en-US" sz="4200" i="1">
                              <a:latin typeface="Cambria Math" panose="02040503050406030204" pitchFamily="18" charset="0"/>
                            </a:rPr>
                          </m:ctrlPr>
                        </m:sSubPr>
                        <m:e>
                          <m:r>
                            <a:rPr lang="en-US" sz="4200" i="1">
                              <a:latin typeface="Cambria Math" panose="02040503050406030204" pitchFamily="18" charset="0"/>
                            </a:rPr>
                            <m:t>𝑐</m:t>
                          </m:r>
                        </m:e>
                        <m:sub>
                          <m:r>
                            <a:rPr lang="en-US" sz="4200" i="1">
                              <a:latin typeface="Cambria Math" panose="02040503050406030204" pitchFamily="18" charset="0"/>
                            </a:rPr>
                            <m:t>𝑢</m:t>
                          </m:r>
                          <m:r>
                            <a:rPr lang="en-US" sz="4200" i="1">
                              <a:latin typeface="Cambria Math" panose="02040503050406030204" pitchFamily="18" charset="0"/>
                            </a:rPr>
                            <m:t>,</m:t>
                          </m:r>
                          <m:r>
                            <a:rPr lang="en-US" sz="4200" i="1">
                              <a:latin typeface="Cambria Math" panose="02040503050406030204" pitchFamily="18" charset="0"/>
                            </a:rPr>
                            <m:t>𝑇</m:t>
                          </m:r>
                          <m:r>
                            <a:rPr lang="en-US" sz="4200" i="1">
                              <a:latin typeface="Cambria Math" panose="02040503050406030204" pitchFamily="18" charset="0"/>
                            </a:rPr>
                            <m:t>1</m:t>
                          </m:r>
                        </m:sub>
                      </m:sSub>
                      <m:r>
                        <a:rPr lang="en-US" sz="4200" b="0" i="1" smtClean="0">
                          <a:latin typeface="Cambria Math" panose="02040503050406030204" pitchFamily="18" charset="0"/>
                        </a:rPr>
                        <m:t>=</m:t>
                      </m:r>
                      <m:sSubSup>
                        <m:sSubSupPr>
                          <m:ctrlPr>
                            <a:rPr lang="en-US" sz="4200" i="1">
                              <a:latin typeface="Cambria Math" panose="02040503050406030204" pitchFamily="18" charset="0"/>
                            </a:rPr>
                          </m:ctrlPr>
                        </m:sSubSupPr>
                        <m:e>
                          <m:r>
                            <a:rPr lang="en-US" sz="4200" i="1">
                              <a:latin typeface="Cambria Math" panose="02040503050406030204" pitchFamily="18" charset="0"/>
                            </a:rPr>
                            <m:t>𝑆</m:t>
                          </m:r>
                        </m:e>
                        <m:sub>
                          <m:r>
                            <a:rPr lang="en-US" sz="4200" i="1">
                              <a:latin typeface="Cambria Math" panose="02040503050406030204" pitchFamily="18" charset="0"/>
                            </a:rPr>
                            <m:t>𝑇</m:t>
                          </m:r>
                          <m:r>
                            <a:rPr lang="en-US" sz="4200" i="1">
                              <a:latin typeface="Cambria Math" panose="02040503050406030204" pitchFamily="18" charset="0"/>
                            </a:rPr>
                            <m:t>1</m:t>
                          </m:r>
                        </m:sub>
                        <m:sup>
                          <m:r>
                            <a:rPr lang="en-US" sz="4200" i="1">
                              <a:latin typeface="Cambria Math" panose="02040503050406030204" pitchFamily="18" charset="0"/>
                            </a:rPr>
                            <m:t>∗</m:t>
                          </m:r>
                        </m:sup>
                      </m:sSubSup>
                      <m:r>
                        <a:rPr lang="en-US" sz="4200" i="1">
                          <a:latin typeface="Cambria Math" panose="02040503050406030204" pitchFamily="18" charset="0"/>
                        </a:rPr>
                        <m:t>×</m:t>
                      </m:r>
                      <m:r>
                        <a:rPr lang="en-US" sz="4200" i="1">
                          <a:latin typeface="Cambria Math" panose="02040503050406030204" pitchFamily="18" charset="0"/>
                        </a:rPr>
                        <m:t>𝑁</m:t>
                      </m:r>
                      <m:d>
                        <m:dPr>
                          <m:ctrlPr>
                            <a:rPr lang="en-US" sz="4200" i="1">
                              <a:latin typeface="Cambria Math" panose="02040503050406030204" pitchFamily="18" charset="0"/>
                            </a:rPr>
                          </m:ctrlPr>
                        </m:dPr>
                        <m:e>
                          <m:f>
                            <m:fPr>
                              <m:ctrlPr>
                                <a:rPr lang="en-US" sz="4200" i="1">
                                  <a:latin typeface="Cambria Math" panose="02040503050406030204" pitchFamily="18" charset="0"/>
                                </a:rPr>
                              </m:ctrlPr>
                            </m:fPr>
                            <m:num>
                              <m:d>
                                <m:dPr>
                                  <m:begChr m:val="["/>
                                  <m:endChr m:val="]"/>
                                  <m:ctrlPr>
                                    <a:rPr lang="en-US" sz="4200" i="1">
                                      <a:latin typeface="Cambria Math" panose="02040503050406030204" pitchFamily="18" charset="0"/>
                                    </a:rPr>
                                  </m:ctrlPr>
                                </m:dPr>
                                <m:e>
                                  <m:r>
                                    <a:rPr lang="en-US" sz="4200" i="1">
                                      <a:latin typeface="Cambria Math" panose="02040503050406030204" pitchFamily="18" charset="0"/>
                                    </a:rPr>
                                    <m:t>𝑙𝑛</m:t>
                                  </m:r>
                                  <m:d>
                                    <m:dPr>
                                      <m:ctrlPr>
                                        <a:rPr lang="en-US" sz="4200" i="1">
                                          <a:latin typeface="Cambria Math" panose="02040503050406030204" pitchFamily="18" charset="0"/>
                                        </a:rPr>
                                      </m:ctrlPr>
                                    </m:dPr>
                                    <m:e>
                                      <m:f>
                                        <m:fPr>
                                          <m:ctrlPr>
                                            <a:rPr lang="en-US" sz="4200" i="1">
                                              <a:latin typeface="Cambria Math" panose="02040503050406030204" pitchFamily="18" charset="0"/>
                                            </a:rPr>
                                          </m:ctrlPr>
                                        </m:fPr>
                                        <m:num>
                                          <m:sSubSup>
                                            <m:sSubSupPr>
                                              <m:ctrlPr>
                                                <a:rPr lang="en-US" sz="4200" i="1">
                                                  <a:latin typeface="Cambria Math" panose="02040503050406030204" pitchFamily="18" charset="0"/>
                                                </a:rPr>
                                              </m:ctrlPr>
                                            </m:sSubSupPr>
                                            <m:e>
                                              <m:r>
                                                <a:rPr lang="en-US" sz="4200" i="1">
                                                  <a:latin typeface="Cambria Math" panose="02040503050406030204" pitchFamily="18" charset="0"/>
                                                </a:rPr>
                                                <m:t>𝑆</m:t>
                                              </m:r>
                                            </m:e>
                                            <m:sub>
                                              <m:r>
                                                <a:rPr lang="en-US" sz="4200" i="1">
                                                  <a:latin typeface="Cambria Math" panose="02040503050406030204" pitchFamily="18" charset="0"/>
                                                </a:rPr>
                                                <m:t>𝑇</m:t>
                                              </m:r>
                                              <m:r>
                                                <a:rPr lang="en-US" sz="4200" i="1">
                                                  <a:latin typeface="Cambria Math" panose="02040503050406030204" pitchFamily="18" charset="0"/>
                                                </a:rPr>
                                                <m:t>1</m:t>
                                              </m:r>
                                            </m:sub>
                                            <m:sup>
                                              <m:r>
                                                <a:rPr lang="en-US" sz="4200" i="1">
                                                  <a:latin typeface="Cambria Math" panose="02040503050406030204" pitchFamily="18" charset="0"/>
                                                </a:rPr>
                                                <m:t>∗</m:t>
                                              </m:r>
                                            </m:sup>
                                          </m:sSubSup>
                                        </m:num>
                                        <m:den>
                                          <m:r>
                                            <a:rPr lang="en-US" sz="4200" i="1">
                                              <a:latin typeface="Cambria Math" panose="02040503050406030204" pitchFamily="18" charset="0"/>
                                            </a:rPr>
                                            <m:t>45</m:t>
                                          </m:r>
                                        </m:den>
                                      </m:f>
                                    </m:e>
                                  </m:d>
                                  <m:r>
                                    <a:rPr lang="en-US" sz="4200" i="1">
                                      <a:latin typeface="Cambria Math" panose="02040503050406030204" pitchFamily="18" charset="0"/>
                                    </a:rPr>
                                    <m:t>+</m:t>
                                  </m:r>
                                  <m:d>
                                    <m:dPr>
                                      <m:ctrlPr>
                                        <a:rPr lang="en-US" sz="4200" i="1">
                                          <a:latin typeface="Cambria Math" panose="02040503050406030204" pitchFamily="18" charset="0"/>
                                        </a:rPr>
                                      </m:ctrlPr>
                                    </m:dPr>
                                    <m:e>
                                      <m:r>
                                        <a:rPr lang="en-US" sz="4200" i="1">
                                          <a:latin typeface="Cambria Math" panose="02040503050406030204" pitchFamily="18" charset="0"/>
                                        </a:rPr>
                                        <m:t>.03+</m:t>
                                      </m:r>
                                      <m:f>
                                        <m:fPr>
                                          <m:ctrlPr>
                                            <a:rPr lang="en-US" sz="4200" i="1">
                                              <a:latin typeface="Cambria Math" panose="02040503050406030204" pitchFamily="18" charset="0"/>
                                            </a:rPr>
                                          </m:ctrlPr>
                                        </m:fPr>
                                        <m:num>
                                          <m:r>
                                            <a:rPr lang="en-US" sz="4200" i="1">
                                              <a:latin typeface="Cambria Math" panose="02040503050406030204" pitchFamily="18" charset="0"/>
                                            </a:rPr>
                                            <m:t>1</m:t>
                                          </m:r>
                                        </m:num>
                                        <m:den>
                                          <m:r>
                                            <a:rPr lang="en-US" sz="4200" i="1">
                                              <a:latin typeface="Cambria Math" panose="02040503050406030204" pitchFamily="18" charset="0"/>
                                            </a:rPr>
                                            <m:t>2</m:t>
                                          </m:r>
                                        </m:den>
                                      </m:f>
                                      <m:r>
                                        <a:rPr lang="en-US" sz="4200" i="1">
                                          <a:latin typeface="Cambria Math" panose="02040503050406030204" pitchFamily="18" charset="0"/>
                                        </a:rPr>
                                        <m:t>×.16</m:t>
                                      </m:r>
                                    </m:e>
                                  </m:d>
                                  <m:r>
                                    <a:rPr lang="en-US" sz="4200" i="1">
                                      <a:latin typeface="Cambria Math" panose="02040503050406030204" pitchFamily="18" charset="0"/>
                                    </a:rPr>
                                    <m:t>×(.5−.25)</m:t>
                                  </m:r>
                                </m:e>
                              </m:d>
                            </m:num>
                            <m:den>
                              <m:r>
                                <a:rPr lang="en-US" sz="4200" i="1">
                                  <a:latin typeface="Cambria Math" panose="02040503050406030204" pitchFamily="18" charset="0"/>
                                </a:rPr>
                                <m:t>.4×</m:t>
                              </m:r>
                              <m:rad>
                                <m:radPr>
                                  <m:degHide m:val="on"/>
                                  <m:ctrlPr>
                                    <a:rPr lang="en-US" sz="4200" i="1">
                                      <a:latin typeface="Cambria Math" panose="02040503050406030204" pitchFamily="18" charset="0"/>
                                    </a:rPr>
                                  </m:ctrlPr>
                                </m:radPr>
                                <m:deg/>
                                <m:e>
                                  <m:r>
                                    <a:rPr lang="en-US" sz="4200" i="1">
                                      <a:latin typeface="Cambria Math" panose="02040503050406030204" pitchFamily="18" charset="0"/>
                                    </a:rPr>
                                    <m:t>.5−.25</m:t>
                                  </m:r>
                                </m:e>
                              </m:rad>
                            </m:den>
                          </m:f>
                        </m:e>
                      </m:d>
                    </m:oMath>
                  </m:oMathPara>
                </a14:m>
                <a:endParaRPr lang="en-US" sz="4200" i="1" dirty="0" smtClean="0"/>
              </a:p>
              <a:p>
                <a:pPr marL="0" indent="0">
                  <a:buNone/>
                </a:pPr>
                <a14:m>
                  <m:oMathPara xmlns:m="http://schemas.openxmlformats.org/officeDocument/2006/math">
                    <m:oMathParaPr>
                      <m:jc m:val="centerGroup"/>
                    </m:oMathParaPr>
                    <m:oMath xmlns:m="http://schemas.openxmlformats.org/officeDocument/2006/math">
                      <m:r>
                        <a:rPr lang="en-US" sz="4200" i="1">
                          <a:latin typeface="Cambria Math" panose="02040503050406030204" pitchFamily="18" charset="0"/>
                        </a:rPr>
                        <m:t>−</m:t>
                      </m:r>
                      <m:f>
                        <m:fPr>
                          <m:ctrlPr>
                            <a:rPr lang="en-US" sz="4200" i="1">
                              <a:latin typeface="Cambria Math" panose="02040503050406030204" pitchFamily="18" charset="0"/>
                            </a:rPr>
                          </m:ctrlPr>
                        </m:fPr>
                        <m:num>
                          <m:r>
                            <a:rPr lang="en-US" sz="4200" i="1">
                              <a:latin typeface="Cambria Math" panose="02040503050406030204" pitchFamily="18" charset="0"/>
                            </a:rPr>
                            <m:t>45</m:t>
                          </m:r>
                        </m:num>
                        <m:den>
                          <m:sSup>
                            <m:sSupPr>
                              <m:ctrlPr>
                                <a:rPr lang="en-US" sz="4200" i="1">
                                  <a:latin typeface="Cambria Math" panose="02040503050406030204" pitchFamily="18" charset="0"/>
                                </a:rPr>
                              </m:ctrlPr>
                            </m:sSupPr>
                            <m:e>
                              <m:r>
                                <a:rPr lang="en-US" sz="4200" i="1">
                                  <a:latin typeface="Cambria Math" panose="02040503050406030204" pitchFamily="18" charset="0"/>
                                </a:rPr>
                                <m:t>𝑒</m:t>
                              </m:r>
                            </m:e>
                            <m:sup>
                              <m:r>
                                <a:rPr lang="en-US" sz="4200" i="1">
                                  <a:latin typeface="Cambria Math" panose="02040503050406030204" pitchFamily="18" charset="0"/>
                                </a:rPr>
                                <m:t>.03×(.5−.25)</m:t>
                              </m:r>
                            </m:sup>
                          </m:sSup>
                        </m:den>
                      </m:f>
                      <m:r>
                        <a:rPr lang="en-US" sz="4200" i="1">
                          <a:latin typeface="Cambria Math" panose="02040503050406030204" pitchFamily="18" charset="0"/>
                        </a:rPr>
                        <m:t>𝑁</m:t>
                      </m:r>
                      <m:d>
                        <m:dPr>
                          <m:ctrlPr>
                            <a:rPr lang="en-US" sz="4200" i="1">
                              <a:latin typeface="Cambria Math" panose="02040503050406030204" pitchFamily="18" charset="0"/>
                            </a:rPr>
                          </m:ctrlPr>
                        </m:dPr>
                        <m:e>
                          <m:f>
                            <m:fPr>
                              <m:ctrlPr>
                                <a:rPr lang="en-US" sz="4200" i="1">
                                  <a:latin typeface="Cambria Math" panose="02040503050406030204" pitchFamily="18" charset="0"/>
                                </a:rPr>
                              </m:ctrlPr>
                            </m:fPr>
                            <m:num>
                              <m:d>
                                <m:dPr>
                                  <m:begChr m:val="["/>
                                  <m:endChr m:val="]"/>
                                  <m:ctrlPr>
                                    <a:rPr lang="en-US" sz="4200" i="1">
                                      <a:latin typeface="Cambria Math" panose="02040503050406030204" pitchFamily="18" charset="0"/>
                                    </a:rPr>
                                  </m:ctrlPr>
                                </m:dPr>
                                <m:e>
                                  <m:r>
                                    <a:rPr lang="en-US" sz="4200" i="1">
                                      <a:latin typeface="Cambria Math" panose="02040503050406030204" pitchFamily="18" charset="0"/>
                                    </a:rPr>
                                    <m:t>𝑙𝑛</m:t>
                                  </m:r>
                                  <m:d>
                                    <m:dPr>
                                      <m:ctrlPr>
                                        <a:rPr lang="en-US" sz="4200" i="1">
                                          <a:latin typeface="Cambria Math" panose="02040503050406030204" pitchFamily="18" charset="0"/>
                                        </a:rPr>
                                      </m:ctrlPr>
                                    </m:dPr>
                                    <m:e>
                                      <m:f>
                                        <m:fPr>
                                          <m:ctrlPr>
                                            <a:rPr lang="en-US" sz="4200" i="1">
                                              <a:latin typeface="Cambria Math" panose="02040503050406030204" pitchFamily="18" charset="0"/>
                                            </a:rPr>
                                          </m:ctrlPr>
                                        </m:fPr>
                                        <m:num>
                                          <m:sSubSup>
                                            <m:sSubSupPr>
                                              <m:ctrlPr>
                                                <a:rPr lang="en-US" sz="4200" i="1">
                                                  <a:latin typeface="Cambria Math" panose="02040503050406030204" pitchFamily="18" charset="0"/>
                                                </a:rPr>
                                              </m:ctrlPr>
                                            </m:sSubSupPr>
                                            <m:e>
                                              <m:r>
                                                <a:rPr lang="en-US" sz="4200" i="1">
                                                  <a:latin typeface="Cambria Math" panose="02040503050406030204" pitchFamily="18" charset="0"/>
                                                </a:rPr>
                                                <m:t>𝑆</m:t>
                                              </m:r>
                                            </m:e>
                                            <m:sub>
                                              <m:r>
                                                <a:rPr lang="en-US" sz="4200" i="1">
                                                  <a:latin typeface="Cambria Math" panose="02040503050406030204" pitchFamily="18" charset="0"/>
                                                </a:rPr>
                                                <m:t>𝑇</m:t>
                                              </m:r>
                                              <m:r>
                                                <a:rPr lang="en-US" sz="4200" i="1">
                                                  <a:latin typeface="Cambria Math" panose="02040503050406030204" pitchFamily="18" charset="0"/>
                                                </a:rPr>
                                                <m:t>1</m:t>
                                              </m:r>
                                            </m:sub>
                                            <m:sup>
                                              <m:r>
                                                <a:rPr lang="en-US" sz="4200" i="1">
                                                  <a:latin typeface="Cambria Math" panose="02040503050406030204" pitchFamily="18" charset="0"/>
                                                </a:rPr>
                                                <m:t>∗</m:t>
                                              </m:r>
                                            </m:sup>
                                          </m:sSubSup>
                                        </m:num>
                                        <m:den>
                                          <m:r>
                                            <a:rPr lang="en-US" sz="4200" i="1">
                                              <a:latin typeface="Cambria Math" panose="02040503050406030204" pitchFamily="18" charset="0"/>
                                            </a:rPr>
                                            <m:t>45</m:t>
                                          </m:r>
                                        </m:den>
                                      </m:f>
                                    </m:e>
                                  </m:d>
                                  <m:r>
                                    <a:rPr lang="en-US" sz="4200" i="1">
                                      <a:latin typeface="Cambria Math" panose="02040503050406030204" pitchFamily="18" charset="0"/>
                                    </a:rPr>
                                    <m:t>+</m:t>
                                  </m:r>
                                  <m:d>
                                    <m:dPr>
                                      <m:ctrlPr>
                                        <a:rPr lang="en-US" sz="4200" i="1">
                                          <a:latin typeface="Cambria Math" panose="02040503050406030204" pitchFamily="18" charset="0"/>
                                        </a:rPr>
                                      </m:ctrlPr>
                                    </m:dPr>
                                    <m:e>
                                      <m:r>
                                        <a:rPr lang="en-US" sz="4200" i="1">
                                          <a:latin typeface="Cambria Math" panose="02040503050406030204" pitchFamily="18" charset="0"/>
                                        </a:rPr>
                                        <m:t>.03−</m:t>
                                      </m:r>
                                      <m:f>
                                        <m:fPr>
                                          <m:ctrlPr>
                                            <a:rPr lang="en-US" sz="4200" i="1">
                                              <a:latin typeface="Cambria Math" panose="02040503050406030204" pitchFamily="18" charset="0"/>
                                            </a:rPr>
                                          </m:ctrlPr>
                                        </m:fPr>
                                        <m:num>
                                          <m:r>
                                            <a:rPr lang="en-US" sz="4200" i="1">
                                              <a:latin typeface="Cambria Math" panose="02040503050406030204" pitchFamily="18" charset="0"/>
                                            </a:rPr>
                                            <m:t>1</m:t>
                                          </m:r>
                                        </m:num>
                                        <m:den>
                                          <m:r>
                                            <a:rPr lang="en-US" sz="4200" i="1">
                                              <a:latin typeface="Cambria Math" panose="02040503050406030204" pitchFamily="18" charset="0"/>
                                            </a:rPr>
                                            <m:t>2</m:t>
                                          </m:r>
                                        </m:den>
                                      </m:f>
                                      <m:r>
                                        <a:rPr lang="en-US" sz="4200" i="1">
                                          <a:latin typeface="Cambria Math" panose="02040503050406030204" pitchFamily="18" charset="0"/>
                                        </a:rPr>
                                        <m:t>×.16</m:t>
                                      </m:r>
                                    </m:e>
                                  </m:d>
                                  <m:r>
                                    <a:rPr lang="en-US" sz="4200" i="1">
                                      <a:latin typeface="Cambria Math" panose="02040503050406030204" pitchFamily="18" charset="0"/>
                                    </a:rPr>
                                    <m:t>×(.5−.25)</m:t>
                                  </m:r>
                                </m:e>
                              </m:d>
                            </m:num>
                            <m:den>
                              <m:r>
                                <a:rPr lang="en-US" sz="4200" i="1">
                                  <a:latin typeface="Cambria Math" panose="02040503050406030204" pitchFamily="18" charset="0"/>
                                </a:rPr>
                                <m:t>.4×</m:t>
                              </m:r>
                              <m:rad>
                                <m:radPr>
                                  <m:degHide m:val="on"/>
                                  <m:ctrlPr>
                                    <a:rPr lang="en-US" sz="4200" i="1">
                                      <a:latin typeface="Cambria Math" panose="02040503050406030204" pitchFamily="18" charset="0"/>
                                    </a:rPr>
                                  </m:ctrlPr>
                                </m:radPr>
                                <m:deg/>
                                <m:e>
                                  <m:r>
                                    <a:rPr lang="en-US" sz="4200" i="1">
                                      <a:latin typeface="Cambria Math" panose="02040503050406030204" pitchFamily="18" charset="0"/>
                                    </a:rPr>
                                    <m:t>.5−.25</m:t>
                                  </m:r>
                                </m:e>
                              </m:rad>
                            </m:den>
                          </m:f>
                        </m:e>
                      </m:d>
                      <m:r>
                        <a:rPr lang="en-US" sz="4200" i="1">
                          <a:latin typeface="Cambria Math" panose="02040503050406030204" pitchFamily="18" charset="0"/>
                        </a:rPr>
                        <m:t>=</m:t>
                      </m:r>
                      <m:sSub>
                        <m:sSubPr>
                          <m:ctrlPr>
                            <a:rPr lang="en-US" sz="4200" i="1">
                              <a:latin typeface="Cambria Math" panose="02040503050406030204" pitchFamily="18" charset="0"/>
                            </a:rPr>
                          </m:ctrlPr>
                        </m:sSubPr>
                        <m:e>
                          <m:r>
                            <a:rPr lang="en-US" sz="4200" i="1">
                              <a:latin typeface="Cambria Math" panose="02040503050406030204" pitchFamily="18" charset="0"/>
                            </a:rPr>
                            <m:t>𝑋</m:t>
                          </m:r>
                        </m:e>
                        <m:sub>
                          <m:r>
                            <a:rPr lang="en-US" sz="4200" i="1">
                              <a:latin typeface="Cambria Math" panose="02040503050406030204" pitchFamily="18" charset="0"/>
                            </a:rPr>
                            <m:t>1</m:t>
                          </m:r>
                        </m:sub>
                      </m:sSub>
                      <m:r>
                        <a:rPr lang="en-US" sz="4200" i="1">
                          <a:latin typeface="Cambria Math" panose="02040503050406030204" pitchFamily="18" charset="0"/>
                        </a:rPr>
                        <m:t>=3; </m:t>
                      </m:r>
                      <m:r>
                        <a:rPr lang="en-US" sz="4200" b="0" i="1" smtClean="0">
                          <a:latin typeface="Cambria Math" panose="02040503050406030204" pitchFamily="18" charset="0"/>
                        </a:rPr>
                        <m:t>           </m:t>
                      </m:r>
                      <m:r>
                        <a:rPr lang="en-US" sz="4200" i="1">
                          <a:latin typeface="Cambria Math" panose="02040503050406030204" pitchFamily="18" charset="0"/>
                        </a:rPr>
                        <m:t>  </m:t>
                      </m:r>
                      <m:sSubSup>
                        <m:sSubSupPr>
                          <m:ctrlPr>
                            <a:rPr lang="en-US" sz="4200" i="1">
                              <a:latin typeface="Cambria Math" panose="02040503050406030204" pitchFamily="18" charset="0"/>
                            </a:rPr>
                          </m:ctrlPr>
                        </m:sSubSupPr>
                        <m:e>
                          <m:r>
                            <a:rPr lang="en-US" sz="4200" b="0" i="1" smtClean="0">
                              <a:latin typeface="Cambria Math" panose="02040503050406030204" pitchFamily="18" charset="0"/>
                            </a:rPr>
                            <m:t>    </m:t>
                          </m:r>
                          <m:r>
                            <a:rPr lang="en-US" sz="4200" i="1">
                              <a:latin typeface="Cambria Math" panose="02040503050406030204" pitchFamily="18" charset="0"/>
                            </a:rPr>
                            <m:t>𝑆</m:t>
                          </m:r>
                        </m:e>
                        <m:sub>
                          <m:r>
                            <a:rPr lang="en-US" sz="4200" i="1">
                              <a:latin typeface="Cambria Math" panose="02040503050406030204" pitchFamily="18" charset="0"/>
                            </a:rPr>
                            <m:t>𝑇</m:t>
                          </m:r>
                          <m:r>
                            <a:rPr lang="en-US" sz="4200" i="1">
                              <a:latin typeface="Cambria Math" panose="02040503050406030204" pitchFamily="18" charset="0"/>
                            </a:rPr>
                            <m:t>1</m:t>
                          </m:r>
                        </m:sub>
                        <m:sup>
                          <m:r>
                            <a:rPr lang="en-US" sz="4200" i="1">
                              <a:latin typeface="Cambria Math" panose="02040503050406030204" pitchFamily="18" charset="0"/>
                            </a:rPr>
                            <m:t>∗</m:t>
                          </m:r>
                        </m:sup>
                      </m:sSubSup>
                      <m:r>
                        <a:rPr lang="en-US" sz="4200" i="1">
                          <a:latin typeface="Cambria Math" panose="02040503050406030204" pitchFamily="18" charset="0"/>
                        </a:rPr>
                        <m:t>=43.58191 </m:t>
                      </m:r>
                    </m:oMath>
                  </m:oMathPara>
                </a14:m>
                <a:endParaRPr lang="en-US" sz="4200" dirty="0"/>
              </a:p>
              <a:p>
                <a:pPr marL="0" indent="0">
                  <a:buNone/>
                </a:pPr>
                <a:r>
                  <a:rPr lang="en-US" sz="3000" dirty="0"/>
                  <a:t> </a:t>
                </a:r>
              </a:p>
              <a:p>
                <a:pPr marL="0" indent="0">
                  <a:buNone/>
                </a:pPr>
                <a:endParaRPr lang="en-US" sz="3200" dirty="0" smtClean="0"/>
              </a:p>
              <a:p>
                <a:pPr marL="0" indent="0">
                  <a:buNone/>
                </a:pPr>
                <a:endParaRPr lang="en-US" sz="3200" dirty="0" smtClean="0">
                  <a:solidFill>
                    <a:schemeClr val="accent1">
                      <a:lumMod val="75000"/>
                    </a:schemeClr>
                  </a:solidFill>
                </a:endParaRPr>
              </a:p>
              <a:p>
                <a:pPr marL="0" indent="0">
                  <a:buNone/>
                </a:pPr>
                <a:r>
                  <a:rPr lang="en-US" sz="4000" dirty="0" smtClean="0">
                    <a:solidFill>
                      <a:schemeClr val="tx1"/>
                    </a:solidFill>
                  </a:rPr>
                  <a:t>We </a:t>
                </a:r>
                <a:r>
                  <a:rPr lang="en-US" sz="4000" dirty="0">
                    <a:solidFill>
                      <a:schemeClr val="tx1"/>
                    </a:solidFill>
                  </a:rPr>
                  <a:t>obtained this critical value by a process of substitution and iteration, assuming that the underlying call would be purchased for </a:t>
                </a:r>
                <a:r>
                  <a:rPr lang="en-US" sz="4000" i="1" dirty="0">
                    <a:solidFill>
                      <a:schemeClr val="tx1"/>
                    </a:solidFill>
                  </a:rPr>
                  <a:t>X</a:t>
                </a:r>
                <a:r>
                  <a:rPr lang="en-US" sz="4000" baseline="-25000" dirty="0">
                    <a:solidFill>
                      <a:schemeClr val="tx1"/>
                    </a:solidFill>
                  </a:rPr>
                  <a:t>1</a:t>
                </a:r>
                <a:r>
                  <a:rPr lang="en-US" sz="4000" dirty="0">
                    <a:solidFill>
                      <a:schemeClr val="tx1"/>
                    </a:solidFill>
                  </a:rPr>
                  <a:t> = $3 and would confer the right to buy the underlying stock three months later for </a:t>
                </a:r>
                <a:r>
                  <a:rPr lang="en-US" sz="4000" i="1" dirty="0">
                    <a:solidFill>
                      <a:schemeClr val="tx1"/>
                    </a:solidFill>
                  </a:rPr>
                  <a:t>X</a:t>
                </a:r>
                <a:r>
                  <a:rPr lang="en-US" sz="4000" baseline="-25000" dirty="0">
                    <a:solidFill>
                      <a:schemeClr val="tx1"/>
                    </a:solidFill>
                  </a:rPr>
                  <a:t>2</a:t>
                </a:r>
                <a:r>
                  <a:rPr lang="en-US" sz="4000" dirty="0">
                    <a:solidFill>
                      <a:schemeClr val="tx1"/>
                    </a:solidFill>
                  </a:rPr>
                  <a:t> = $45. The minimum acceptable value justifying the underlying call's exercise is </a:t>
                </a:r>
                <a:r>
                  <a:rPr lang="en-US" sz="4000" i="1" dirty="0">
                    <a:solidFill>
                      <a:schemeClr val="tx1"/>
                    </a:solidFill>
                  </a:rPr>
                  <a:t>c</a:t>
                </a:r>
                <a:r>
                  <a:rPr lang="en-US" sz="4000" baseline="-25000" dirty="0">
                    <a:solidFill>
                      <a:schemeClr val="tx1"/>
                    </a:solidFill>
                  </a:rPr>
                  <a:t>u,T1</a:t>
                </a:r>
                <a:r>
                  <a:rPr lang="en-US" sz="4000" dirty="0">
                    <a:solidFill>
                      <a:schemeClr val="tx1"/>
                    </a:solidFill>
                  </a:rPr>
                  <a:t> = </a:t>
                </a:r>
                <a:r>
                  <a:rPr lang="en-US" sz="4000" i="1" dirty="0">
                    <a:solidFill>
                      <a:schemeClr val="tx1"/>
                    </a:solidFill>
                  </a:rPr>
                  <a:t>X</a:t>
                </a:r>
                <a:r>
                  <a:rPr lang="en-US" sz="4000" baseline="-25000" dirty="0">
                    <a:solidFill>
                      <a:schemeClr val="tx1"/>
                    </a:solidFill>
                  </a:rPr>
                  <a:t>1</a:t>
                </a:r>
                <a:r>
                  <a:rPr lang="en-US" sz="4000" dirty="0">
                    <a:solidFill>
                      <a:schemeClr val="tx1"/>
                    </a:solidFill>
                  </a:rPr>
                  <a:t> = $3, which means that the underlying stock price must be at least </a:t>
                </a:r>
                <a14:m>
                  <m:oMath xmlns:m="http://schemas.openxmlformats.org/officeDocument/2006/math">
                    <m:sSubSup>
                      <m:sSubSupPr>
                        <m:ctrlPr>
                          <a:rPr lang="en-US" sz="4000" i="1">
                            <a:solidFill>
                              <a:schemeClr val="tx1"/>
                            </a:solidFill>
                            <a:latin typeface="Cambria Math" panose="02040503050406030204" pitchFamily="18" charset="0"/>
                          </a:rPr>
                        </m:ctrlPr>
                      </m:sSubSupPr>
                      <m:e>
                        <m:r>
                          <a:rPr lang="en-US" sz="4000" i="1">
                            <a:solidFill>
                              <a:schemeClr val="tx1"/>
                            </a:solidFill>
                            <a:latin typeface="Cambria Math" panose="02040503050406030204" pitchFamily="18" charset="0"/>
                          </a:rPr>
                          <m:t>𝑆</m:t>
                        </m:r>
                      </m:e>
                      <m:sub>
                        <m:r>
                          <a:rPr lang="en-US" sz="4000" i="1">
                            <a:solidFill>
                              <a:schemeClr val="tx1"/>
                            </a:solidFill>
                            <a:latin typeface="Cambria Math" panose="02040503050406030204" pitchFamily="18" charset="0"/>
                          </a:rPr>
                          <m:t>𝑇</m:t>
                        </m:r>
                        <m:r>
                          <a:rPr lang="en-US" sz="4000" i="1">
                            <a:solidFill>
                              <a:schemeClr val="tx1"/>
                            </a:solidFill>
                            <a:latin typeface="Cambria Math" panose="02040503050406030204" pitchFamily="18" charset="0"/>
                          </a:rPr>
                          <m:t>1</m:t>
                        </m:r>
                      </m:sub>
                      <m:sup>
                        <m:r>
                          <a:rPr lang="en-US" sz="4000" i="1">
                            <a:solidFill>
                              <a:schemeClr val="tx1"/>
                            </a:solidFill>
                            <a:latin typeface="Cambria Math" panose="02040503050406030204" pitchFamily="18" charset="0"/>
                          </a:rPr>
                          <m:t>∗</m:t>
                        </m:r>
                      </m:sup>
                    </m:sSubSup>
                  </m:oMath>
                </a14:m>
                <a:r>
                  <a:rPr lang="en-US" sz="4000" dirty="0">
                    <a:solidFill>
                      <a:schemeClr val="tx1"/>
                    </a:solidFill>
                  </a:rPr>
                  <a:t> = 43.58191 at time </a:t>
                </a:r>
                <a:r>
                  <a:rPr lang="en-US" sz="4000" i="1" dirty="0">
                    <a:solidFill>
                      <a:schemeClr val="tx1"/>
                    </a:solidFill>
                  </a:rPr>
                  <a:t>T</a:t>
                </a:r>
                <a:r>
                  <a:rPr lang="en-US" sz="4000" baseline="-25000" dirty="0">
                    <a:solidFill>
                      <a:schemeClr val="tx1"/>
                    </a:solidFill>
                  </a:rPr>
                  <a:t>1</a:t>
                </a:r>
                <a:r>
                  <a:rPr lang="en-US" sz="4000" dirty="0">
                    <a:solidFill>
                      <a:schemeClr val="tx1"/>
                    </a:solidFill>
                  </a:rPr>
                  <a:t> to exercise the right to purchase the underlying call</a:t>
                </a:r>
                <a:r>
                  <a:rPr lang="en-US" sz="4000" dirty="0" smtClean="0">
                    <a:solidFill>
                      <a:schemeClr val="tx1"/>
                    </a:solidFill>
                  </a:rPr>
                  <a:t>.</a:t>
                </a:r>
                <a:endParaRPr lang="en-US" sz="40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636723"/>
                <a:ext cx="11379201" cy="4775430"/>
              </a:xfrm>
              <a:blipFill rotWithShape="0">
                <a:blip r:embed="rId2" cstate="print"/>
                <a:stretch>
                  <a:fillRect l="-857" t="-2551" r="-321" b="-1531"/>
                </a:stretch>
              </a:blipFill>
            </p:spPr>
            <p:txBody>
              <a:bodyPr/>
              <a:lstStyle/>
              <a:p>
                <a:r>
                  <a:rPr lang="en-US">
                    <a:noFill/>
                  </a:rPr>
                  <a:t> </a:t>
                </a:r>
              </a:p>
            </p:txBody>
          </p:sp>
        </mc:Fallback>
      </mc:AlternateContent>
      <p:sp>
        <p:nvSpPr>
          <p:cNvPr id="4" name="Right Arrow 3"/>
          <p:cNvSpPr/>
          <p:nvPr/>
        </p:nvSpPr>
        <p:spPr>
          <a:xfrm>
            <a:off x="8809704" y="4024438"/>
            <a:ext cx="481780" cy="235975"/>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6841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Valuing the Compound Call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79200" cy="4765597"/>
              </a:xfrm>
            </p:spPr>
            <p:txBody>
              <a:bodyPr>
                <a:normAutofit fontScale="47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sz="3400" i="1" smtClean="0">
                              <a:latin typeface="Cambria Math" panose="02040503050406030204" pitchFamily="18" charset="0"/>
                            </a:rPr>
                          </m:ctrlPr>
                        </m:sSubPr>
                        <m:e>
                          <m:r>
                            <a:rPr lang="en-US" sz="3400" i="1">
                              <a:latin typeface="Cambria Math" panose="02040503050406030204" pitchFamily="18" charset="0"/>
                            </a:rPr>
                            <m:t>𝑑</m:t>
                          </m:r>
                        </m:e>
                        <m:sub>
                          <m:r>
                            <a:rPr lang="en-US" sz="3400" i="1">
                              <a:latin typeface="Cambria Math" panose="02040503050406030204" pitchFamily="18" charset="0"/>
                            </a:rPr>
                            <m:t>1</m:t>
                          </m:r>
                        </m:sub>
                      </m:sSub>
                      <m:r>
                        <a:rPr lang="en-US" sz="3400" i="1">
                          <a:latin typeface="Cambria Math" panose="02040503050406030204" pitchFamily="18" charset="0"/>
                        </a:rPr>
                        <m:t>=</m:t>
                      </m:r>
                      <m:f>
                        <m:fPr>
                          <m:ctrlPr>
                            <a:rPr lang="en-US" sz="3400" i="1">
                              <a:latin typeface="Cambria Math" panose="02040503050406030204" pitchFamily="18" charset="0"/>
                            </a:rPr>
                          </m:ctrlPr>
                        </m:fPr>
                        <m:num>
                          <m:d>
                            <m:dPr>
                              <m:begChr m:val="["/>
                              <m:endChr m:val="]"/>
                              <m:ctrlPr>
                                <a:rPr lang="en-US" sz="3400" i="1">
                                  <a:latin typeface="Cambria Math" panose="02040503050406030204" pitchFamily="18" charset="0"/>
                                </a:rPr>
                              </m:ctrlPr>
                            </m:dPr>
                            <m:e>
                              <m:r>
                                <a:rPr lang="en-US" sz="3400" i="1">
                                  <a:latin typeface="Cambria Math" panose="02040503050406030204" pitchFamily="18" charset="0"/>
                                </a:rPr>
                                <m:t>𝑙𝑛</m:t>
                              </m:r>
                              <m:d>
                                <m:dPr>
                                  <m:ctrlPr>
                                    <a:rPr lang="en-US" sz="3400" i="1">
                                      <a:latin typeface="Cambria Math" panose="02040503050406030204" pitchFamily="18" charset="0"/>
                                    </a:rPr>
                                  </m:ctrlPr>
                                </m:dPr>
                                <m:e>
                                  <m:f>
                                    <m:fPr>
                                      <m:ctrlPr>
                                        <a:rPr lang="en-US" sz="3400" i="1">
                                          <a:latin typeface="Cambria Math" panose="02040503050406030204" pitchFamily="18" charset="0"/>
                                        </a:rPr>
                                      </m:ctrlPr>
                                    </m:fPr>
                                    <m:num>
                                      <m:r>
                                        <a:rPr lang="en-US" sz="3400" i="1">
                                          <a:latin typeface="Cambria Math" panose="02040503050406030204" pitchFamily="18" charset="0"/>
                                        </a:rPr>
                                        <m:t>50</m:t>
                                      </m:r>
                                    </m:num>
                                    <m:den>
                                      <m:r>
                                        <a:rPr lang="en-US" sz="3400" i="1">
                                          <a:latin typeface="Cambria Math" panose="02040503050406030204" pitchFamily="18" charset="0"/>
                                        </a:rPr>
                                        <m:t>43.58191</m:t>
                                      </m:r>
                                    </m:den>
                                  </m:f>
                                </m:e>
                              </m:d>
                              <m:r>
                                <a:rPr lang="en-US" sz="3400" i="1">
                                  <a:latin typeface="Cambria Math" panose="02040503050406030204" pitchFamily="18" charset="0"/>
                                </a:rPr>
                                <m:t>+</m:t>
                              </m:r>
                              <m:d>
                                <m:dPr>
                                  <m:ctrlPr>
                                    <a:rPr lang="en-US" sz="3400" i="1">
                                      <a:latin typeface="Cambria Math" panose="02040503050406030204" pitchFamily="18" charset="0"/>
                                    </a:rPr>
                                  </m:ctrlPr>
                                </m:dPr>
                                <m:e>
                                  <m:r>
                                    <a:rPr lang="en-US" sz="3400" i="1">
                                      <a:latin typeface="Cambria Math" panose="02040503050406030204" pitchFamily="18" charset="0"/>
                                    </a:rPr>
                                    <m:t>.03+</m:t>
                                  </m:r>
                                  <m:f>
                                    <m:fPr>
                                      <m:ctrlPr>
                                        <a:rPr lang="en-US" sz="3400" i="1">
                                          <a:latin typeface="Cambria Math" panose="02040503050406030204" pitchFamily="18" charset="0"/>
                                        </a:rPr>
                                      </m:ctrlPr>
                                    </m:fPr>
                                    <m:num>
                                      <m:r>
                                        <a:rPr lang="en-US" sz="3400" i="1">
                                          <a:latin typeface="Cambria Math" panose="02040503050406030204" pitchFamily="18" charset="0"/>
                                        </a:rPr>
                                        <m:t>1</m:t>
                                      </m:r>
                                    </m:num>
                                    <m:den>
                                      <m:r>
                                        <a:rPr lang="en-US" sz="3400" i="1">
                                          <a:latin typeface="Cambria Math" panose="02040503050406030204" pitchFamily="18" charset="0"/>
                                        </a:rPr>
                                        <m:t>2</m:t>
                                      </m:r>
                                    </m:den>
                                  </m:f>
                                  <m:r>
                                    <a:rPr lang="en-US" sz="3400" i="1">
                                      <a:latin typeface="Cambria Math" panose="02040503050406030204" pitchFamily="18" charset="0"/>
                                    </a:rPr>
                                    <m:t>×.16</m:t>
                                  </m:r>
                                </m:e>
                              </m:d>
                              <m:r>
                                <a:rPr lang="en-US" sz="3400" i="1">
                                  <a:latin typeface="Cambria Math" panose="02040503050406030204" pitchFamily="18" charset="0"/>
                                </a:rPr>
                                <m:t>×.25</m:t>
                              </m:r>
                            </m:e>
                          </m:d>
                        </m:num>
                        <m:den>
                          <m:r>
                            <a:rPr lang="en-US" sz="3400" i="1">
                              <a:latin typeface="Cambria Math" panose="02040503050406030204" pitchFamily="18" charset="0"/>
                            </a:rPr>
                            <m:t>.4</m:t>
                          </m:r>
                          <m:rad>
                            <m:radPr>
                              <m:degHide m:val="on"/>
                              <m:ctrlPr>
                                <a:rPr lang="en-US" sz="3400" i="1">
                                  <a:latin typeface="Cambria Math" panose="02040503050406030204" pitchFamily="18" charset="0"/>
                                </a:rPr>
                              </m:ctrlPr>
                            </m:radPr>
                            <m:deg/>
                            <m:e>
                              <m:r>
                                <a:rPr lang="en-US" sz="3400" i="1">
                                  <a:latin typeface="Cambria Math" panose="02040503050406030204" pitchFamily="18" charset="0"/>
                                </a:rPr>
                                <m:t>.25</m:t>
                              </m:r>
                            </m:e>
                          </m:rad>
                        </m:den>
                      </m:f>
                      <m:r>
                        <a:rPr lang="en-US" sz="3400" i="1">
                          <a:latin typeface="Cambria Math" panose="02040503050406030204" pitchFamily="18" charset="0"/>
                        </a:rPr>
                        <m:t>=.8244</m:t>
                      </m:r>
                      <m:r>
                        <a:rPr lang="en-US" sz="3400" b="0" i="0" smtClean="0">
                          <a:latin typeface="Cambria Math" panose="02040503050406030204" pitchFamily="18" charset="0"/>
                        </a:rPr>
                        <m:t>                                         </m:t>
                      </m:r>
                      <m:sSub>
                        <m:sSubPr>
                          <m:ctrlPr>
                            <a:rPr lang="en-US" sz="3400" i="1">
                              <a:latin typeface="Cambria Math" panose="02040503050406030204" pitchFamily="18" charset="0"/>
                            </a:rPr>
                          </m:ctrlPr>
                        </m:sSubPr>
                        <m:e>
                          <m:r>
                            <a:rPr lang="en-US" sz="3400" i="1">
                              <a:latin typeface="Cambria Math" panose="02040503050406030204" pitchFamily="18" charset="0"/>
                            </a:rPr>
                            <m:t>𝑑</m:t>
                          </m:r>
                        </m:e>
                        <m:sub>
                          <m:r>
                            <a:rPr lang="en-US" sz="3400" i="1">
                              <a:latin typeface="Cambria Math" panose="02040503050406030204" pitchFamily="18" charset="0"/>
                            </a:rPr>
                            <m:t>2</m:t>
                          </m:r>
                        </m:sub>
                      </m:sSub>
                      <m:r>
                        <a:rPr lang="en-US" sz="3400" i="1">
                          <a:latin typeface="Cambria Math" panose="02040503050406030204" pitchFamily="18" charset="0"/>
                        </a:rPr>
                        <m:t>=.8244−.4×</m:t>
                      </m:r>
                      <m:rad>
                        <m:radPr>
                          <m:degHide m:val="on"/>
                          <m:ctrlPr>
                            <a:rPr lang="en-US" sz="3400" i="1">
                              <a:latin typeface="Cambria Math" panose="02040503050406030204" pitchFamily="18" charset="0"/>
                            </a:rPr>
                          </m:ctrlPr>
                        </m:radPr>
                        <m:deg/>
                        <m:e>
                          <m:r>
                            <a:rPr lang="en-US" sz="3400" i="1">
                              <a:latin typeface="Cambria Math" panose="02040503050406030204" pitchFamily="18" charset="0"/>
                            </a:rPr>
                            <m:t>.25</m:t>
                          </m:r>
                        </m:e>
                      </m:rad>
                      <m:r>
                        <a:rPr lang="en-US" sz="3400" i="1">
                          <a:latin typeface="Cambria Math" panose="02040503050406030204" pitchFamily="18" charset="0"/>
                        </a:rPr>
                        <m:t>=.6244</m:t>
                      </m:r>
                    </m:oMath>
                  </m:oMathPara>
                </a14:m>
                <a:endParaRPr lang="en-US" sz="3400" dirty="0"/>
              </a:p>
              <a:p>
                <a:pPr marL="0" indent="0">
                  <a:buNone/>
                </a:pPr>
                <a:r>
                  <a:rPr lang="en-US" sz="3400" dirty="0"/>
                  <a:t> </a:t>
                </a:r>
              </a:p>
              <a:p>
                <a:pPr marL="0" indent="0">
                  <a:buNone/>
                </a:pPr>
                <a14:m>
                  <m:oMathPara xmlns:m="http://schemas.openxmlformats.org/officeDocument/2006/math">
                    <m:oMathParaPr>
                      <m:jc m:val="centerGroup"/>
                    </m:oMathParaPr>
                    <m:oMath xmlns:m="http://schemas.openxmlformats.org/officeDocument/2006/math">
                      <m:sSub>
                        <m:sSubPr>
                          <m:ctrlPr>
                            <a:rPr lang="en-US" sz="3400" i="1">
                              <a:latin typeface="Cambria Math" panose="02040503050406030204" pitchFamily="18" charset="0"/>
                            </a:rPr>
                          </m:ctrlPr>
                        </m:sSubPr>
                        <m:e>
                          <m:r>
                            <a:rPr lang="en-US" sz="3400" i="1">
                              <a:latin typeface="Cambria Math" panose="02040503050406030204" pitchFamily="18" charset="0"/>
                            </a:rPr>
                            <m:t>𝑦</m:t>
                          </m:r>
                        </m:e>
                        <m:sub>
                          <m:r>
                            <a:rPr lang="en-US" sz="3400" i="1">
                              <a:latin typeface="Cambria Math" panose="02040503050406030204" pitchFamily="18" charset="0"/>
                            </a:rPr>
                            <m:t>1</m:t>
                          </m:r>
                        </m:sub>
                      </m:sSub>
                      <m:r>
                        <a:rPr lang="en-US" sz="3400" i="1">
                          <a:latin typeface="Cambria Math" panose="02040503050406030204" pitchFamily="18" charset="0"/>
                        </a:rPr>
                        <m:t>=</m:t>
                      </m:r>
                      <m:f>
                        <m:fPr>
                          <m:ctrlPr>
                            <a:rPr lang="en-US" sz="3400" i="1">
                              <a:latin typeface="Cambria Math" panose="02040503050406030204" pitchFamily="18" charset="0"/>
                            </a:rPr>
                          </m:ctrlPr>
                        </m:fPr>
                        <m:num>
                          <m:d>
                            <m:dPr>
                              <m:begChr m:val="["/>
                              <m:endChr m:val="]"/>
                              <m:ctrlPr>
                                <a:rPr lang="en-US" sz="3400" i="1">
                                  <a:latin typeface="Cambria Math" panose="02040503050406030204" pitchFamily="18" charset="0"/>
                                </a:rPr>
                              </m:ctrlPr>
                            </m:dPr>
                            <m:e>
                              <m:r>
                                <a:rPr lang="en-US" sz="3400" i="1">
                                  <a:latin typeface="Cambria Math" panose="02040503050406030204" pitchFamily="18" charset="0"/>
                                </a:rPr>
                                <m:t>𝑙𝑛</m:t>
                              </m:r>
                              <m:d>
                                <m:dPr>
                                  <m:ctrlPr>
                                    <a:rPr lang="en-US" sz="3400" i="1">
                                      <a:latin typeface="Cambria Math" panose="02040503050406030204" pitchFamily="18" charset="0"/>
                                    </a:rPr>
                                  </m:ctrlPr>
                                </m:dPr>
                                <m:e>
                                  <m:f>
                                    <m:fPr>
                                      <m:ctrlPr>
                                        <a:rPr lang="en-US" sz="3400" i="1">
                                          <a:latin typeface="Cambria Math" panose="02040503050406030204" pitchFamily="18" charset="0"/>
                                        </a:rPr>
                                      </m:ctrlPr>
                                    </m:fPr>
                                    <m:num>
                                      <m:r>
                                        <a:rPr lang="en-US" sz="3400" i="1">
                                          <a:latin typeface="Cambria Math" panose="02040503050406030204" pitchFamily="18" charset="0"/>
                                        </a:rPr>
                                        <m:t>50</m:t>
                                      </m:r>
                                    </m:num>
                                    <m:den>
                                      <m:r>
                                        <a:rPr lang="en-US" sz="3400" i="1">
                                          <a:latin typeface="Cambria Math" panose="02040503050406030204" pitchFamily="18" charset="0"/>
                                        </a:rPr>
                                        <m:t>45</m:t>
                                      </m:r>
                                    </m:den>
                                  </m:f>
                                </m:e>
                              </m:d>
                              <m:r>
                                <a:rPr lang="en-US" sz="3400" i="1">
                                  <a:latin typeface="Cambria Math" panose="02040503050406030204" pitchFamily="18" charset="0"/>
                                </a:rPr>
                                <m:t>+</m:t>
                              </m:r>
                              <m:d>
                                <m:dPr>
                                  <m:ctrlPr>
                                    <a:rPr lang="en-US" sz="3400" i="1">
                                      <a:latin typeface="Cambria Math" panose="02040503050406030204" pitchFamily="18" charset="0"/>
                                    </a:rPr>
                                  </m:ctrlPr>
                                </m:dPr>
                                <m:e>
                                  <m:r>
                                    <a:rPr lang="en-US" sz="3400" i="1">
                                      <a:latin typeface="Cambria Math" panose="02040503050406030204" pitchFamily="18" charset="0"/>
                                    </a:rPr>
                                    <m:t>.03+</m:t>
                                  </m:r>
                                  <m:f>
                                    <m:fPr>
                                      <m:ctrlPr>
                                        <a:rPr lang="en-US" sz="3400" i="1">
                                          <a:latin typeface="Cambria Math" panose="02040503050406030204" pitchFamily="18" charset="0"/>
                                        </a:rPr>
                                      </m:ctrlPr>
                                    </m:fPr>
                                    <m:num>
                                      <m:r>
                                        <a:rPr lang="en-US" sz="3400" i="1">
                                          <a:latin typeface="Cambria Math" panose="02040503050406030204" pitchFamily="18" charset="0"/>
                                        </a:rPr>
                                        <m:t>1</m:t>
                                      </m:r>
                                    </m:num>
                                    <m:den>
                                      <m:r>
                                        <a:rPr lang="en-US" sz="3400" i="1">
                                          <a:latin typeface="Cambria Math" panose="02040503050406030204" pitchFamily="18" charset="0"/>
                                        </a:rPr>
                                        <m:t>2</m:t>
                                      </m:r>
                                    </m:den>
                                  </m:f>
                                  <m:r>
                                    <a:rPr lang="en-US" sz="3400" i="1">
                                      <a:latin typeface="Cambria Math" panose="02040503050406030204" pitchFamily="18" charset="0"/>
                                    </a:rPr>
                                    <m:t>×.16</m:t>
                                  </m:r>
                                </m:e>
                              </m:d>
                              <m:r>
                                <a:rPr lang="en-US" sz="3400" i="1">
                                  <a:latin typeface="Cambria Math" panose="02040503050406030204" pitchFamily="18" charset="0"/>
                                </a:rPr>
                                <m:t>×.5</m:t>
                              </m:r>
                            </m:e>
                          </m:d>
                        </m:num>
                        <m:den>
                          <m:r>
                            <a:rPr lang="en-US" sz="3400" i="1">
                              <a:latin typeface="Cambria Math" panose="02040503050406030204" pitchFamily="18" charset="0"/>
                            </a:rPr>
                            <m:t>.4×</m:t>
                          </m:r>
                          <m:rad>
                            <m:radPr>
                              <m:degHide m:val="on"/>
                              <m:ctrlPr>
                                <a:rPr lang="en-US" sz="3400" i="1">
                                  <a:latin typeface="Cambria Math" panose="02040503050406030204" pitchFamily="18" charset="0"/>
                                </a:rPr>
                              </m:ctrlPr>
                            </m:radPr>
                            <m:deg/>
                            <m:e>
                              <m:r>
                                <a:rPr lang="en-US" sz="3400" i="1">
                                  <a:latin typeface="Cambria Math" panose="02040503050406030204" pitchFamily="18" charset="0"/>
                                </a:rPr>
                                <m:t>.5</m:t>
                              </m:r>
                            </m:e>
                          </m:rad>
                        </m:den>
                      </m:f>
                      <m:r>
                        <a:rPr lang="en-US" sz="3400" i="1">
                          <a:latin typeface="Cambria Math" panose="02040503050406030204" pitchFamily="18" charset="0"/>
                        </a:rPr>
                        <m:t>=.567</m:t>
                      </m:r>
                      <m:r>
                        <a:rPr lang="en-US" sz="3400" b="0" i="0" smtClean="0">
                          <a:latin typeface="Cambria Math" panose="02040503050406030204" pitchFamily="18" charset="0"/>
                        </a:rPr>
                        <m:t>                                                       </m:t>
                      </m:r>
                      <m:sSub>
                        <m:sSubPr>
                          <m:ctrlPr>
                            <a:rPr lang="en-US" sz="3400" i="1">
                              <a:latin typeface="Cambria Math" panose="02040503050406030204" pitchFamily="18" charset="0"/>
                            </a:rPr>
                          </m:ctrlPr>
                        </m:sSubPr>
                        <m:e>
                          <m:r>
                            <a:rPr lang="en-US" sz="3400" i="1">
                              <a:latin typeface="Cambria Math" panose="02040503050406030204" pitchFamily="18" charset="0"/>
                            </a:rPr>
                            <m:t>𝑦</m:t>
                          </m:r>
                        </m:e>
                        <m:sub>
                          <m:r>
                            <a:rPr lang="en-US" sz="3400" i="1">
                              <a:latin typeface="Cambria Math" panose="02040503050406030204" pitchFamily="18" charset="0"/>
                            </a:rPr>
                            <m:t>2</m:t>
                          </m:r>
                        </m:sub>
                      </m:sSub>
                      <m:r>
                        <a:rPr lang="en-US" sz="3400" i="1">
                          <a:latin typeface="Cambria Math" panose="02040503050406030204" pitchFamily="18" charset="0"/>
                        </a:rPr>
                        <m:t>=.567−.4×</m:t>
                      </m:r>
                      <m:rad>
                        <m:radPr>
                          <m:degHide m:val="on"/>
                          <m:ctrlPr>
                            <a:rPr lang="en-US" sz="3400" i="1">
                              <a:latin typeface="Cambria Math" panose="02040503050406030204" pitchFamily="18" charset="0"/>
                            </a:rPr>
                          </m:ctrlPr>
                        </m:radPr>
                        <m:deg/>
                        <m:e>
                          <m:r>
                            <a:rPr lang="en-US" sz="3400" i="1">
                              <a:latin typeface="Cambria Math" panose="02040503050406030204" pitchFamily="18" charset="0"/>
                            </a:rPr>
                            <m:t>.5</m:t>
                          </m:r>
                        </m:e>
                      </m:rad>
                      <m:r>
                        <a:rPr lang="en-US" sz="3400" i="1">
                          <a:latin typeface="Cambria Math" panose="02040503050406030204" pitchFamily="18" charset="0"/>
                        </a:rPr>
                        <m:t>=.2841</m:t>
                      </m:r>
                    </m:oMath>
                  </m:oMathPara>
                </a14:m>
                <a:endParaRPr lang="en-US" sz="3400" dirty="0"/>
              </a:p>
              <a:p>
                <a:pPr marL="0" indent="0">
                  <a:buNone/>
                </a:pPr>
                <a:r>
                  <a:rPr lang="en-US" dirty="0"/>
                  <a:t> </a:t>
                </a:r>
              </a:p>
              <a:p>
                <a:pPr marL="0" indent="0">
                  <a:buNone/>
                </a:pPr>
                <a:r>
                  <a:rPr lang="en-US" dirty="0"/>
                  <a:t> </a:t>
                </a:r>
              </a:p>
              <a:p>
                <a:pPr marL="0" indent="0">
                  <a:buNone/>
                </a:pPr>
                <a:r>
                  <a:rPr lang="en-US" sz="4800" dirty="0"/>
                  <a:t>Finally, we calculate the time zero value of the compound call as follows:</a:t>
                </a:r>
              </a:p>
              <a:p>
                <a:pPr marL="0" indent="0">
                  <a:buNone/>
                </a:pPr>
                <a:r>
                  <a:rPr lang="en-US" sz="3600" dirty="0"/>
                  <a:t> </a:t>
                </a:r>
              </a:p>
              <a:p>
                <a:pPr marL="0" indent="0">
                  <a:buNone/>
                </a:pPr>
                <a14:m>
                  <m:oMathPara xmlns:m="http://schemas.openxmlformats.org/officeDocument/2006/math">
                    <m:oMathParaPr>
                      <m:jc m:val="centerGroup"/>
                    </m:oMathParaPr>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𝑐</m:t>
                          </m:r>
                        </m:e>
                        <m:sub>
                          <m:r>
                            <a:rPr lang="en-US" sz="4400" i="1">
                              <a:latin typeface="Cambria Math" panose="02040503050406030204" pitchFamily="18" charset="0"/>
                            </a:rPr>
                            <m:t>0,</m:t>
                          </m:r>
                          <m:r>
                            <a:rPr lang="en-US" sz="4400" i="1">
                              <a:latin typeface="Cambria Math" panose="02040503050406030204" pitchFamily="18" charset="0"/>
                            </a:rPr>
                            <m:t>𝑐𝑎𝑙𝑙</m:t>
                          </m:r>
                        </m:sub>
                      </m:sSub>
                      <m:r>
                        <a:rPr lang="en-US" sz="4400" i="1">
                          <a:latin typeface="Cambria Math" panose="02040503050406030204" pitchFamily="18" charset="0"/>
                        </a:rPr>
                        <m:t>=50</m:t>
                      </m:r>
                      <m:r>
                        <a:rPr lang="en-US" sz="4400">
                          <a:latin typeface="Cambria Math" panose="02040503050406030204" pitchFamily="18" charset="0"/>
                          <a:sym typeface="Symbol" panose="05050102010706020507" pitchFamily="18" charset="2"/>
                        </a:rPr>
                        <m:t></m:t>
                      </m:r>
                      <m:r>
                        <m:rPr>
                          <m:sty m:val="p"/>
                        </m:rPr>
                        <a:rPr lang="en-US" sz="4400">
                          <a:latin typeface="Cambria Math" panose="02040503050406030204" pitchFamily="18" charset="0"/>
                        </a:rPr>
                        <m:t>M</m:t>
                      </m:r>
                      <m:d>
                        <m:dPr>
                          <m:ctrlPr>
                            <a:rPr lang="en-US" sz="4400" i="1">
                              <a:latin typeface="Cambria Math" panose="02040503050406030204" pitchFamily="18" charset="0"/>
                            </a:rPr>
                          </m:ctrlPr>
                        </m:dPr>
                        <m:e>
                          <m:r>
                            <a:rPr lang="en-US" sz="4400" i="1">
                              <a:latin typeface="Cambria Math" panose="02040503050406030204" pitchFamily="18" charset="0"/>
                            </a:rPr>
                            <m:t>.8244,.567;.7071</m:t>
                          </m:r>
                        </m:e>
                      </m:d>
                      <m:r>
                        <a:rPr lang="en-US" sz="4400" i="1">
                          <a:latin typeface="Cambria Math" panose="02040503050406030204" pitchFamily="18" charset="0"/>
                        </a:rPr>
                        <m:t>−45</m:t>
                      </m:r>
                      <m:sSup>
                        <m:sSupPr>
                          <m:ctrlPr>
                            <a:rPr lang="en-US" sz="4400" i="1">
                              <a:latin typeface="Cambria Math" panose="02040503050406030204" pitchFamily="18" charset="0"/>
                            </a:rPr>
                          </m:ctrlPr>
                        </m:sSupPr>
                        <m:e>
                          <m:r>
                            <a:rPr lang="en-US" sz="4400" i="1">
                              <a:latin typeface="Cambria Math" panose="02040503050406030204" pitchFamily="18" charset="0"/>
                            </a:rPr>
                            <m:t>𝑒</m:t>
                          </m:r>
                        </m:e>
                        <m:sup>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.03×.5</m:t>
                              </m:r>
                            </m:e>
                          </m:d>
                        </m:sup>
                      </m:sSup>
                      <m:r>
                        <m:rPr>
                          <m:sty m:val="p"/>
                        </m:rPr>
                        <a:rPr lang="en-US" sz="4400">
                          <a:latin typeface="Cambria Math" panose="02040503050406030204" pitchFamily="18" charset="0"/>
                        </a:rPr>
                        <m:t>M</m:t>
                      </m:r>
                      <m:d>
                        <m:dPr>
                          <m:ctrlPr>
                            <a:rPr lang="en-US" sz="4400" i="1">
                              <a:latin typeface="Cambria Math" panose="02040503050406030204" pitchFamily="18" charset="0"/>
                            </a:rPr>
                          </m:ctrlPr>
                        </m:dPr>
                        <m:e>
                          <m:r>
                            <a:rPr lang="en-US" sz="4400" i="1">
                              <a:latin typeface="Cambria Math" panose="02040503050406030204" pitchFamily="18" charset="0"/>
                            </a:rPr>
                            <m:t>.6244,.2841;.7071</m:t>
                          </m:r>
                        </m:e>
                      </m:d>
                      <m:r>
                        <a:rPr lang="en-US" sz="4400" i="1">
                          <a:latin typeface="Cambria Math" panose="02040503050406030204" pitchFamily="18" charset="0"/>
                        </a:rPr>
                        <m:t>−3</m:t>
                      </m:r>
                      <m:sSup>
                        <m:sSupPr>
                          <m:ctrlPr>
                            <a:rPr lang="en-US" sz="4400" i="1">
                              <a:latin typeface="Cambria Math" panose="02040503050406030204" pitchFamily="18" charset="0"/>
                            </a:rPr>
                          </m:ctrlPr>
                        </m:sSupPr>
                        <m:e>
                          <m:r>
                            <a:rPr lang="en-US" sz="4400" i="1">
                              <a:latin typeface="Cambria Math" panose="02040503050406030204" pitchFamily="18" charset="0"/>
                            </a:rPr>
                            <m:t>𝑒</m:t>
                          </m:r>
                        </m:e>
                        <m:sup>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.03×.25</m:t>
                              </m:r>
                            </m:e>
                          </m:d>
                        </m:sup>
                      </m:sSup>
                      <m:r>
                        <a:rPr lang="en-US" sz="4400" i="1">
                          <a:latin typeface="Cambria Math" panose="02040503050406030204" pitchFamily="18" charset="0"/>
                        </a:rPr>
                        <m:t>𝑁</m:t>
                      </m:r>
                      <m:d>
                        <m:dPr>
                          <m:ctrlPr>
                            <a:rPr lang="en-US" sz="4400" i="1">
                              <a:latin typeface="Cambria Math" panose="02040503050406030204" pitchFamily="18" charset="0"/>
                            </a:rPr>
                          </m:ctrlPr>
                        </m:dPr>
                        <m:e>
                          <m:r>
                            <a:rPr lang="en-US" sz="4400" i="1">
                              <a:latin typeface="Cambria Math" panose="02040503050406030204" pitchFamily="18" charset="0"/>
                            </a:rPr>
                            <m:t>.6244</m:t>
                          </m:r>
                        </m:e>
                      </m:d>
                      <m:r>
                        <a:rPr lang="en-US" sz="4400" i="1">
                          <a:latin typeface="Cambria Math" panose="02040503050406030204" pitchFamily="18" charset="0"/>
                        </a:rPr>
                        <m:t>= 50×.6529−45×</m:t>
                      </m:r>
                      <m:sSup>
                        <m:sSupPr>
                          <m:ctrlPr>
                            <a:rPr lang="en-US" sz="4400" i="1">
                              <a:latin typeface="Cambria Math" panose="02040503050406030204" pitchFamily="18" charset="0"/>
                            </a:rPr>
                          </m:ctrlPr>
                        </m:sSupPr>
                        <m:e>
                          <m:r>
                            <a:rPr lang="en-US" sz="4400" i="1">
                              <a:latin typeface="Cambria Math" panose="02040503050406030204" pitchFamily="18" charset="0"/>
                            </a:rPr>
                            <m:t>𝑒</m:t>
                          </m:r>
                        </m:e>
                        <m:sup>
                          <m:r>
                            <a:rPr lang="en-US" sz="4400" i="1">
                              <a:latin typeface="Cambria Math" panose="02040503050406030204" pitchFamily="18" charset="0"/>
                            </a:rPr>
                            <m:t>−(.03×.5)</m:t>
                          </m:r>
                        </m:sup>
                      </m:sSup>
                      <m:r>
                        <a:rPr lang="en-US" sz="4400" i="1">
                          <a:latin typeface="Cambria Math" panose="02040503050406030204" pitchFamily="18" charset="0"/>
                        </a:rPr>
                        <m:t>×.5507−3</m:t>
                      </m:r>
                      <m:sSup>
                        <m:sSupPr>
                          <m:ctrlPr>
                            <a:rPr lang="en-US" sz="4400" i="1">
                              <a:latin typeface="Cambria Math" panose="02040503050406030204" pitchFamily="18" charset="0"/>
                            </a:rPr>
                          </m:ctrlPr>
                        </m:sSupPr>
                        <m:e>
                          <m:r>
                            <a:rPr lang="en-US" sz="4400" i="1">
                              <a:latin typeface="Cambria Math" panose="02040503050406030204" pitchFamily="18" charset="0"/>
                            </a:rPr>
                            <m:t>𝑒</m:t>
                          </m:r>
                        </m:e>
                        <m:sup>
                          <m:r>
                            <a:rPr lang="en-US" sz="4400" i="1">
                              <a:latin typeface="Cambria Math" panose="02040503050406030204" pitchFamily="18" charset="0"/>
                            </a:rPr>
                            <m:t>−(.03×.25)</m:t>
                          </m:r>
                        </m:sup>
                      </m:sSup>
                      <m:r>
                        <a:rPr lang="en-US" sz="4400" i="1">
                          <a:latin typeface="Cambria Math" panose="02040503050406030204" pitchFamily="18" charset="0"/>
                        </a:rPr>
                        <m:t>×.7338=6.0465</m:t>
                      </m:r>
                    </m:oMath>
                  </m:oMathPara>
                </a14:m>
                <a:endParaRPr lang="en-US" sz="4400" dirty="0"/>
              </a:p>
              <a:p>
                <a:pPr marL="0" indent="0">
                  <a:buNone/>
                </a:pPr>
                <a:r>
                  <a:rPr lang="en-US" sz="3600" dirty="0"/>
                  <a:t> </a:t>
                </a:r>
                <a:endParaRPr lang="en-US" sz="4000" dirty="0"/>
              </a:p>
              <a:p>
                <a:pPr marL="0" indent="0">
                  <a:buNone/>
                </a:pPr>
                <a:r>
                  <a:rPr lang="en-US" sz="4000" dirty="0"/>
                  <a:t>Thus, we find that the value of this compound call equals 6.0465. The bivariate probabilities were calculated using a spreadsheet-based multinomial cumulative distribution calculator. There is a N(</a:t>
                </a:r>
                <a:r>
                  <a:rPr lang="en-US" sz="4000" i="1" dirty="0"/>
                  <a:t>d</a:t>
                </a:r>
                <a:r>
                  <a:rPr lang="en-US" sz="4000" baseline="-25000" dirty="0"/>
                  <a:t>2</a:t>
                </a:r>
                <a:r>
                  <a:rPr lang="en-US" sz="4000" dirty="0"/>
                  <a:t>) = .7338 probability that the compound call will be exercised to purchase the underlying call and a .6118 probability that the compound call </a:t>
                </a:r>
                <a:r>
                  <a:rPr lang="en-US" sz="4000" i="1" dirty="0"/>
                  <a:t>and</a:t>
                </a:r>
                <a:r>
                  <a:rPr lang="en-US" sz="4000" dirty="0"/>
                  <a:t> its underlying call will be </a:t>
                </a:r>
                <a:r>
                  <a:rPr lang="en-US" sz="4000" dirty="0" smtClean="0"/>
                  <a:t>exercised. </a:t>
                </a:r>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765597"/>
              </a:xfrm>
              <a:blipFill rotWithShape="0">
                <a:blip r:embed="rId2" cstate="print"/>
                <a:stretch>
                  <a:fillRect l="-750" b="-767"/>
                </a:stretch>
              </a:blipFill>
            </p:spPr>
            <p:txBody>
              <a:bodyPr/>
              <a:lstStyle/>
              <a:p>
                <a:r>
                  <a:rPr lang="en-US">
                    <a:noFill/>
                  </a:rPr>
                  <a:t> </a:t>
                </a:r>
              </a:p>
            </p:txBody>
          </p:sp>
        </mc:Fallback>
      </mc:AlternateContent>
    </p:spTree>
    <p:extLst>
      <p:ext uri="{BB962C8B-B14F-4D97-AF65-F5344CB8AC3E}">
        <p14:creationId xmlns:p14="http://schemas.microsoft.com/office/powerpoint/2010/main" val="2438981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62781"/>
          </a:xfrm>
        </p:spPr>
        <p:txBody>
          <a:bodyPr>
            <a:normAutofit fontScale="90000"/>
          </a:bodyPr>
          <a:lstStyle/>
          <a:p>
            <a:r>
              <a:rPr lang="en-US" b="1" dirty="0"/>
              <a:t>Introducing </a:t>
            </a:r>
            <a:r>
              <a:rPr lang="en-US" b="1" dirty="0" smtClean="0"/>
              <a:t>The </a:t>
            </a:r>
            <a:r>
              <a:rPr lang="en-US" b="1" dirty="0"/>
              <a:t>Self-Financing Replicating Portfolio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Assume that we purchase the call at time 0 and </a:t>
                </a:r>
                <a:r>
                  <a:rPr lang="en-US" i="1" dirty="0"/>
                  <a:t>T</a:t>
                </a:r>
                <a:r>
                  <a:rPr lang="en-US" dirty="0"/>
                  <a:t> is the expiry </a:t>
                </a:r>
                <a:r>
                  <a:rPr lang="en-US" dirty="0" smtClean="0"/>
                  <a:t>date.  On </a:t>
                </a:r>
                <a:r>
                  <a:rPr lang="en-US" dirty="0"/>
                  <a:t>the expiry date, the value of the call will be known and the bond will mature. For example, a European call will be worth </a:t>
                </a:r>
                <a:r>
                  <a:rPr lang="en-US" i="1" dirty="0" err="1"/>
                  <a:t>c</a:t>
                </a:r>
                <a:r>
                  <a:rPr lang="en-US" i="1" baseline="-25000" dirty="0" err="1"/>
                  <a:t>T</a:t>
                </a:r>
                <a:r>
                  <a:rPr lang="en-US" i="1" baseline="-25000" dirty="0"/>
                  <a:t> </a:t>
                </a:r>
                <a:r>
                  <a:rPr lang="en-US" i="1" dirty="0"/>
                  <a:t>= max(0,S</a:t>
                </a:r>
                <a:r>
                  <a:rPr lang="en-US" i="1" baseline="-25000" dirty="0"/>
                  <a:t>T</a:t>
                </a:r>
                <a:r>
                  <a:rPr lang="en-US" i="1" dirty="0"/>
                  <a:t> - X)</a:t>
                </a:r>
                <a:r>
                  <a:rPr lang="en-US" dirty="0"/>
                  <a:t>, where </a:t>
                </a:r>
                <a:r>
                  <a:rPr lang="en-US" i="1" dirty="0"/>
                  <a:t>X</a:t>
                </a:r>
                <a:r>
                  <a:rPr lang="en-US" dirty="0"/>
                  <a:t> is the exercise price of the call. For our portfolio, the number of shares </a:t>
                </a:r>
                <a:r>
                  <a:rPr lang="en-US" dirty="0" err="1"/>
                  <a:t>γ</a:t>
                </a:r>
                <a:r>
                  <a:rPr lang="en-US" i="1" baseline="-25000" dirty="0" err="1"/>
                  <a:t>s,T</a:t>
                </a:r>
                <a:r>
                  <a:rPr lang="en-US" dirty="0"/>
                  <a:t> of stock and the number of units of the bond </a:t>
                </a:r>
                <a:r>
                  <a:rPr lang="en-US" dirty="0" err="1"/>
                  <a:t>γ</a:t>
                </a:r>
                <a:r>
                  <a:rPr lang="en-US" i="1" baseline="-25000" dirty="0" err="1"/>
                  <a:t>b</a:t>
                </a:r>
                <a:r>
                  <a:rPr lang="en-US" baseline="-25000" dirty="0" err="1"/>
                  <a:t>,</a:t>
                </a:r>
                <a:r>
                  <a:rPr lang="en-US" i="1" baseline="-25000" dirty="0" err="1"/>
                  <a:t>T</a:t>
                </a:r>
                <a:r>
                  <a:rPr lang="en-US" dirty="0"/>
                  <a:t> will be chosen so that the portfolio's expiry date </a:t>
                </a:r>
                <a:r>
                  <a:rPr lang="en-US" dirty="0" smtClean="0"/>
                  <a:t>value </a:t>
                </a:r>
                <a:r>
                  <a:rPr lang="en-US" i="1" dirty="0"/>
                  <a:t>P</a:t>
                </a:r>
                <a:r>
                  <a:rPr lang="en-US" i="1" baseline="-25000" dirty="0"/>
                  <a:t>T</a:t>
                </a:r>
                <a:r>
                  <a:rPr lang="en-US" dirty="0" smtClean="0"/>
                  <a:t> </a:t>
                </a:r>
                <a:r>
                  <a:rPr lang="en-US" dirty="0"/>
                  <a:t>will </a:t>
                </a:r>
                <a:r>
                  <a:rPr lang="en-US" dirty="0" smtClean="0"/>
                  <a:t>equal zero:</a:t>
                </a:r>
                <a:r>
                  <a:rPr lang="en-US" dirty="0"/>
                  <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𝑐</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𝑇</m:t>
                          </m:r>
                        </m:sub>
                      </m:s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𝑇</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𝑇</m:t>
                          </m:r>
                        </m:sub>
                      </m:sSub>
                      <m:r>
                        <a:rPr lang="en-US" i="1">
                          <a:latin typeface="Cambria Math" panose="02040503050406030204" pitchFamily="18" charset="0"/>
                        </a:rPr>
                        <m:t>=0</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398"/>
                </a:stretch>
              </a:blipFill>
            </p:spPr>
            <p:txBody>
              <a:bodyPr/>
              <a:lstStyle/>
              <a:p>
                <a:r>
                  <a:rPr lang="en-US">
                    <a:noFill/>
                  </a:rPr>
                  <a:t> </a:t>
                </a:r>
              </a:p>
            </p:txBody>
          </p:sp>
        </mc:Fallback>
      </mc:AlternateContent>
    </p:spTree>
    <p:extLst>
      <p:ext uri="{BB962C8B-B14F-4D97-AF65-F5344CB8AC3E}">
        <p14:creationId xmlns:p14="http://schemas.microsoft.com/office/powerpoint/2010/main" val="1570856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Put-Call Parity </a:t>
            </a:r>
            <a:r>
              <a:rPr lang="en-US" b="1" dirty="0" smtClean="0"/>
              <a:t>For </a:t>
            </a:r>
            <a:r>
              <a:rPr lang="en-US" b="1" dirty="0"/>
              <a:t>Compound </a:t>
            </a:r>
            <a:r>
              <a:rPr lang="en-US" b="1" dirty="0" smtClean="0"/>
              <a:t>Options</a:t>
            </a:r>
            <a:endParaRPr lang="en-US" sz="25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10000"/>
              </a:bodyPr>
              <a:lstStyle/>
              <a:p>
                <a:pPr marL="0" indent="0">
                  <a:buNone/>
                </a:pPr>
                <a:r>
                  <a:rPr lang="en-US" dirty="0"/>
                  <a:t>Here, using the notation from above, we set forth pricing formulas for other compound options, including a call on a call (repeated from above), call on a put, put on a call and put on a put: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0,</m:t>
                          </m:r>
                          <m:r>
                            <a:rPr lang="en-US" i="1">
                              <a:latin typeface="Cambria Math" panose="02040503050406030204" pitchFamily="18" charset="0"/>
                            </a:rPr>
                            <m:t>𝑐𝑎𝑙𝑙</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𝑀</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den>
                              </m:f>
                            </m:e>
                          </m:ra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sup>
                      </m:sSup>
                      <m:r>
                        <a:rPr lang="en-US" i="1">
                          <a:latin typeface="Cambria Math" panose="02040503050406030204" pitchFamily="18" charset="0"/>
                        </a:rPr>
                        <m:t>𝑀</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den>
                              </m:f>
                            </m:e>
                          </m:ra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sup>
                      </m:sSup>
                      <m:r>
                        <a:rPr lang="en-US" i="1">
                          <a:latin typeface="Cambria Math" panose="02040503050406030204" pitchFamily="18" charset="0"/>
                        </a:rPr>
                        <m:t>𝑁</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2</m:t>
                              </m:r>
                            </m:sub>
                          </m:sSub>
                        </m:e>
                      </m:d>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0,</m:t>
                          </m:r>
                          <m:r>
                            <a:rPr lang="en-US" i="1">
                              <a:latin typeface="Cambria Math" panose="02040503050406030204" pitchFamily="18" charset="0"/>
                            </a:rPr>
                            <m:t>𝑐𝑎𝑙𝑙</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sup>
                      </m:sSup>
                      <m:r>
                        <a:rPr lang="en-US" i="1">
                          <a:latin typeface="Cambria Math" panose="02040503050406030204" pitchFamily="18" charset="0"/>
                        </a:rPr>
                        <m:t>𝑀</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den>
                              </m:f>
                            </m:e>
                          </m:ra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𝑀</m:t>
                      </m:r>
                      <m:d>
                        <m:dPr>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den>
                              </m:f>
                            </m:e>
                          </m:ra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sup>
                      </m:sSup>
                      <m:r>
                        <a:rPr lang="en-US" i="1">
                          <a:latin typeface="Cambria Math" panose="02040503050406030204" pitchFamily="18" charset="0"/>
                        </a:rPr>
                        <m:t>𝑁</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𝑑</m:t>
                              </m:r>
                            </m:e>
                            <m:sub>
                              <m:r>
                                <a:rPr lang="en-US" i="1">
                                  <a:latin typeface="Cambria Math" panose="02040503050406030204" pitchFamily="18" charset="0"/>
                                </a:rPr>
                                <m:t>2</m:t>
                              </m:r>
                            </m:sub>
                          </m:sSub>
                        </m:e>
                      </m:d>
                    </m:oMath>
                  </m:oMathPara>
                </a14:m>
                <a:endParaRPr lang="en-US" dirty="0"/>
              </a:p>
              <a:p>
                <a:pPr marL="0" indent="0">
                  <a:buNone/>
                </a:pPr>
                <a:r>
                  <a:rPr lang="en-US" dirty="0"/>
                  <a:t> </a:t>
                </a:r>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t="-1733"/>
                </a:stretch>
              </a:blipFill>
            </p:spPr>
            <p:txBody>
              <a:bodyPr/>
              <a:lstStyle/>
              <a:p>
                <a:r>
                  <a:rPr lang="en-US">
                    <a:noFill/>
                  </a:rPr>
                  <a:t> </a:t>
                </a:r>
              </a:p>
            </p:txBody>
          </p:sp>
        </mc:Fallback>
      </mc:AlternateContent>
    </p:spTree>
    <p:extLst>
      <p:ext uri="{BB962C8B-B14F-4D97-AF65-F5344CB8AC3E}">
        <p14:creationId xmlns:p14="http://schemas.microsoft.com/office/powerpoint/2010/main" val="33480492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Put-Call Parity </a:t>
            </a:r>
            <a:r>
              <a:rPr lang="en-US" b="1" dirty="0" smtClean="0"/>
              <a:t>For </a:t>
            </a:r>
            <a:r>
              <a:rPr lang="en-US" b="1" dirty="0"/>
              <a:t>Compound Options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0,</m:t>
                          </m:r>
                          <m:r>
                            <a:rPr lang="en-US" sz="2500" i="1">
                              <a:latin typeface="Cambria Math" panose="02040503050406030204" pitchFamily="18" charset="0"/>
                            </a:rPr>
                            <m:t>𝑝𝑢𝑡</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𝑋</m:t>
                          </m:r>
                        </m:e>
                        <m:sub>
                          <m:r>
                            <a:rPr lang="en-US" sz="2500" i="1">
                              <a:latin typeface="Cambria Math" panose="02040503050406030204" pitchFamily="18" charset="0"/>
                            </a:rPr>
                            <m:t>2</m:t>
                          </m:r>
                        </m:sub>
                      </m:sSub>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m:t>
                          </m:r>
                          <m:sSub>
                            <m:sSubPr>
                              <m:ctrlPr>
                                <a:rPr lang="en-US" sz="2500" i="1">
                                  <a:latin typeface="Cambria Math" panose="02040503050406030204" pitchFamily="18" charset="0"/>
                                </a:rPr>
                              </m:ctrlPr>
                            </m:sSubPr>
                            <m:e>
                              <m:r>
                                <a:rPr lang="en-US" sz="2500" i="1">
                                  <a:latin typeface="Cambria Math" panose="02040503050406030204" pitchFamily="18" charset="0"/>
                                </a:rPr>
                                <m:t>𝑇</m:t>
                              </m:r>
                            </m:e>
                            <m:sub>
                              <m:r>
                                <a:rPr lang="en-US" sz="2500" i="1">
                                  <a:latin typeface="Cambria Math" panose="02040503050406030204" pitchFamily="18" charset="0"/>
                                </a:rPr>
                                <m:t>2</m:t>
                              </m:r>
                            </m:sub>
                          </m:sSub>
                        </m:sup>
                      </m:sSup>
                      <m:r>
                        <a:rPr lang="en-US" sz="2500" i="1">
                          <a:latin typeface="Cambria Math" panose="02040503050406030204" pitchFamily="18" charset="0"/>
                        </a:rPr>
                        <m:t>𝑀</m:t>
                      </m:r>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m:t>
                              </m:r>
                              <m:r>
                                <a:rPr lang="en-US" sz="2500" i="1">
                                  <a:latin typeface="Cambria Math" panose="02040503050406030204" pitchFamily="18" charset="0"/>
                                </a:rPr>
                                <m:t>𝑑</m:t>
                              </m:r>
                            </m:e>
                            <m:sub>
                              <m:r>
                                <a:rPr lang="en-US" sz="2500" i="1">
                                  <a:latin typeface="Cambria Math" panose="02040503050406030204" pitchFamily="18" charset="0"/>
                                </a:rPr>
                                <m:t>2</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m:t>
                              </m:r>
                              <m:r>
                                <a:rPr lang="en-US" sz="2500" i="1">
                                  <a:latin typeface="Cambria Math" panose="02040503050406030204" pitchFamily="18" charset="0"/>
                                </a:rPr>
                                <m:t>𝑦</m:t>
                              </m:r>
                            </m:e>
                            <m:sub>
                              <m:r>
                                <a:rPr lang="en-US" sz="2500" i="1">
                                  <a:latin typeface="Cambria Math" panose="02040503050406030204" pitchFamily="18" charset="0"/>
                                </a:rPr>
                                <m:t>2</m:t>
                              </m:r>
                            </m:sub>
                          </m:sSub>
                          <m:r>
                            <a:rPr lang="en-US" sz="2500" i="1">
                              <a:latin typeface="Cambria Math" panose="02040503050406030204" pitchFamily="18" charset="0"/>
                            </a:rPr>
                            <m:t>;</m:t>
                          </m:r>
                          <m:rad>
                            <m:radPr>
                              <m:degHide m:val="on"/>
                              <m:ctrlPr>
                                <a:rPr lang="en-US" sz="2500" i="1">
                                  <a:latin typeface="Cambria Math" panose="02040503050406030204" pitchFamily="18" charset="0"/>
                                </a:rPr>
                              </m:ctrlPr>
                            </m:radPr>
                            <m:deg/>
                            <m:e>
                              <m:f>
                                <m:fPr>
                                  <m:ctrlPr>
                                    <a:rPr lang="en-US" sz="2500" i="1">
                                      <a:latin typeface="Cambria Math" panose="02040503050406030204" pitchFamily="18" charset="0"/>
                                    </a:rPr>
                                  </m:ctrlPr>
                                </m:fPr>
                                <m:num>
                                  <m:sSub>
                                    <m:sSubPr>
                                      <m:ctrlPr>
                                        <a:rPr lang="en-US" sz="2500" i="1">
                                          <a:latin typeface="Cambria Math" panose="02040503050406030204" pitchFamily="18" charset="0"/>
                                        </a:rPr>
                                      </m:ctrlPr>
                                    </m:sSubPr>
                                    <m:e>
                                      <m:r>
                                        <a:rPr lang="en-US" sz="2500" i="1">
                                          <a:latin typeface="Cambria Math" panose="02040503050406030204" pitchFamily="18" charset="0"/>
                                        </a:rPr>
                                        <m:t>𝑇</m:t>
                                      </m:r>
                                    </m:e>
                                    <m:sub>
                                      <m:r>
                                        <a:rPr lang="en-US" sz="2500" i="1">
                                          <a:latin typeface="Cambria Math" panose="02040503050406030204" pitchFamily="18" charset="0"/>
                                        </a:rPr>
                                        <m:t>1</m:t>
                                      </m:r>
                                    </m:sub>
                                  </m:sSub>
                                </m:num>
                                <m:den>
                                  <m:sSub>
                                    <m:sSubPr>
                                      <m:ctrlPr>
                                        <a:rPr lang="en-US" sz="2500" i="1">
                                          <a:latin typeface="Cambria Math" panose="02040503050406030204" pitchFamily="18" charset="0"/>
                                        </a:rPr>
                                      </m:ctrlPr>
                                    </m:sSubPr>
                                    <m:e>
                                      <m:r>
                                        <a:rPr lang="en-US" sz="2500" i="1">
                                          <a:latin typeface="Cambria Math" panose="02040503050406030204" pitchFamily="18" charset="0"/>
                                        </a:rPr>
                                        <m:t>𝑇</m:t>
                                      </m:r>
                                    </m:e>
                                    <m:sub>
                                      <m:r>
                                        <a:rPr lang="en-US" sz="2500" i="1">
                                          <a:latin typeface="Cambria Math" panose="02040503050406030204" pitchFamily="18" charset="0"/>
                                        </a:rPr>
                                        <m:t>2</m:t>
                                      </m:r>
                                    </m:sub>
                                  </m:sSub>
                                </m:den>
                              </m:f>
                            </m:e>
                          </m:rad>
                        </m:e>
                      </m:d>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r>
                        <a:rPr lang="en-US" sz="2500" i="1">
                          <a:latin typeface="Cambria Math" panose="02040503050406030204" pitchFamily="18" charset="0"/>
                        </a:rPr>
                        <m:t>𝑀</m:t>
                      </m:r>
                      <m:d>
                        <m:dPr>
                          <m:ctrlPr>
                            <a:rPr lang="en-US" sz="2500" i="1">
                              <a:latin typeface="Cambria Math" panose="02040503050406030204" pitchFamily="18" charset="0"/>
                            </a:rPr>
                          </m:ctrlPr>
                        </m:dPr>
                        <m:e>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𝑑</m:t>
                              </m:r>
                            </m:e>
                            <m:sub>
                              <m:r>
                                <a:rPr lang="en-US" sz="2500" i="1">
                                  <a:latin typeface="Cambria Math" panose="02040503050406030204" pitchFamily="18" charset="0"/>
                                </a:rPr>
                                <m:t>2</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m:t>
                              </m:r>
                              <m:r>
                                <a:rPr lang="en-US" sz="2500" i="1">
                                  <a:latin typeface="Cambria Math" panose="02040503050406030204" pitchFamily="18" charset="0"/>
                                </a:rPr>
                                <m:t>𝑦</m:t>
                              </m:r>
                            </m:e>
                            <m:sub>
                              <m:r>
                                <a:rPr lang="en-US" sz="2500" i="1">
                                  <a:latin typeface="Cambria Math" panose="02040503050406030204" pitchFamily="18" charset="0"/>
                                </a:rPr>
                                <m:t>2</m:t>
                              </m:r>
                            </m:sub>
                          </m:sSub>
                          <m:r>
                            <a:rPr lang="en-US" sz="2500" i="1">
                              <a:latin typeface="Cambria Math" panose="02040503050406030204" pitchFamily="18" charset="0"/>
                            </a:rPr>
                            <m:t>;</m:t>
                          </m:r>
                          <m:rad>
                            <m:radPr>
                              <m:degHide m:val="on"/>
                              <m:ctrlPr>
                                <a:rPr lang="en-US" sz="2500" i="1">
                                  <a:latin typeface="Cambria Math" panose="02040503050406030204" pitchFamily="18" charset="0"/>
                                </a:rPr>
                              </m:ctrlPr>
                            </m:radPr>
                            <m:deg/>
                            <m:e>
                              <m:f>
                                <m:fPr>
                                  <m:ctrlPr>
                                    <a:rPr lang="en-US" sz="2500" i="1">
                                      <a:latin typeface="Cambria Math" panose="02040503050406030204" pitchFamily="18" charset="0"/>
                                    </a:rPr>
                                  </m:ctrlPr>
                                </m:fPr>
                                <m:num>
                                  <m:sSub>
                                    <m:sSubPr>
                                      <m:ctrlPr>
                                        <a:rPr lang="en-US" sz="2500" i="1">
                                          <a:latin typeface="Cambria Math" panose="02040503050406030204" pitchFamily="18" charset="0"/>
                                        </a:rPr>
                                      </m:ctrlPr>
                                    </m:sSubPr>
                                    <m:e>
                                      <m:r>
                                        <a:rPr lang="en-US" sz="2500" i="1">
                                          <a:latin typeface="Cambria Math" panose="02040503050406030204" pitchFamily="18" charset="0"/>
                                        </a:rPr>
                                        <m:t>𝑇</m:t>
                                      </m:r>
                                    </m:e>
                                    <m:sub>
                                      <m:r>
                                        <a:rPr lang="en-US" sz="2500" i="1">
                                          <a:latin typeface="Cambria Math" panose="02040503050406030204" pitchFamily="18" charset="0"/>
                                        </a:rPr>
                                        <m:t>1</m:t>
                                      </m:r>
                                    </m:sub>
                                  </m:sSub>
                                </m:num>
                                <m:den>
                                  <m:sSub>
                                    <m:sSubPr>
                                      <m:ctrlPr>
                                        <a:rPr lang="en-US" sz="2500" i="1">
                                          <a:latin typeface="Cambria Math" panose="02040503050406030204" pitchFamily="18" charset="0"/>
                                        </a:rPr>
                                      </m:ctrlPr>
                                    </m:sSubPr>
                                    <m:e>
                                      <m:r>
                                        <a:rPr lang="en-US" sz="2500" i="1">
                                          <a:latin typeface="Cambria Math" panose="02040503050406030204" pitchFamily="18" charset="0"/>
                                        </a:rPr>
                                        <m:t>𝑇</m:t>
                                      </m:r>
                                    </m:e>
                                    <m:sub>
                                      <m:r>
                                        <a:rPr lang="en-US" sz="2500" i="1">
                                          <a:latin typeface="Cambria Math" panose="02040503050406030204" pitchFamily="18" charset="0"/>
                                        </a:rPr>
                                        <m:t>2</m:t>
                                      </m:r>
                                    </m:sub>
                                  </m:sSub>
                                </m:den>
                              </m:f>
                            </m:e>
                          </m:rad>
                        </m:e>
                      </m:d>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𝑋</m:t>
                          </m:r>
                        </m:e>
                        <m:sub>
                          <m:r>
                            <a:rPr lang="en-US" sz="2500" i="1">
                              <a:latin typeface="Cambria Math" panose="02040503050406030204" pitchFamily="18" charset="0"/>
                            </a:rPr>
                            <m:t>1</m:t>
                          </m:r>
                        </m:sub>
                      </m:sSub>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m:t>
                          </m:r>
                          <m:sSub>
                            <m:sSubPr>
                              <m:ctrlPr>
                                <a:rPr lang="en-US" sz="2500" i="1">
                                  <a:latin typeface="Cambria Math" panose="02040503050406030204" pitchFamily="18" charset="0"/>
                                </a:rPr>
                              </m:ctrlPr>
                            </m:sSubPr>
                            <m:e>
                              <m:r>
                                <a:rPr lang="en-US" sz="2500" i="1">
                                  <a:latin typeface="Cambria Math" panose="02040503050406030204" pitchFamily="18" charset="0"/>
                                </a:rPr>
                                <m:t>𝑇</m:t>
                              </m:r>
                            </m:e>
                            <m:sub>
                              <m:r>
                                <a:rPr lang="en-US" sz="2500" i="1">
                                  <a:latin typeface="Cambria Math" panose="02040503050406030204" pitchFamily="18" charset="0"/>
                                </a:rPr>
                                <m:t>1</m:t>
                              </m:r>
                            </m:sub>
                          </m:sSub>
                        </m:sup>
                      </m:sSup>
                      <m:r>
                        <a:rPr lang="en-US" sz="2500" i="1">
                          <a:latin typeface="Cambria Math" panose="02040503050406030204" pitchFamily="18" charset="0"/>
                        </a:rPr>
                        <m:t>𝑁</m:t>
                      </m:r>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m:t>
                              </m:r>
                              <m:r>
                                <a:rPr lang="en-US" sz="2500" i="1">
                                  <a:latin typeface="Cambria Math" panose="02040503050406030204" pitchFamily="18" charset="0"/>
                                </a:rPr>
                                <m:t>𝑑</m:t>
                              </m:r>
                            </m:e>
                            <m:sub>
                              <m:r>
                                <a:rPr lang="en-US" sz="2500" i="1">
                                  <a:latin typeface="Cambria Math" panose="02040503050406030204" pitchFamily="18" charset="0"/>
                                </a:rPr>
                                <m:t>2</m:t>
                              </m:r>
                            </m:sub>
                          </m:sSub>
                        </m:e>
                      </m:d>
                    </m:oMath>
                  </m:oMathPara>
                </a14:m>
                <a:endParaRPr lang="en-US" sz="2500" dirty="0"/>
              </a:p>
              <a:p>
                <a:pPr marL="0" indent="0">
                  <a:buNone/>
                </a:pPr>
                <a:r>
                  <a:rPr lang="en-US" sz="2500" dirty="0"/>
                  <a:t> </a:t>
                </a:r>
              </a:p>
              <a:p>
                <a:pPr marL="0" indent="0">
                  <a:buNone/>
                </a:pPr>
                <a:r>
                  <a:rPr lang="en-US" sz="2500" dirty="0"/>
                  <a:t> </a:t>
                </a:r>
              </a:p>
              <a:p>
                <a:pPr marL="0" indent="0">
                  <a:buNone/>
                </a:pPr>
                <a14:m>
                  <m:oMathPara xmlns:m="http://schemas.openxmlformats.org/officeDocument/2006/math">
                    <m:oMathParaPr>
                      <m:jc m:val="centerGroup"/>
                    </m:oMathParaPr>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𝑝</m:t>
                          </m:r>
                        </m:e>
                        <m:sub>
                          <m:r>
                            <a:rPr lang="en-US" sz="2500" i="1">
                              <a:latin typeface="Cambria Math" panose="02040503050406030204" pitchFamily="18" charset="0"/>
                            </a:rPr>
                            <m:t>0,</m:t>
                          </m:r>
                          <m:r>
                            <a:rPr lang="en-US" sz="2500" i="1">
                              <a:latin typeface="Cambria Math" panose="02040503050406030204" pitchFamily="18" charset="0"/>
                            </a:rPr>
                            <m:t>𝑝𝑢𝑡</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r>
                        <a:rPr lang="en-US" sz="2500" i="1">
                          <a:latin typeface="Cambria Math" panose="02040503050406030204" pitchFamily="18" charset="0"/>
                        </a:rPr>
                        <m:t>𝑀</m:t>
                      </m:r>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𝑑</m:t>
                              </m:r>
                            </m:e>
                            <m:sub>
                              <m:r>
                                <a:rPr lang="en-US" sz="2500" i="1">
                                  <a:latin typeface="Cambria Math" panose="02040503050406030204" pitchFamily="18" charset="0"/>
                                </a:rPr>
                                <m:t>1</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m:t>
                              </m:r>
                              <m:r>
                                <a:rPr lang="en-US" sz="2500" i="1">
                                  <a:latin typeface="Cambria Math" panose="02040503050406030204" pitchFamily="18" charset="0"/>
                                </a:rPr>
                                <m:t>𝑦</m:t>
                              </m:r>
                            </m:e>
                            <m:sub>
                              <m:r>
                                <a:rPr lang="en-US" sz="2500" i="1">
                                  <a:latin typeface="Cambria Math" panose="02040503050406030204" pitchFamily="18" charset="0"/>
                                </a:rPr>
                                <m:t>1</m:t>
                              </m:r>
                            </m:sub>
                          </m:sSub>
                          <m:r>
                            <a:rPr lang="en-US" sz="2500" i="1">
                              <a:latin typeface="Cambria Math" panose="02040503050406030204" pitchFamily="18" charset="0"/>
                            </a:rPr>
                            <m:t>;−</m:t>
                          </m:r>
                          <m:rad>
                            <m:radPr>
                              <m:degHide m:val="on"/>
                              <m:ctrlPr>
                                <a:rPr lang="en-US" sz="2500" i="1">
                                  <a:latin typeface="Cambria Math" panose="02040503050406030204" pitchFamily="18" charset="0"/>
                                </a:rPr>
                              </m:ctrlPr>
                            </m:radPr>
                            <m:deg/>
                            <m:e>
                              <m:f>
                                <m:fPr>
                                  <m:ctrlPr>
                                    <a:rPr lang="en-US" sz="2500" i="1">
                                      <a:latin typeface="Cambria Math" panose="02040503050406030204" pitchFamily="18" charset="0"/>
                                    </a:rPr>
                                  </m:ctrlPr>
                                </m:fPr>
                                <m:num>
                                  <m:sSub>
                                    <m:sSubPr>
                                      <m:ctrlPr>
                                        <a:rPr lang="en-US" sz="2500" i="1">
                                          <a:latin typeface="Cambria Math" panose="02040503050406030204" pitchFamily="18" charset="0"/>
                                        </a:rPr>
                                      </m:ctrlPr>
                                    </m:sSubPr>
                                    <m:e>
                                      <m:r>
                                        <a:rPr lang="en-US" sz="2500" i="1">
                                          <a:latin typeface="Cambria Math" panose="02040503050406030204" pitchFamily="18" charset="0"/>
                                        </a:rPr>
                                        <m:t>𝑇</m:t>
                                      </m:r>
                                    </m:e>
                                    <m:sub>
                                      <m:r>
                                        <a:rPr lang="en-US" sz="2500" i="1">
                                          <a:latin typeface="Cambria Math" panose="02040503050406030204" pitchFamily="18" charset="0"/>
                                        </a:rPr>
                                        <m:t>1</m:t>
                                      </m:r>
                                    </m:sub>
                                  </m:sSub>
                                </m:num>
                                <m:den>
                                  <m:sSub>
                                    <m:sSubPr>
                                      <m:ctrlPr>
                                        <a:rPr lang="en-US" sz="2500" i="1">
                                          <a:latin typeface="Cambria Math" panose="02040503050406030204" pitchFamily="18" charset="0"/>
                                        </a:rPr>
                                      </m:ctrlPr>
                                    </m:sSubPr>
                                    <m:e>
                                      <m:r>
                                        <a:rPr lang="en-US" sz="2500" i="1">
                                          <a:latin typeface="Cambria Math" panose="02040503050406030204" pitchFamily="18" charset="0"/>
                                        </a:rPr>
                                        <m:t>𝑇</m:t>
                                      </m:r>
                                    </m:e>
                                    <m:sub>
                                      <m:r>
                                        <a:rPr lang="en-US" sz="2500" i="1">
                                          <a:latin typeface="Cambria Math" panose="02040503050406030204" pitchFamily="18" charset="0"/>
                                        </a:rPr>
                                        <m:t>2</m:t>
                                      </m:r>
                                    </m:sub>
                                  </m:sSub>
                                </m:den>
                              </m:f>
                            </m:e>
                          </m:rad>
                        </m:e>
                      </m:d>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𝑋</m:t>
                          </m:r>
                        </m:e>
                        <m:sub>
                          <m:r>
                            <a:rPr lang="en-US" sz="2500" i="1">
                              <a:latin typeface="Cambria Math" panose="02040503050406030204" pitchFamily="18" charset="0"/>
                            </a:rPr>
                            <m:t>2</m:t>
                          </m:r>
                        </m:sub>
                      </m:sSub>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m:t>
                          </m:r>
                          <m:sSub>
                            <m:sSubPr>
                              <m:ctrlPr>
                                <a:rPr lang="en-US" sz="2500" i="1">
                                  <a:latin typeface="Cambria Math" panose="02040503050406030204" pitchFamily="18" charset="0"/>
                                </a:rPr>
                              </m:ctrlPr>
                            </m:sSubPr>
                            <m:e>
                              <m:r>
                                <a:rPr lang="en-US" sz="2500" i="1">
                                  <a:latin typeface="Cambria Math" panose="02040503050406030204" pitchFamily="18" charset="0"/>
                                </a:rPr>
                                <m:t>𝑇</m:t>
                              </m:r>
                            </m:e>
                            <m:sub>
                              <m:r>
                                <a:rPr lang="en-US" sz="2500" i="1">
                                  <a:latin typeface="Cambria Math" panose="02040503050406030204" pitchFamily="18" charset="0"/>
                                </a:rPr>
                                <m:t>2</m:t>
                              </m:r>
                            </m:sub>
                          </m:sSub>
                        </m:sup>
                      </m:sSup>
                      <m:r>
                        <a:rPr lang="en-US" sz="2500" i="1">
                          <a:latin typeface="Cambria Math" panose="02040503050406030204" pitchFamily="18" charset="0"/>
                        </a:rPr>
                        <m:t>𝑀</m:t>
                      </m:r>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𝑑</m:t>
                              </m:r>
                            </m:e>
                            <m:sub>
                              <m:r>
                                <a:rPr lang="en-US" sz="2500" i="1">
                                  <a:latin typeface="Cambria Math" panose="02040503050406030204" pitchFamily="18" charset="0"/>
                                </a:rPr>
                                <m:t>2</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m:t>
                              </m:r>
                              <m:r>
                                <a:rPr lang="en-US" sz="2500" i="1">
                                  <a:latin typeface="Cambria Math" panose="02040503050406030204" pitchFamily="18" charset="0"/>
                                </a:rPr>
                                <m:t>𝑦</m:t>
                              </m:r>
                            </m:e>
                            <m:sub>
                              <m:r>
                                <a:rPr lang="en-US" sz="2500" i="1">
                                  <a:latin typeface="Cambria Math" panose="02040503050406030204" pitchFamily="18" charset="0"/>
                                </a:rPr>
                                <m:t>2</m:t>
                              </m:r>
                            </m:sub>
                          </m:sSub>
                          <m:r>
                            <a:rPr lang="en-US" sz="2500" i="1">
                              <a:latin typeface="Cambria Math" panose="02040503050406030204" pitchFamily="18" charset="0"/>
                            </a:rPr>
                            <m:t>;−</m:t>
                          </m:r>
                          <m:rad>
                            <m:radPr>
                              <m:degHide m:val="on"/>
                              <m:ctrlPr>
                                <a:rPr lang="en-US" sz="2500" i="1">
                                  <a:latin typeface="Cambria Math" panose="02040503050406030204" pitchFamily="18" charset="0"/>
                                </a:rPr>
                              </m:ctrlPr>
                            </m:radPr>
                            <m:deg/>
                            <m:e>
                              <m:f>
                                <m:fPr>
                                  <m:ctrlPr>
                                    <a:rPr lang="en-US" sz="2500" i="1">
                                      <a:latin typeface="Cambria Math" panose="02040503050406030204" pitchFamily="18" charset="0"/>
                                    </a:rPr>
                                  </m:ctrlPr>
                                </m:fPr>
                                <m:num>
                                  <m:sSub>
                                    <m:sSubPr>
                                      <m:ctrlPr>
                                        <a:rPr lang="en-US" sz="2500" i="1">
                                          <a:latin typeface="Cambria Math" panose="02040503050406030204" pitchFamily="18" charset="0"/>
                                        </a:rPr>
                                      </m:ctrlPr>
                                    </m:sSubPr>
                                    <m:e>
                                      <m:r>
                                        <a:rPr lang="en-US" sz="2500" i="1">
                                          <a:latin typeface="Cambria Math" panose="02040503050406030204" pitchFamily="18" charset="0"/>
                                        </a:rPr>
                                        <m:t>𝑇</m:t>
                                      </m:r>
                                    </m:e>
                                    <m:sub>
                                      <m:r>
                                        <a:rPr lang="en-US" sz="2500" i="1">
                                          <a:latin typeface="Cambria Math" panose="02040503050406030204" pitchFamily="18" charset="0"/>
                                        </a:rPr>
                                        <m:t>1</m:t>
                                      </m:r>
                                    </m:sub>
                                  </m:sSub>
                                </m:num>
                                <m:den>
                                  <m:sSub>
                                    <m:sSubPr>
                                      <m:ctrlPr>
                                        <a:rPr lang="en-US" sz="2500" i="1">
                                          <a:latin typeface="Cambria Math" panose="02040503050406030204" pitchFamily="18" charset="0"/>
                                        </a:rPr>
                                      </m:ctrlPr>
                                    </m:sSubPr>
                                    <m:e>
                                      <m:r>
                                        <a:rPr lang="en-US" sz="2500" i="1">
                                          <a:latin typeface="Cambria Math" panose="02040503050406030204" pitchFamily="18" charset="0"/>
                                        </a:rPr>
                                        <m:t>𝑇</m:t>
                                      </m:r>
                                    </m:e>
                                    <m:sub>
                                      <m:r>
                                        <a:rPr lang="en-US" sz="2500" i="1">
                                          <a:latin typeface="Cambria Math" panose="02040503050406030204" pitchFamily="18" charset="0"/>
                                        </a:rPr>
                                        <m:t>2</m:t>
                                      </m:r>
                                    </m:sub>
                                  </m:sSub>
                                </m:den>
                              </m:f>
                            </m:e>
                          </m:rad>
                        </m:e>
                      </m:d>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𝑋</m:t>
                          </m:r>
                        </m:e>
                        <m:sub>
                          <m:r>
                            <a:rPr lang="en-US" sz="2500" i="1">
                              <a:latin typeface="Cambria Math" panose="02040503050406030204" pitchFamily="18" charset="0"/>
                            </a:rPr>
                            <m:t>1</m:t>
                          </m:r>
                        </m:sub>
                      </m:sSub>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m:t>
                          </m:r>
                          <m:sSub>
                            <m:sSubPr>
                              <m:ctrlPr>
                                <a:rPr lang="en-US" sz="2500" i="1">
                                  <a:latin typeface="Cambria Math" panose="02040503050406030204" pitchFamily="18" charset="0"/>
                                </a:rPr>
                              </m:ctrlPr>
                            </m:sSubPr>
                            <m:e>
                              <m:r>
                                <a:rPr lang="en-US" sz="2500" i="1">
                                  <a:latin typeface="Cambria Math" panose="02040503050406030204" pitchFamily="18" charset="0"/>
                                </a:rPr>
                                <m:t>𝑇</m:t>
                              </m:r>
                            </m:e>
                            <m:sub>
                              <m:r>
                                <a:rPr lang="en-US" sz="2500" i="1">
                                  <a:latin typeface="Cambria Math" panose="02040503050406030204" pitchFamily="18" charset="0"/>
                                </a:rPr>
                                <m:t>1</m:t>
                              </m:r>
                            </m:sub>
                          </m:sSub>
                        </m:sup>
                      </m:sSup>
                      <m:r>
                        <a:rPr lang="en-US" sz="2500" i="1">
                          <a:latin typeface="Cambria Math" panose="02040503050406030204" pitchFamily="18" charset="0"/>
                        </a:rPr>
                        <m:t>𝑁</m:t>
                      </m:r>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𝑑</m:t>
                              </m:r>
                            </m:e>
                            <m:sub>
                              <m:r>
                                <a:rPr lang="en-US" sz="2500" i="1">
                                  <a:latin typeface="Cambria Math" panose="02040503050406030204" pitchFamily="18" charset="0"/>
                                </a:rPr>
                                <m:t>2</m:t>
                              </m:r>
                            </m:sub>
                          </m:sSub>
                        </m:e>
                      </m:d>
                    </m:oMath>
                  </m:oMathPara>
                </a14:m>
                <a:endParaRPr lang="en-US" sz="2500" dirty="0" smtClean="0"/>
              </a:p>
              <a:p>
                <a:pPr marL="0" indent="0">
                  <a:buNone/>
                </a:pPr>
                <a:endParaRPr lang="en-US" dirty="0"/>
              </a:p>
              <a:p>
                <a:pPr marL="0" indent="0">
                  <a:buNone/>
                </a:pPr>
                <a:r>
                  <a:rPr lang="en-US" dirty="0"/>
                  <a:t>Let </a:t>
                </a:r>
                <a:r>
                  <a:rPr lang="en-US" i="1" dirty="0" err="1"/>
                  <a:t>c</a:t>
                </a:r>
                <a:r>
                  <a:rPr lang="en-US" i="1" baseline="-25000" dirty="0" err="1"/>
                  <a:t>t,call</a:t>
                </a:r>
                <a:r>
                  <a:rPr lang="en-US" i="1" dirty="0"/>
                  <a:t>, </a:t>
                </a:r>
                <a:r>
                  <a:rPr lang="en-US" i="1" dirty="0" err="1"/>
                  <a:t>p</a:t>
                </a:r>
                <a:r>
                  <a:rPr lang="en-US" i="1" baseline="-25000" dirty="0" err="1"/>
                  <a:t>t,call</a:t>
                </a:r>
                <a:r>
                  <a:rPr lang="en-US" i="1" dirty="0"/>
                  <a:t>, </a:t>
                </a:r>
                <a:r>
                  <a:rPr lang="en-US" i="1" dirty="0" err="1"/>
                  <a:t>c</a:t>
                </a:r>
                <a:r>
                  <a:rPr lang="en-US" i="1" baseline="-25000" dirty="0" err="1"/>
                  <a:t>t,put</a:t>
                </a:r>
                <a:r>
                  <a:rPr lang="en-US" i="1" dirty="0"/>
                  <a:t>, </a:t>
                </a:r>
                <a:r>
                  <a:rPr lang="en-US" dirty="0"/>
                  <a:t>and </a:t>
                </a:r>
                <a:r>
                  <a:rPr lang="en-US" i="1" dirty="0" err="1"/>
                  <a:t>p</a:t>
                </a:r>
                <a:r>
                  <a:rPr lang="en-US" i="1" baseline="-25000" dirty="0" err="1"/>
                  <a:t>t,put</a:t>
                </a:r>
                <a:r>
                  <a:rPr lang="en-US" dirty="0"/>
                  <a:t> denote the values of a call on a call, put on a call, call on a put, and put on a put at time</a:t>
                </a:r>
                <a:r>
                  <a:rPr lang="en-US" i="1" dirty="0"/>
                  <a:t> t,</a:t>
                </a:r>
                <a:r>
                  <a:rPr lang="en-US" dirty="0"/>
                  <a:t> respectively.</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b="-1200"/>
                </a:stretch>
              </a:blipFill>
            </p:spPr>
            <p:txBody>
              <a:bodyPr/>
              <a:lstStyle/>
              <a:p>
                <a:r>
                  <a:rPr lang="en-US">
                    <a:noFill/>
                  </a:rPr>
                  <a:t> </a:t>
                </a:r>
              </a:p>
            </p:txBody>
          </p:sp>
        </mc:Fallback>
      </mc:AlternateContent>
    </p:spTree>
    <p:extLst>
      <p:ext uri="{BB962C8B-B14F-4D97-AF65-F5344CB8AC3E}">
        <p14:creationId xmlns:p14="http://schemas.microsoft.com/office/powerpoint/2010/main" val="36205642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Put-Call Parity </a:t>
            </a:r>
            <a:r>
              <a:rPr lang="en-US" b="1" dirty="0" smtClean="0"/>
              <a:t>For </a:t>
            </a:r>
            <a:r>
              <a:rPr lang="en-US" b="1" dirty="0"/>
              <a:t>Compound </a:t>
            </a:r>
            <a:r>
              <a:rPr lang="en-US" b="1" dirty="0" smtClean="0"/>
              <a:t>Options </a:t>
            </a:r>
            <a:r>
              <a:rPr lang="en-US" sz="36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8"/>
                <a:ext cx="11379201" cy="4706604"/>
              </a:xfrm>
            </p:spPr>
            <p:txBody>
              <a:bodyPr>
                <a:normAutofit fontScale="62500" lnSpcReduction="20000"/>
              </a:bodyPr>
              <a:lstStyle/>
              <a:p>
                <a:pPr marL="0" indent="0">
                  <a:buNone/>
                </a:pPr>
                <a:r>
                  <a:rPr lang="en-US" sz="3900" b="1" dirty="0" smtClean="0"/>
                  <a:t>Present Value:</a:t>
                </a:r>
              </a:p>
              <a:p>
                <a:pPr marL="0" indent="0">
                  <a:buNone/>
                </a:pPr>
                <a:endParaRPr lang="en-US" sz="3900" dirty="0"/>
              </a:p>
              <a:p>
                <a:pPr marL="0" indent="0">
                  <a:buNone/>
                </a:pPr>
                <a14:m>
                  <m:oMathPara xmlns:m="http://schemas.openxmlformats.org/officeDocument/2006/math">
                    <m:oMathParaPr>
                      <m:jc m:val="centerGroup"/>
                    </m:oMathParaPr>
                    <m:oMath xmlns:m="http://schemas.openxmlformats.org/officeDocument/2006/math">
                      <m:sSub>
                        <m:sSubPr>
                          <m:ctrlPr>
                            <a:rPr lang="en-US" sz="4300" i="1" smtClean="0">
                              <a:latin typeface="Cambria Math" panose="02040503050406030204" pitchFamily="18" charset="0"/>
                            </a:rPr>
                          </m:ctrlPr>
                        </m:sSubPr>
                        <m:e>
                          <m:r>
                            <a:rPr lang="en-US" sz="4300" i="1">
                              <a:latin typeface="Cambria Math" panose="02040503050406030204" pitchFamily="18" charset="0"/>
                            </a:rPr>
                            <m:t>𝑐</m:t>
                          </m:r>
                        </m:e>
                        <m:sub>
                          <m:r>
                            <a:rPr lang="en-US" sz="4300" i="1">
                              <a:latin typeface="Cambria Math" panose="02040503050406030204" pitchFamily="18" charset="0"/>
                            </a:rPr>
                            <m:t>0,</m:t>
                          </m:r>
                          <m:r>
                            <a:rPr lang="en-US" sz="4300" i="1">
                              <a:latin typeface="Cambria Math" panose="02040503050406030204" pitchFamily="18" charset="0"/>
                            </a:rPr>
                            <m:t>𝑐𝑎𝑙𝑙</m:t>
                          </m:r>
                        </m:sub>
                      </m:sSub>
                      <m:sSub>
                        <m:sSubPr>
                          <m:ctrlPr>
                            <a:rPr lang="en-US" sz="4300" i="1" smtClean="0">
                              <a:latin typeface="Cambria Math" panose="02040503050406030204" pitchFamily="18" charset="0"/>
                            </a:rPr>
                          </m:ctrlPr>
                        </m:sSubPr>
                        <m:e>
                          <m:r>
                            <a:rPr lang="en-US" sz="4300" i="1">
                              <a:latin typeface="Cambria Math" panose="02040503050406030204" pitchFamily="18" charset="0"/>
                            </a:rPr>
                            <m:t>  −  </m:t>
                          </m:r>
                          <m:r>
                            <a:rPr lang="en-US" sz="4300" i="1">
                              <a:latin typeface="Cambria Math" panose="02040503050406030204" pitchFamily="18" charset="0"/>
                            </a:rPr>
                            <m:t>𝑝</m:t>
                          </m:r>
                        </m:e>
                        <m:sub>
                          <m:r>
                            <a:rPr lang="en-US" sz="4300" i="1">
                              <a:latin typeface="Cambria Math" panose="02040503050406030204" pitchFamily="18" charset="0"/>
                            </a:rPr>
                            <m:t>0,</m:t>
                          </m:r>
                          <m:r>
                            <a:rPr lang="en-US" sz="4300" i="1">
                              <a:latin typeface="Cambria Math" panose="02040503050406030204" pitchFamily="18" charset="0"/>
                            </a:rPr>
                            <m:t>𝑐𝑎𝑙𝑙</m:t>
                          </m:r>
                        </m:sub>
                      </m:sSub>
                      <m:r>
                        <a:rPr lang="en-US" sz="4300" i="1">
                          <a:latin typeface="Cambria Math" panose="02040503050406030204" pitchFamily="18" charset="0"/>
                        </a:rPr>
                        <m:t> </m:t>
                      </m:r>
                      <m:r>
                        <a:rPr lang="en-US" sz="4300" i="1" smtClean="0">
                          <a:latin typeface="Cambria Math" panose="02040503050406030204" pitchFamily="18" charset="0"/>
                        </a:rPr>
                        <m:t>  </m:t>
                      </m:r>
                      <m:sSub>
                        <m:sSubPr>
                          <m:ctrlPr>
                            <a:rPr lang="en-US" sz="4300" i="1" smtClean="0">
                              <a:latin typeface="Cambria Math" panose="02040503050406030204" pitchFamily="18" charset="0"/>
                            </a:rPr>
                          </m:ctrlPr>
                        </m:sSubPr>
                        <m:e>
                          <m:r>
                            <a:rPr lang="en-US" sz="4300" i="1">
                              <a:latin typeface="Cambria Math" panose="02040503050406030204" pitchFamily="18" charset="0"/>
                            </a:rPr>
                            <m:t>=</m:t>
                          </m:r>
                          <m:sSub>
                            <m:sSubPr>
                              <m:ctrlPr>
                                <a:rPr lang="en-US" sz="4300" i="1" smtClean="0">
                                  <a:latin typeface="Cambria Math" panose="02040503050406030204" pitchFamily="18" charset="0"/>
                                </a:rPr>
                              </m:ctrlPr>
                            </m:sSubPr>
                            <m:e>
                              <m:r>
                                <a:rPr lang="en-US" sz="4300" i="1">
                                  <a:latin typeface="Cambria Math" panose="02040503050406030204" pitchFamily="18" charset="0"/>
                                </a:rPr>
                                <m:t>   </m:t>
                              </m:r>
                              <m:r>
                                <a:rPr lang="en-US" sz="4300" b="0" i="1" smtClean="0">
                                  <a:latin typeface="Cambria Math" panose="02040503050406030204" pitchFamily="18" charset="0"/>
                                </a:rPr>
                                <m:t> </m:t>
                              </m:r>
                              <m:r>
                                <a:rPr lang="en-US" sz="4300" i="1">
                                  <a:latin typeface="Cambria Math" panose="02040503050406030204" pitchFamily="18" charset="0"/>
                                </a:rPr>
                                <m:t>𝑐</m:t>
                              </m:r>
                            </m:e>
                            <m:sub>
                              <m:r>
                                <a:rPr lang="en-US" sz="4300" i="1">
                                  <a:latin typeface="Cambria Math" panose="02040503050406030204" pitchFamily="18" charset="0"/>
                                </a:rPr>
                                <m:t>0,</m:t>
                              </m:r>
                              <m:r>
                                <a:rPr lang="en-US" sz="4300" i="1">
                                  <a:latin typeface="Cambria Math" panose="02040503050406030204" pitchFamily="18" charset="0"/>
                                </a:rPr>
                                <m:t>𝑝𝑢𝑡</m:t>
                              </m:r>
                            </m:sub>
                          </m:sSub>
                          <m:r>
                            <a:rPr lang="en-US" sz="4300" i="1">
                              <a:latin typeface="Cambria Math" panose="02040503050406030204" pitchFamily="18" charset="0"/>
                            </a:rPr>
                            <m:t> −  </m:t>
                          </m:r>
                          <m:r>
                            <a:rPr lang="en-US" sz="4300" i="1">
                              <a:latin typeface="Cambria Math" panose="02040503050406030204" pitchFamily="18" charset="0"/>
                            </a:rPr>
                            <m:t>𝑝</m:t>
                          </m:r>
                        </m:e>
                        <m:sub>
                          <m:r>
                            <a:rPr lang="en-US" sz="4300" i="1">
                              <a:latin typeface="Cambria Math" panose="02040503050406030204" pitchFamily="18" charset="0"/>
                            </a:rPr>
                            <m:t>0,</m:t>
                          </m:r>
                          <m:r>
                            <a:rPr lang="en-US" sz="4300" i="1">
                              <a:latin typeface="Cambria Math" panose="02040503050406030204" pitchFamily="18" charset="0"/>
                            </a:rPr>
                            <m:t>𝑝𝑢𝑡</m:t>
                          </m:r>
                        </m:sub>
                      </m:sSub>
                      <m:r>
                        <a:rPr lang="en-US" sz="4300" i="1" smtClean="0">
                          <a:latin typeface="Cambria Math" panose="02040503050406030204" pitchFamily="18" charset="0"/>
                        </a:rPr>
                        <m:t>+</m:t>
                      </m:r>
                      <m:sSub>
                        <m:sSubPr>
                          <m:ctrlPr>
                            <a:rPr lang="en-US" sz="4300" i="1" smtClean="0">
                              <a:latin typeface="Cambria Math" panose="02040503050406030204" pitchFamily="18" charset="0"/>
                            </a:rPr>
                          </m:ctrlPr>
                        </m:sSubPr>
                        <m:e>
                          <m:r>
                            <a:rPr lang="en-US" sz="4300" b="0" i="1" smtClean="0">
                              <a:latin typeface="Cambria Math" panose="02040503050406030204" pitchFamily="18" charset="0"/>
                            </a:rPr>
                            <m:t>  </m:t>
                          </m:r>
                          <m:r>
                            <a:rPr lang="en-US" sz="4300" i="1">
                              <a:latin typeface="Cambria Math" panose="02040503050406030204" pitchFamily="18" charset="0"/>
                            </a:rPr>
                            <m:t>𝑆</m:t>
                          </m:r>
                        </m:e>
                        <m:sub>
                          <m:r>
                            <a:rPr lang="en-US" sz="4300" i="1">
                              <a:latin typeface="Cambria Math" panose="02040503050406030204" pitchFamily="18" charset="0"/>
                            </a:rPr>
                            <m:t>0</m:t>
                          </m:r>
                        </m:sub>
                      </m:sSub>
                      <m:r>
                        <a:rPr lang="en-US" sz="4300" i="1" smtClean="0">
                          <a:latin typeface="Cambria Math" panose="02040503050406030204" pitchFamily="18" charset="0"/>
                        </a:rPr>
                        <m:t>−</m:t>
                      </m:r>
                      <m:sSub>
                        <m:sSubPr>
                          <m:ctrlPr>
                            <a:rPr lang="en-US" sz="4300" i="1" smtClean="0">
                              <a:latin typeface="Cambria Math" panose="02040503050406030204" pitchFamily="18" charset="0"/>
                            </a:rPr>
                          </m:ctrlPr>
                        </m:sSubPr>
                        <m:e>
                          <m:r>
                            <a:rPr lang="en-US" sz="4300" i="1">
                              <a:latin typeface="Cambria Math" panose="02040503050406030204" pitchFamily="18" charset="0"/>
                            </a:rPr>
                            <m:t>𝑋</m:t>
                          </m:r>
                        </m:e>
                        <m:sub>
                          <m:r>
                            <a:rPr lang="en-US" sz="4300" i="1">
                              <a:latin typeface="Cambria Math" panose="02040503050406030204" pitchFamily="18" charset="0"/>
                            </a:rPr>
                            <m:t>2</m:t>
                          </m:r>
                        </m:sub>
                      </m:sSub>
                      <m:sSup>
                        <m:sSupPr>
                          <m:ctrlPr>
                            <a:rPr lang="en-US" sz="4300" i="1" smtClean="0">
                              <a:latin typeface="Cambria Math" panose="02040503050406030204" pitchFamily="18" charset="0"/>
                            </a:rPr>
                          </m:ctrlPr>
                        </m:sSupPr>
                        <m:e>
                          <m:r>
                            <a:rPr lang="en-US" sz="4300" i="1">
                              <a:latin typeface="Cambria Math" panose="02040503050406030204" pitchFamily="18" charset="0"/>
                            </a:rPr>
                            <m:t>𝑒</m:t>
                          </m:r>
                        </m:e>
                        <m:sup>
                          <m:r>
                            <a:rPr lang="en-US" sz="4300" i="1">
                              <a:latin typeface="Cambria Math" panose="02040503050406030204" pitchFamily="18" charset="0"/>
                            </a:rPr>
                            <m:t>−</m:t>
                          </m:r>
                          <m:r>
                            <a:rPr lang="en-US" sz="4300" i="1">
                              <a:latin typeface="Cambria Math" panose="02040503050406030204" pitchFamily="18" charset="0"/>
                            </a:rPr>
                            <m:t>𝑟</m:t>
                          </m:r>
                          <m:sSub>
                            <m:sSubPr>
                              <m:ctrlPr>
                                <a:rPr lang="en-US" sz="4300" i="1">
                                  <a:latin typeface="Cambria Math" panose="02040503050406030204" pitchFamily="18" charset="0"/>
                                </a:rPr>
                              </m:ctrlPr>
                            </m:sSubPr>
                            <m:e>
                              <m:r>
                                <a:rPr lang="en-US" sz="4300" i="1">
                                  <a:latin typeface="Cambria Math" panose="02040503050406030204" pitchFamily="18" charset="0"/>
                                </a:rPr>
                                <m:t>𝑇</m:t>
                              </m:r>
                            </m:e>
                            <m:sub>
                              <m:r>
                                <a:rPr lang="en-US" sz="4300" i="1">
                                  <a:latin typeface="Cambria Math" panose="02040503050406030204" pitchFamily="18" charset="0"/>
                                </a:rPr>
                                <m:t>2</m:t>
                              </m:r>
                            </m:sub>
                          </m:sSub>
                        </m:sup>
                      </m:sSup>
                    </m:oMath>
                  </m:oMathPara>
                </a14:m>
                <a:endParaRPr lang="en-US" sz="4300" dirty="0"/>
              </a:p>
              <a:p>
                <a:pPr marL="0" indent="0">
                  <a:buNone/>
                </a:pPr>
                <a:endParaRPr lang="en-US" sz="3900" dirty="0"/>
              </a:p>
              <a:p>
                <a:pPr marL="0" indent="0">
                  <a:buNone/>
                </a:pPr>
                <a:r>
                  <a:rPr lang="en-US" sz="3900" b="1" dirty="0"/>
                  <a:t>Time </a:t>
                </a:r>
                <a:r>
                  <a:rPr lang="en-US" sz="3900" b="1" i="1" dirty="0"/>
                  <a:t>T</a:t>
                </a:r>
                <a:r>
                  <a:rPr lang="en-US" sz="3900" b="1" baseline="-25000" dirty="0"/>
                  <a:t>1</a:t>
                </a:r>
                <a:r>
                  <a:rPr lang="en-US" sz="3900" b="1" dirty="0"/>
                  <a:t> Value</a:t>
                </a:r>
                <a:r>
                  <a:rPr lang="en-US" sz="3900" b="1" dirty="0" smtClean="0"/>
                  <a:t>:</a:t>
                </a:r>
              </a:p>
              <a:p>
                <a:pPr marL="0" indent="0">
                  <a:buNone/>
                </a:pPr>
                <a:endParaRPr lang="en-US" sz="3400" b="1" dirty="0"/>
              </a:p>
              <a:p>
                <a:pPr marL="0" indent="0">
                  <a:buNone/>
                </a:pPr>
                <a:r>
                  <a:rPr lang="en-US" sz="3200" dirty="0"/>
                  <a:t>MAX[</a:t>
                </a:r>
                <a:r>
                  <a:rPr lang="en-US" sz="3200" i="1" dirty="0"/>
                  <a:t>c</a:t>
                </a:r>
                <a:r>
                  <a:rPr lang="en-US" sz="3200" baseline="-25000" dirty="0"/>
                  <a:t>u,T1</a:t>
                </a:r>
                <a:r>
                  <a:rPr lang="en-US" sz="3200" dirty="0"/>
                  <a:t> -</a:t>
                </a:r>
                <a:r>
                  <a:rPr lang="en-US" sz="3200" i="1" dirty="0"/>
                  <a:t>X</a:t>
                </a:r>
                <a:r>
                  <a:rPr lang="en-US" sz="3200" baseline="-25000" dirty="0"/>
                  <a:t>1</a:t>
                </a:r>
                <a:r>
                  <a:rPr lang="en-US" sz="3200" dirty="0"/>
                  <a:t>,0</a:t>
                </a:r>
                <a:r>
                  <a:rPr lang="en-US" sz="3200" dirty="0" smtClean="0"/>
                  <a:t>] </a:t>
                </a:r>
                <a:r>
                  <a:rPr lang="en-US" sz="3200" dirty="0"/>
                  <a:t>- </a:t>
                </a:r>
                <a:r>
                  <a:rPr lang="en-US" sz="3200" dirty="0" smtClean="0"/>
                  <a:t>MAX[</a:t>
                </a:r>
                <a:r>
                  <a:rPr lang="en-US" sz="3200" i="1" dirty="0" smtClean="0"/>
                  <a:t>X</a:t>
                </a:r>
                <a:r>
                  <a:rPr lang="en-US" sz="3200" baseline="-25000" dirty="0" smtClean="0"/>
                  <a:t>1</a:t>
                </a:r>
                <a:r>
                  <a:rPr lang="en-US" sz="3200" dirty="0" smtClean="0"/>
                  <a:t> </a:t>
                </a:r>
                <a:r>
                  <a:rPr lang="en-US" sz="3200" dirty="0"/>
                  <a:t>- </a:t>
                </a:r>
                <a:r>
                  <a:rPr lang="en-US" sz="3200" i="1" dirty="0"/>
                  <a:t>c</a:t>
                </a:r>
                <a:r>
                  <a:rPr lang="en-US" sz="3200" baseline="-25000" dirty="0"/>
                  <a:t>u,T1</a:t>
                </a:r>
                <a:r>
                  <a:rPr lang="en-US" sz="3200" dirty="0"/>
                  <a:t>,0] = MAX[</a:t>
                </a:r>
                <a:r>
                  <a:rPr lang="en-US" sz="3200" i="1" dirty="0"/>
                  <a:t>p</a:t>
                </a:r>
                <a:r>
                  <a:rPr lang="en-US" sz="3200" baseline="-25000" dirty="0"/>
                  <a:t>u,T1</a:t>
                </a:r>
                <a:r>
                  <a:rPr lang="en-US" sz="3200" dirty="0"/>
                  <a:t> -</a:t>
                </a:r>
                <a:r>
                  <a:rPr lang="en-US" sz="3200" i="1" dirty="0"/>
                  <a:t>X</a:t>
                </a:r>
                <a:r>
                  <a:rPr lang="en-US" sz="3200" baseline="-25000" dirty="0"/>
                  <a:t>1</a:t>
                </a:r>
                <a:r>
                  <a:rPr lang="en-US" sz="3200" dirty="0"/>
                  <a:t>,0]-MAX[</a:t>
                </a:r>
                <a:r>
                  <a:rPr lang="en-US" sz="3200" i="1" dirty="0"/>
                  <a:t>X</a:t>
                </a:r>
                <a:r>
                  <a:rPr lang="en-US" sz="3200" baseline="-25000" dirty="0"/>
                  <a:t>1</a:t>
                </a:r>
                <a:r>
                  <a:rPr lang="en-US" sz="3200" dirty="0"/>
                  <a:t> </a:t>
                </a:r>
                <a:r>
                  <a:rPr lang="en-US" sz="3200" dirty="0" smtClean="0"/>
                  <a:t>- </a:t>
                </a:r>
                <a:r>
                  <a:rPr lang="en-US" sz="3200" i="1" dirty="0" smtClean="0"/>
                  <a:t>p</a:t>
                </a:r>
                <a:r>
                  <a:rPr lang="en-US" sz="3200" baseline="-25000" dirty="0" smtClean="0"/>
                  <a:t>u,T1</a:t>
                </a:r>
                <a:r>
                  <a:rPr lang="en-US" sz="3200" dirty="0" smtClean="0"/>
                  <a:t>,0</a:t>
                </a:r>
                <a:r>
                  <a:rPr lang="en-US" sz="3200" dirty="0"/>
                  <a:t>]</a:t>
                </a:r>
                <a14:m>
                  <m:oMath xmlns:m="http://schemas.openxmlformats.org/officeDocument/2006/math">
                    <m:r>
                      <a:rPr lang="en-US" sz="3200" i="1">
                        <a:latin typeface="Cambria Math" panose="02040503050406030204" pitchFamily="18" charset="0"/>
                      </a:rPr>
                      <m:t> + </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0</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2</m:t>
                        </m:r>
                      </m:sub>
                    </m:sSub>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m:t>
                        </m:r>
                        <m:r>
                          <a:rPr lang="en-US" sz="3200" i="1">
                            <a:latin typeface="Cambria Math" panose="02040503050406030204" pitchFamily="18" charset="0"/>
                          </a:rPr>
                          <m:t>𝑟</m:t>
                        </m:r>
                        <m:sSub>
                          <m:sSubPr>
                            <m:ctrlPr>
                              <a:rPr lang="en-US" sz="3200" i="1">
                                <a:latin typeface="Cambria Math" panose="02040503050406030204" pitchFamily="18" charset="0"/>
                              </a:rPr>
                            </m:ctrlPr>
                          </m:sSubPr>
                          <m:e>
                            <m:r>
                              <a:rPr lang="en-US" sz="3200" i="1">
                                <a:latin typeface="Cambria Math" panose="02040503050406030204" pitchFamily="18" charset="0"/>
                              </a:rPr>
                              <m:t>𝑇</m:t>
                            </m:r>
                          </m:e>
                          <m:sub>
                            <m:r>
                              <a:rPr lang="en-US" sz="3200" i="1">
                                <a:latin typeface="Cambria Math" panose="02040503050406030204" pitchFamily="18" charset="0"/>
                              </a:rPr>
                              <m:t>2</m:t>
                            </m:r>
                          </m:sub>
                        </m:sSub>
                      </m:sup>
                    </m:sSup>
                  </m:oMath>
                </a14:m>
                <a:r>
                  <a:rPr lang="en-US" sz="3400" i="1" dirty="0"/>
                  <a:t>                     </a:t>
                </a:r>
                <a:endParaRPr lang="en-US" sz="3400" i="1" dirty="0" smtClean="0"/>
              </a:p>
              <a:p>
                <a:pPr marL="0" indent="0">
                  <a:buNone/>
                </a:pPr>
                <a:r>
                  <a:rPr lang="en-US" sz="3400" i="1" dirty="0" smtClean="0"/>
                  <a:t> </a:t>
                </a:r>
              </a:p>
              <a:p>
                <a:pPr marL="0" indent="0">
                  <a:buNone/>
                </a:pPr>
                <a:r>
                  <a:rPr lang="en-US" sz="3400" i="1" dirty="0" smtClean="0"/>
                  <a:t>			c</a:t>
                </a:r>
                <a:r>
                  <a:rPr lang="en-US" sz="3400" baseline="-25000" dirty="0" smtClean="0"/>
                  <a:t>u,T1</a:t>
                </a:r>
                <a:r>
                  <a:rPr lang="en-US" sz="3400" dirty="0" smtClean="0"/>
                  <a:t> </a:t>
                </a:r>
                <a:r>
                  <a:rPr lang="en-US" sz="3400" dirty="0"/>
                  <a:t>-</a:t>
                </a:r>
                <a:r>
                  <a:rPr lang="en-US" sz="3400" i="1" dirty="0"/>
                  <a:t>X</a:t>
                </a:r>
                <a:r>
                  <a:rPr lang="en-US" sz="3400" baseline="-25000" dirty="0"/>
                  <a:t>1</a:t>
                </a:r>
                <a:r>
                  <a:rPr lang="en-US" sz="3400" dirty="0"/>
                  <a:t>  </a:t>
                </a:r>
                <a:r>
                  <a:rPr lang="en-US" sz="3400" dirty="0" smtClean="0"/>
                  <a:t>     =      </a:t>
                </a:r>
                <a:r>
                  <a:rPr lang="en-US" sz="3400" i="1" dirty="0"/>
                  <a:t>p</a:t>
                </a:r>
                <a:r>
                  <a:rPr lang="en-US" sz="3400" baseline="-25000" dirty="0"/>
                  <a:t>u,T1</a:t>
                </a:r>
                <a:r>
                  <a:rPr lang="en-US" sz="3400" dirty="0"/>
                  <a:t> -</a:t>
                </a:r>
                <a:r>
                  <a:rPr lang="en-US" sz="3400" i="1" dirty="0"/>
                  <a:t>X</a:t>
                </a:r>
                <a:r>
                  <a:rPr lang="en-US" sz="3400" baseline="-25000" dirty="0"/>
                  <a:t>1         </a:t>
                </a:r>
                <a14:m>
                  <m:oMath xmlns:m="http://schemas.openxmlformats.org/officeDocument/2006/math">
                    <m:r>
                      <a:rPr lang="en-US" sz="3400" i="1">
                        <a:latin typeface="Cambria Math" panose="02040503050406030204" pitchFamily="18" charset="0"/>
                      </a:rPr>
                      <m:t>+ </m:t>
                    </m:r>
                    <m:sSub>
                      <m:sSubPr>
                        <m:ctrlPr>
                          <a:rPr lang="en-US" sz="3400" i="1">
                            <a:latin typeface="Cambria Math" panose="02040503050406030204" pitchFamily="18" charset="0"/>
                          </a:rPr>
                        </m:ctrlPr>
                      </m:sSubPr>
                      <m:e>
                        <m:r>
                          <a:rPr lang="en-US" sz="3400" i="1">
                            <a:latin typeface="Cambria Math" panose="02040503050406030204" pitchFamily="18" charset="0"/>
                          </a:rPr>
                          <m:t>𝑆</m:t>
                        </m:r>
                      </m:e>
                      <m:sub>
                        <m:r>
                          <a:rPr lang="en-US" sz="3400" i="1">
                            <a:latin typeface="Cambria Math" panose="02040503050406030204" pitchFamily="18" charset="0"/>
                          </a:rPr>
                          <m:t>0</m:t>
                        </m:r>
                      </m:sub>
                    </m:sSub>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i="1">
                            <a:latin typeface="Cambria Math" panose="02040503050406030204" pitchFamily="18" charset="0"/>
                          </a:rPr>
                          <m:t>𝑋</m:t>
                        </m:r>
                      </m:e>
                      <m:sub>
                        <m:r>
                          <a:rPr lang="en-US" sz="3400" i="1">
                            <a:latin typeface="Cambria Math" panose="02040503050406030204" pitchFamily="18" charset="0"/>
                          </a:rPr>
                          <m:t>2</m:t>
                        </m:r>
                      </m:sub>
                    </m:sSub>
                    <m:sSup>
                      <m:sSupPr>
                        <m:ctrlPr>
                          <a:rPr lang="en-US" sz="3400" i="1">
                            <a:latin typeface="Cambria Math" panose="02040503050406030204" pitchFamily="18" charset="0"/>
                          </a:rPr>
                        </m:ctrlPr>
                      </m:sSupPr>
                      <m:e>
                        <m:r>
                          <a:rPr lang="en-US" sz="3400" i="1">
                            <a:latin typeface="Cambria Math" panose="02040503050406030204" pitchFamily="18" charset="0"/>
                          </a:rPr>
                          <m:t>𝑒</m:t>
                        </m:r>
                      </m:e>
                      <m:sup>
                        <m:r>
                          <a:rPr lang="en-US" sz="3400" i="1">
                            <a:latin typeface="Cambria Math" panose="02040503050406030204" pitchFamily="18" charset="0"/>
                          </a:rPr>
                          <m:t>−</m:t>
                        </m:r>
                        <m:r>
                          <a:rPr lang="en-US" sz="3400" i="1">
                            <a:latin typeface="Cambria Math" panose="02040503050406030204" pitchFamily="18" charset="0"/>
                          </a:rPr>
                          <m:t>𝑟</m:t>
                        </m:r>
                        <m:sSub>
                          <m:sSubPr>
                            <m:ctrlPr>
                              <a:rPr lang="en-US" sz="3400" i="1">
                                <a:latin typeface="Cambria Math" panose="02040503050406030204" pitchFamily="18" charset="0"/>
                              </a:rPr>
                            </m:ctrlPr>
                          </m:sSubPr>
                          <m:e>
                            <m:r>
                              <a:rPr lang="en-US" sz="3400" i="1">
                                <a:latin typeface="Cambria Math" panose="02040503050406030204" pitchFamily="18" charset="0"/>
                              </a:rPr>
                              <m:t>𝑇</m:t>
                            </m:r>
                          </m:e>
                          <m:sub>
                            <m:r>
                              <a:rPr lang="en-US" sz="3400" i="1">
                                <a:latin typeface="Cambria Math" panose="02040503050406030204" pitchFamily="18" charset="0"/>
                              </a:rPr>
                              <m:t>2</m:t>
                            </m:r>
                          </m:sub>
                        </m:sSub>
                      </m:sup>
                    </m:sSup>
                  </m:oMath>
                </a14:m>
                <a:endParaRPr lang="en-US" sz="3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8"/>
                <a:ext cx="11379201" cy="4706604"/>
              </a:xfrm>
              <a:blipFill rotWithShape="0">
                <a:blip r:embed="rId2" cstate="print"/>
                <a:stretch>
                  <a:fillRect l="-803" t="-2591"/>
                </a:stretch>
              </a:blipFill>
            </p:spPr>
            <p:txBody>
              <a:bodyPr/>
              <a:lstStyle/>
              <a:p>
                <a:r>
                  <a:rPr lang="en-US">
                    <a:noFill/>
                  </a:rPr>
                  <a:t> </a:t>
                </a:r>
              </a:p>
            </p:txBody>
          </p:sp>
        </mc:Fallback>
      </mc:AlternateContent>
      <p:sp>
        <p:nvSpPr>
          <p:cNvPr id="4" name="Rectangle 3"/>
          <p:cNvSpPr/>
          <p:nvPr/>
        </p:nvSpPr>
        <p:spPr>
          <a:xfrm>
            <a:off x="530941" y="5374058"/>
            <a:ext cx="10559845" cy="646331"/>
          </a:xfrm>
          <a:prstGeom prst="rect">
            <a:avLst/>
          </a:prstGeom>
        </p:spPr>
        <p:txBody>
          <a:bodyPr wrap="square">
            <a:spAutoFit/>
          </a:bodyPr>
          <a:lstStyle/>
          <a:p>
            <a:r>
              <a:rPr lang="en-US" dirty="0" smtClean="0"/>
              <a:t>Where </a:t>
            </a:r>
            <a:r>
              <a:rPr lang="en-US" i="1" dirty="0" err="1"/>
              <a:t>c</a:t>
            </a:r>
            <a:r>
              <a:rPr lang="en-US" i="1" baseline="-25000" dirty="0" err="1"/>
              <a:t>t,call</a:t>
            </a:r>
            <a:r>
              <a:rPr lang="en-US" i="1" dirty="0"/>
              <a:t>, </a:t>
            </a:r>
            <a:r>
              <a:rPr lang="en-US" i="1" dirty="0" err="1"/>
              <a:t>p</a:t>
            </a:r>
            <a:r>
              <a:rPr lang="en-US" i="1" baseline="-25000" dirty="0" err="1"/>
              <a:t>t,call</a:t>
            </a:r>
            <a:r>
              <a:rPr lang="en-US" i="1" dirty="0"/>
              <a:t>, </a:t>
            </a:r>
            <a:r>
              <a:rPr lang="en-US" i="1" dirty="0" err="1"/>
              <a:t>c</a:t>
            </a:r>
            <a:r>
              <a:rPr lang="en-US" i="1" baseline="-25000" dirty="0" err="1"/>
              <a:t>t,put</a:t>
            </a:r>
            <a:r>
              <a:rPr lang="en-US" i="1" dirty="0"/>
              <a:t>, </a:t>
            </a:r>
            <a:r>
              <a:rPr lang="en-US" dirty="0"/>
              <a:t>and </a:t>
            </a:r>
            <a:r>
              <a:rPr lang="en-US" i="1" dirty="0" err="1"/>
              <a:t>p</a:t>
            </a:r>
            <a:r>
              <a:rPr lang="en-US" i="1" baseline="-25000" dirty="0" err="1"/>
              <a:t>t,put</a:t>
            </a:r>
            <a:r>
              <a:rPr lang="en-US" dirty="0"/>
              <a:t> denote the values of a call on a call, put on a call, call on a put, and put on a put at time</a:t>
            </a:r>
            <a:r>
              <a:rPr lang="en-US" i="1" dirty="0"/>
              <a:t> t,</a:t>
            </a:r>
            <a:r>
              <a:rPr lang="en-US" dirty="0"/>
              <a:t> respectively.</a:t>
            </a:r>
          </a:p>
        </p:txBody>
      </p:sp>
    </p:spTree>
    <p:extLst>
      <p:ext uri="{BB962C8B-B14F-4D97-AF65-F5344CB8AC3E}">
        <p14:creationId xmlns:p14="http://schemas.microsoft.com/office/powerpoint/2010/main" val="7649608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Black-Scholes Model </a:t>
            </a:r>
            <a:r>
              <a:rPr lang="en-US" b="1" dirty="0" smtClean="0"/>
              <a:t>And </a:t>
            </a:r>
            <a:r>
              <a:rPr lang="en-US" b="1" dirty="0"/>
              <a:t>Dividend Adjustments</a:t>
            </a:r>
            <a:endParaRPr lang="en-US" dirty="0"/>
          </a:p>
        </p:txBody>
      </p:sp>
      <p:sp>
        <p:nvSpPr>
          <p:cNvPr id="3" name="Content Placeholder 2"/>
          <p:cNvSpPr>
            <a:spLocks noGrp="1"/>
          </p:cNvSpPr>
          <p:nvPr>
            <p:ph sz="quarter" idx="1"/>
          </p:nvPr>
        </p:nvSpPr>
        <p:spPr/>
        <p:txBody>
          <a:bodyPr/>
          <a:lstStyle/>
          <a:p>
            <a:r>
              <a:rPr lang="en-US" dirty="0"/>
              <a:t>Lumpy Dividend </a:t>
            </a:r>
            <a:r>
              <a:rPr lang="en-US" dirty="0" smtClean="0"/>
              <a:t>Adjustments</a:t>
            </a:r>
          </a:p>
          <a:p>
            <a:r>
              <a:rPr lang="en-US" dirty="0"/>
              <a:t>Merton’s Continuous Leakage Formula</a:t>
            </a:r>
          </a:p>
        </p:txBody>
      </p:sp>
    </p:spTree>
    <p:extLst>
      <p:ext uri="{BB962C8B-B14F-4D97-AF65-F5344CB8AC3E}">
        <p14:creationId xmlns:p14="http://schemas.microsoft.com/office/powerpoint/2010/main" val="18019146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Lumpy Dividend Adjustments</a:t>
            </a:r>
          </a:p>
        </p:txBody>
      </p:sp>
      <p:sp>
        <p:nvSpPr>
          <p:cNvPr id="3" name="Content Placeholder 2"/>
          <p:cNvSpPr>
            <a:spLocks noGrp="1"/>
          </p:cNvSpPr>
          <p:nvPr>
            <p:ph sz="quarter" idx="1"/>
          </p:nvPr>
        </p:nvSpPr>
        <p:spPr/>
        <p:txBody>
          <a:bodyPr/>
          <a:lstStyle/>
          <a:p>
            <a:r>
              <a:rPr lang="en-US" i="1" dirty="0" smtClean="0"/>
              <a:t>The </a:t>
            </a:r>
            <a:r>
              <a:rPr lang="en-US" i="1" dirty="0"/>
              <a:t>European Known Dividend </a:t>
            </a:r>
            <a:r>
              <a:rPr lang="en-US" i="1" dirty="0" smtClean="0"/>
              <a:t>Model</a:t>
            </a:r>
          </a:p>
          <a:p>
            <a:endParaRPr lang="en-US" dirty="0"/>
          </a:p>
          <a:p>
            <a:r>
              <a:rPr lang="en-US" i="1" dirty="0"/>
              <a:t>Modeling American Calls</a:t>
            </a:r>
            <a:endParaRPr lang="en-US" dirty="0"/>
          </a:p>
          <a:p>
            <a:endParaRPr lang="en-US" dirty="0" smtClean="0"/>
          </a:p>
          <a:p>
            <a:r>
              <a:rPr lang="en-US" i="1" dirty="0"/>
              <a:t>Black's Pseudo-American Call Model</a:t>
            </a:r>
            <a:endParaRPr lang="en-US" dirty="0"/>
          </a:p>
          <a:p>
            <a:endParaRPr lang="en-US" dirty="0" smtClean="0"/>
          </a:p>
          <a:p>
            <a:r>
              <a:rPr lang="en-US" i="1" dirty="0"/>
              <a:t>The Roll-</a:t>
            </a:r>
            <a:r>
              <a:rPr lang="en-US" i="1" dirty="0" err="1"/>
              <a:t>Geske</a:t>
            </a:r>
            <a:r>
              <a:rPr lang="en-US" i="1" dirty="0"/>
              <a:t>-Whaley Compound Option Formula</a:t>
            </a:r>
            <a:endParaRPr lang="en-US" dirty="0"/>
          </a:p>
          <a:p>
            <a:endParaRPr lang="en-US" dirty="0"/>
          </a:p>
        </p:txBody>
      </p:sp>
    </p:spTree>
    <p:extLst>
      <p:ext uri="{BB962C8B-B14F-4D97-AF65-F5344CB8AC3E}">
        <p14:creationId xmlns:p14="http://schemas.microsoft.com/office/powerpoint/2010/main" val="30989974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European Known Dividend </a:t>
            </a:r>
            <a:r>
              <a:rPr lang="en-US" b="1" dirty="0" smtClean="0"/>
              <a:t>Model</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A </a:t>
                </a:r>
                <a:r>
                  <a:rPr lang="en-US" i="1" dirty="0"/>
                  <a:t>dividend-protected</a:t>
                </a:r>
                <a:r>
                  <a:rPr lang="en-US" dirty="0"/>
                  <a:t> call option allows for the option holder to receive the underlying stock and any dividends paid during the life of the option in the event of exercise. </a:t>
                </a:r>
                <a:r>
                  <a:rPr lang="en-US" dirty="0" smtClean="0"/>
                  <a:t> In </a:t>
                </a:r>
                <a:r>
                  <a:rPr lang="en-US" dirty="0"/>
                  <a:t>practice, most options are not dividend protected. In effect, a dividend payment diminishes the value of the underlying stock by the value of the dividend on the ex-dividend date. If a stock underlying such a European call option were to pay a known dividend of amount </a:t>
                </a:r>
                <a:r>
                  <a:rPr lang="en-US" i="1" dirty="0"/>
                  <a:t>D</a:t>
                </a:r>
                <a:r>
                  <a:rPr lang="en-US" dirty="0"/>
                  <a:t>, with ex-dividend date </a:t>
                </a:r>
                <a:r>
                  <a:rPr lang="en-US" i="1" dirty="0" err="1"/>
                  <a:t>t</a:t>
                </a:r>
                <a:r>
                  <a:rPr lang="en-US" baseline="-25000" dirty="0" err="1"/>
                  <a:t>D</a:t>
                </a:r>
                <a:r>
                  <a:rPr lang="en-US" dirty="0"/>
                  <a:t> &lt; </a:t>
                </a:r>
                <a:r>
                  <a:rPr lang="en-US" i="1" dirty="0"/>
                  <a:t>T</a:t>
                </a:r>
                <a:r>
                  <a:rPr lang="en-US" dirty="0" smtClean="0"/>
                  <a:t>, </a:t>
                </a:r>
                <a:r>
                  <a:rPr lang="en-US" dirty="0" smtClean="0">
                    <a:solidFill>
                      <a:schemeClr val="tx1"/>
                    </a:solidFill>
                  </a:rPr>
                  <a:t>the European Known Dividend Model assumes that the stock price reduced by the value of the dividend,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𝐷</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𝑒</m:t>
                        </m:r>
                      </m:e>
                      <m:sup>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𝐷</m:t>
                            </m:r>
                          </m:sub>
                        </m:sSub>
                        <m:r>
                          <a:rPr lang="en-US" b="0" i="1" smtClean="0">
                            <a:solidFill>
                              <a:schemeClr val="tx1"/>
                            </a:solidFill>
                            <a:latin typeface="Cambria Math" panose="02040503050406030204" pitchFamily="18" charset="0"/>
                          </a:rPr>
                          <m:t>)</m:t>
                        </m:r>
                      </m:sup>
                    </m:sSup>
                  </m:oMath>
                </a14:m>
                <a:r>
                  <a:rPr lang="en-US" dirty="0" smtClean="0">
                    <a:solidFill>
                      <a:schemeClr val="tx1"/>
                    </a:solidFill>
                  </a:rPr>
                  <a:t>, follows a geometric Brownian motion process. </a:t>
                </a:r>
                <a:endParaRPr lang="en-US" dirty="0">
                  <a:solidFill>
                    <a:schemeClr val="tx1"/>
                  </a:solidFill>
                </a:endParaRPr>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505"/>
                </a:stretch>
              </a:blipFill>
            </p:spPr>
            <p:txBody>
              <a:bodyPr/>
              <a:lstStyle/>
              <a:p>
                <a:r>
                  <a:rPr lang="en-US">
                    <a:noFill/>
                  </a:rPr>
                  <a:t> </a:t>
                </a:r>
              </a:p>
            </p:txBody>
          </p:sp>
        </mc:Fallback>
      </mc:AlternateContent>
    </p:spTree>
    <p:extLst>
      <p:ext uri="{BB962C8B-B14F-4D97-AF65-F5344CB8AC3E}">
        <p14:creationId xmlns:p14="http://schemas.microsoft.com/office/powerpoint/2010/main" val="6859853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15" y="22538"/>
            <a:ext cx="11379200" cy="758952"/>
          </a:xfrm>
        </p:spPr>
        <p:txBody>
          <a:bodyPr/>
          <a:lstStyle/>
          <a:p>
            <a:r>
              <a:rPr lang="en-US" b="1" dirty="0"/>
              <a:t>The European Known Dividend </a:t>
            </a:r>
            <a:r>
              <a:rPr lang="en-US" b="1" dirty="0" smtClean="0"/>
              <a:t>Model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68794" y="1527047"/>
                <a:ext cx="11338560" cy="4572000"/>
              </a:xfrm>
            </p:spPr>
            <p:txBody>
              <a:bodyPr/>
              <a:lstStyle/>
              <a:p>
                <a:pPr marL="0" indent="0">
                  <a:buNone/>
                </a:pPr>
                <a:r>
                  <a:rPr lang="en-US" dirty="0" smtClean="0">
                    <a:solidFill>
                      <a:schemeClr val="tx1"/>
                    </a:solidFill>
                  </a:rPr>
                  <a:t>The </a:t>
                </a:r>
                <a:r>
                  <a:rPr lang="en-US" dirty="0">
                    <a:solidFill>
                      <a:schemeClr val="tx1"/>
                    </a:solidFill>
                  </a:rPr>
                  <a:t>boundary </a:t>
                </a:r>
                <a:r>
                  <a:rPr lang="en-US" dirty="0" smtClean="0">
                    <a:solidFill>
                      <a:schemeClr val="tx1"/>
                    </a:solidFill>
                  </a:rPr>
                  <a:t>condition is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𝑇</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𝑀𝐴𝑋</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𝑇</m:t>
                            </m:r>
                          </m:sub>
                        </m:sSub>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𝑒</m:t>
                            </m:r>
                          </m:e>
                          <m:sup>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𝐷</m:t>
                                </m:r>
                              </m:sub>
                            </m:sSub>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,0</m:t>
                        </m:r>
                      </m:e>
                    </m:d>
                    <m:r>
                      <a:rPr lang="en-US" b="0" i="1" smtClean="0">
                        <a:solidFill>
                          <a:schemeClr val="tx1"/>
                        </a:solidFill>
                        <a:latin typeface="Cambria Math" panose="02040503050406030204" pitchFamily="18" charset="0"/>
                      </a:rPr>
                      <m:t>.</m:t>
                    </m:r>
                  </m:oMath>
                </a14:m>
                <a:r>
                  <a:rPr lang="en-US" dirty="0" smtClean="0">
                    <a:solidFill>
                      <a:schemeClr val="tx1"/>
                    </a:solidFill>
                  </a:rPr>
                  <a:t>                     </a:t>
                </a:r>
              </a:p>
              <a:p>
                <a:pPr marL="0" indent="0">
                  <a:buNone/>
                </a:pPr>
                <a:endParaRPr lang="en-US" dirty="0" smtClean="0"/>
              </a:p>
              <a:p>
                <a:pPr marL="0" indent="0">
                  <a:buNone/>
                </a:pPr>
                <a:r>
                  <a:rPr lang="en-US" dirty="0" smtClean="0"/>
                  <a:t>The</a:t>
                </a:r>
                <a:r>
                  <a:rPr lang="en-US" i="1" dirty="0" smtClean="0"/>
                  <a:t> European Known Dividend Model</a:t>
                </a:r>
                <a:r>
                  <a:rPr lang="en-US" dirty="0" smtClean="0"/>
                  <a:t> can be used to evaluate the option as follows: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68794" y="1527047"/>
                <a:ext cx="11338560" cy="4572000"/>
              </a:xfrm>
              <a:blipFill rotWithShape="0">
                <a:blip r:embed="rId3" cstate="print"/>
                <a:stretch>
                  <a:fillRect l="-1022" t="-667" r="-1290"/>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1656226745"/>
              </p:ext>
            </p:extLst>
          </p:nvPr>
        </p:nvGraphicFramePr>
        <p:xfrm>
          <a:off x="1453589" y="3327809"/>
          <a:ext cx="9610853" cy="970477"/>
        </p:xfrm>
        <a:graphic>
          <a:graphicData uri="http://schemas.openxmlformats.org/presentationml/2006/ole">
            <mc:AlternateContent xmlns:mc="http://schemas.openxmlformats.org/markup-compatibility/2006">
              <mc:Choice xmlns:v="urn:schemas-microsoft-com:vml" Requires="v">
                <p:oleObj spid="_x0000_s17639" name="Equation" r:id="rId4" imgW="3898900" imgH="393700" progId="Equation.3">
                  <p:embed/>
                </p:oleObj>
              </mc:Choice>
              <mc:Fallback>
                <p:oleObj name="Equation" r:id="rId4" imgW="3898900" imgH="393700" progId="Equation.3">
                  <p:embed/>
                  <p:pic>
                    <p:nvPicPr>
                      <p:cNvPr id="0" name="Picture 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3589" y="3327809"/>
                        <a:ext cx="9610853" cy="970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31685679"/>
              </p:ext>
            </p:extLst>
          </p:nvPr>
        </p:nvGraphicFramePr>
        <p:xfrm>
          <a:off x="2091870" y="4657143"/>
          <a:ext cx="3786415" cy="1169960"/>
        </p:xfrm>
        <a:graphic>
          <a:graphicData uri="http://schemas.openxmlformats.org/presentationml/2006/ole">
            <mc:AlternateContent xmlns:mc="http://schemas.openxmlformats.org/markup-compatibility/2006">
              <mc:Choice xmlns:v="urn:schemas-microsoft-com:vml" Requires="v">
                <p:oleObj spid="_x0000_s17640" name="Equation" r:id="rId6" imgW="2260600" imgH="698500" progId="Equation.3">
                  <p:embed/>
                </p:oleObj>
              </mc:Choice>
              <mc:Fallback>
                <p:oleObj name="Equation" r:id="rId6" imgW="2260600" imgH="698500" progId="Equation.3">
                  <p:embed/>
                  <p:pic>
                    <p:nvPicPr>
                      <p:cNvPr id="0" name="Picture 2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1870" y="4657143"/>
                        <a:ext cx="3786415" cy="1169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41256915"/>
              </p:ext>
            </p:extLst>
          </p:nvPr>
        </p:nvGraphicFramePr>
        <p:xfrm>
          <a:off x="7567819" y="4983783"/>
          <a:ext cx="2274556" cy="568639"/>
        </p:xfrm>
        <a:graphic>
          <a:graphicData uri="http://schemas.openxmlformats.org/presentationml/2006/ole">
            <mc:AlternateContent xmlns:mc="http://schemas.openxmlformats.org/markup-compatibility/2006">
              <mc:Choice xmlns:v="urn:schemas-microsoft-com:vml" Requires="v">
                <p:oleObj spid="_x0000_s17641" name="Equation" r:id="rId8" imgW="965200" imgH="241300" progId="Equation.3">
                  <p:embed/>
                </p:oleObj>
              </mc:Choice>
              <mc:Fallback>
                <p:oleObj name="Equation" r:id="rId8" imgW="965200" imgH="241300" progId="Equation.3">
                  <p:embed/>
                  <p:pic>
                    <p:nvPicPr>
                      <p:cNvPr id="0" name="Picture 2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7819" y="4983783"/>
                        <a:ext cx="2274556" cy="5686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203186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Modeling American </a:t>
            </a:r>
            <a:r>
              <a:rPr lang="en-US" b="1" dirty="0" smtClean="0"/>
              <a:t>Calls</a:t>
            </a:r>
            <a:endParaRPr lang="en-US" b="1" dirty="0"/>
          </a:p>
        </p:txBody>
      </p:sp>
      <p:sp>
        <p:nvSpPr>
          <p:cNvPr id="3" name="Content Placeholder 2"/>
          <p:cNvSpPr>
            <a:spLocks noGrp="1"/>
          </p:cNvSpPr>
          <p:nvPr>
            <p:ph sz="quarter" idx="1"/>
          </p:nvPr>
        </p:nvSpPr>
        <p:spPr/>
        <p:txBody>
          <a:bodyPr>
            <a:normAutofit/>
          </a:bodyPr>
          <a:lstStyle/>
          <a:p>
            <a:pPr marL="0" indent="0">
              <a:buNone/>
            </a:pPr>
            <a:r>
              <a:rPr lang="en-US" sz="2400" b="1" dirty="0"/>
              <a:t>Exercising American Calls Early in the Absence of </a:t>
            </a:r>
            <a:r>
              <a:rPr lang="en-US" sz="2400" b="1" dirty="0" smtClean="0"/>
              <a:t>Dividends:</a:t>
            </a:r>
            <a:endParaRPr lang="en-US" sz="2100" dirty="0" smtClean="0"/>
          </a:p>
          <a:p>
            <a:pPr marL="0" indent="0">
              <a:buNone/>
            </a:pPr>
            <a:r>
              <a:rPr lang="en-US" sz="2100" dirty="0" smtClean="0"/>
              <a:t>The investor </a:t>
            </a:r>
            <a:r>
              <a:rPr lang="en-US" sz="2100" dirty="0"/>
              <a:t>can choose between two portfolios </a:t>
            </a:r>
            <a:r>
              <a:rPr lang="en-US" sz="2100" i="1" dirty="0"/>
              <a:t>A</a:t>
            </a:r>
            <a:r>
              <a:rPr lang="en-US" sz="2100" dirty="0"/>
              <a:t> and </a:t>
            </a:r>
            <a:r>
              <a:rPr lang="en-US" sz="2100" i="1" dirty="0"/>
              <a:t>B</a:t>
            </a:r>
            <a:r>
              <a:rPr lang="en-US" sz="2100" dirty="0"/>
              <a:t> where Portfolio </a:t>
            </a:r>
            <a:r>
              <a:rPr lang="en-US" sz="2100" i="1" dirty="0"/>
              <a:t>A</a:t>
            </a:r>
            <a:r>
              <a:rPr lang="en-US" sz="2100" dirty="0"/>
              <a:t> consists of one call that is not exercised before expiry and the present value of </a:t>
            </a:r>
            <a:r>
              <a:rPr lang="en-US" sz="2100" i="1" dirty="0"/>
              <a:t>X</a:t>
            </a:r>
            <a:r>
              <a:rPr lang="en-US" sz="2100" dirty="0"/>
              <a:t> dollars </a:t>
            </a:r>
            <a:r>
              <a:rPr lang="en-US" sz="2100" i="1" dirty="0" err="1"/>
              <a:t>Xe</a:t>
            </a:r>
            <a:r>
              <a:rPr lang="en-US" sz="2100" baseline="30000" dirty="0" err="1"/>
              <a:t>-rT</a:t>
            </a:r>
            <a:r>
              <a:rPr lang="en-US" sz="2100" dirty="0"/>
              <a:t> retained from not exercising the call. If the call is exercised before expiry, the portfolio, labeled as Portfolio B, will consist of one share of stock, which is purchased with the exercise money </a:t>
            </a:r>
            <a:r>
              <a:rPr lang="en-US" sz="2100" i="1" dirty="0"/>
              <a:t>X</a:t>
            </a:r>
            <a:r>
              <a:rPr lang="en-US" sz="2100" dirty="0"/>
              <a:t>. The last two columns of this table give expiration date portfolio values, depending on the underlying stock price </a:t>
            </a:r>
            <a:r>
              <a:rPr lang="en-US" sz="2100" i="1" dirty="0"/>
              <a:t>S</a:t>
            </a:r>
            <a:r>
              <a:rPr lang="en-US" sz="2100" baseline="-25000" dirty="0"/>
              <a:t>T</a:t>
            </a:r>
            <a:r>
              <a:rPr lang="en-US" sz="2100" dirty="0"/>
              <a:t> relative to the call exercise price </a:t>
            </a:r>
            <a:r>
              <a:rPr lang="en-US" sz="2100" i="1" dirty="0"/>
              <a:t>X</a:t>
            </a:r>
            <a:r>
              <a:rPr lang="en-US" sz="2100" dirty="0"/>
              <a:t>. Since the sum value of the call and exercise money is always either equal to or greater than the value of the stock on the expiration date (</a:t>
            </a:r>
            <a:r>
              <a:rPr lang="en-US" sz="2100" i="1" dirty="0"/>
              <a:t>V</a:t>
            </a:r>
            <a:r>
              <a:rPr lang="en-US" sz="2100" baseline="-25000" dirty="0"/>
              <a:t>AT</a:t>
            </a:r>
            <a:r>
              <a:rPr lang="en-US" sz="2100" dirty="0"/>
              <a:t> </a:t>
            </a:r>
            <a:r>
              <a:rPr lang="en-US" sz="2100" dirty="0">
                <a:sym typeface="Symbol" panose="05050102010706020507" pitchFamily="18" charset="2"/>
              </a:rPr>
              <a:t></a:t>
            </a:r>
            <a:r>
              <a:rPr lang="en-US" sz="2100" dirty="0"/>
              <a:t> </a:t>
            </a:r>
            <a:r>
              <a:rPr lang="en-US" sz="2100" i="1" dirty="0"/>
              <a:t>V</a:t>
            </a:r>
            <a:r>
              <a:rPr lang="en-US" sz="2100" baseline="-25000" dirty="0"/>
              <a:t>BT</a:t>
            </a:r>
            <a:r>
              <a:rPr lang="en-US" sz="2100" dirty="0"/>
              <a:t>), the call should never be exercised early. That is, Portfolio </a:t>
            </a:r>
            <a:r>
              <a:rPr lang="en-US" sz="2100" i="1" dirty="0"/>
              <a:t>A</a:t>
            </a:r>
            <a:r>
              <a:rPr lang="en-US" sz="2100" dirty="0"/>
              <a:t> is always preferred to Portfolio </a:t>
            </a:r>
            <a:r>
              <a:rPr lang="en-US" sz="2100" i="1" dirty="0"/>
              <a:t>B</a:t>
            </a:r>
            <a:r>
              <a:rPr lang="en-US" sz="2100" dirty="0"/>
              <a:t>. </a:t>
            </a:r>
          </a:p>
        </p:txBody>
      </p:sp>
      <p:pic>
        <p:nvPicPr>
          <p:cNvPr id="4" name="Content Placeholder 15"/>
          <p:cNvPicPr>
            <a:picLocks noChangeAspect="1"/>
          </p:cNvPicPr>
          <p:nvPr/>
        </p:nvPicPr>
        <p:blipFill>
          <a:blip r:embed="rId3" cstate="print"/>
          <a:stretch>
            <a:fillRect/>
          </a:stretch>
        </p:blipFill>
        <p:spPr>
          <a:xfrm>
            <a:off x="878245" y="4699377"/>
            <a:ext cx="9572722" cy="28471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337269807"/>
              </p:ext>
            </p:extLst>
          </p:nvPr>
        </p:nvGraphicFramePr>
        <p:xfrm>
          <a:off x="1339160" y="4984090"/>
          <a:ext cx="8650891" cy="1712637"/>
        </p:xfrm>
        <a:graphic>
          <a:graphicData uri="http://schemas.openxmlformats.org/presentationml/2006/ole">
            <mc:AlternateContent xmlns:mc="http://schemas.openxmlformats.org/markup-compatibility/2006">
              <mc:Choice xmlns:v="urn:schemas-microsoft-com:vml" Requires="v">
                <p:oleObj spid="_x0000_s21565" name="Document" r:id="rId5" imgW="5949456" imgH="1178710" progId="Word.Document.12">
                  <p:embed/>
                </p:oleObj>
              </mc:Choice>
              <mc:Fallback>
                <p:oleObj name="Document" r:id="rId5" imgW="5949456" imgH="1178710" progId="Word.Document.12">
                  <p:embed/>
                  <p:pic>
                    <p:nvPicPr>
                      <p:cNvPr id="0"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9160" y="4984090"/>
                        <a:ext cx="8650891" cy="171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817941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Modeling American </a:t>
            </a:r>
            <a:r>
              <a:rPr lang="en-US" b="1" dirty="0" smtClean="0"/>
              <a:t>Calls </a:t>
            </a:r>
            <a:r>
              <a:rPr lang="en-US" sz="2500" b="1" dirty="0" smtClean="0"/>
              <a:t>(Continued)</a:t>
            </a:r>
            <a:endParaRPr lang="en-US" sz="2500" dirty="0"/>
          </a:p>
        </p:txBody>
      </p:sp>
      <p:sp>
        <p:nvSpPr>
          <p:cNvPr id="3" name="Content Placeholder 2"/>
          <p:cNvSpPr>
            <a:spLocks noGrp="1"/>
          </p:cNvSpPr>
          <p:nvPr>
            <p:ph sz="quarter" idx="1"/>
          </p:nvPr>
        </p:nvSpPr>
        <p:spPr/>
        <p:txBody>
          <a:bodyPr/>
          <a:lstStyle/>
          <a:p>
            <a:pPr marL="0" indent="0">
              <a:buNone/>
            </a:pPr>
            <a:r>
              <a:rPr lang="en-US" sz="2400" b="1" dirty="0"/>
              <a:t>Exercising American Calls Early in the Presence of </a:t>
            </a:r>
            <a:r>
              <a:rPr lang="en-US" sz="2400" b="1" dirty="0" smtClean="0"/>
              <a:t>Dividends:  </a:t>
            </a:r>
            <a:endParaRPr lang="en-US" sz="2200" dirty="0" smtClean="0"/>
          </a:p>
          <a:p>
            <a:pPr marL="0" indent="0">
              <a:buNone/>
            </a:pPr>
            <a:r>
              <a:rPr lang="en-US" sz="2200" dirty="0" smtClean="0"/>
              <a:t>The premature </a:t>
            </a:r>
            <a:r>
              <a:rPr lang="en-US" sz="2200" dirty="0"/>
              <a:t>exercise of an American call might occur when its underlying stock pays a dividend, where </a:t>
            </a:r>
            <a:r>
              <a:rPr lang="en-US" sz="2200" i="1" dirty="0" err="1"/>
              <a:t>t</a:t>
            </a:r>
            <a:r>
              <a:rPr lang="en-US" sz="2200" i="1" baseline="-25000" dirty="0" err="1"/>
              <a:t>D</a:t>
            </a:r>
            <a:r>
              <a:rPr lang="en-US" sz="2200" dirty="0"/>
              <a:t> (</a:t>
            </a:r>
            <a:r>
              <a:rPr lang="en-US" sz="2200" i="1" dirty="0" err="1"/>
              <a:t>t</a:t>
            </a:r>
            <a:r>
              <a:rPr lang="en-US" sz="2200" i="1" baseline="-25000" dirty="0" err="1"/>
              <a:t>D</a:t>
            </a:r>
            <a:r>
              <a:rPr lang="en-US" sz="2200" i="1" baseline="-25000" dirty="0"/>
              <a:t> </a:t>
            </a:r>
            <a:r>
              <a:rPr lang="en-US" sz="2200" dirty="0"/>
              <a:t> </a:t>
            </a:r>
            <a:r>
              <a:rPr lang="en-US" sz="2200" dirty="0">
                <a:sym typeface="Symbol" panose="05050102010706020507" pitchFamily="18" charset="2"/>
              </a:rPr>
              <a:t></a:t>
            </a:r>
            <a:r>
              <a:rPr lang="en-US" sz="2200" dirty="0"/>
              <a:t> T) is the time of the premature exercise. We will demonstrate shortly that this premature exercise will occur only on the ex-dividend date, and only when the dividend amount is sufficiently high relative to some critical ex-dividend date stock price </a:t>
            </a:r>
            <a:r>
              <a:rPr lang="en-US" sz="2200" i="1" dirty="0" err="1"/>
              <a:t>S</a:t>
            </a:r>
            <a:r>
              <a:rPr lang="en-US" sz="2200" i="1" baseline="-25000" dirty="0" err="1"/>
              <a:t>tD</a:t>
            </a:r>
            <a:r>
              <a:rPr lang="en-US" sz="2200" baseline="30000" dirty="0"/>
              <a:t>*</a:t>
            </a:r>
            <a:r>
              <a:rPr lang="en-US" sz="2200" dirty="0"/>
              <a:t>.</a:t>
            </a:r>
          </a:p>
          <a:p>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1579583310"/>
              </p:ext>
            </p:extLst>
          </p:nvPr>
        </p:nvGraphicFramePr>
        <p:xfrm>
          <a:off x="2029643" y="4539329"/>
          <a:ext cx="7843577" cy="1812310"/>
        </p:xfrm>
        <a:graphic>
          <a:graphicData uri="http://schemas.openxmlformats.org/presentationml/2006/ole">
            <mc:AlternateContent xmlns:mc="http://schemas.openxmlformats.org/markup-compatibility/2006">
              <mc:Choice xmlns:v="urn:schemas-microsoft-com:vml" Requires="v">
                <p:oleObj spid="_x0000_s20613" name="Document" r:id="rId4" imgW="5949456" imgH="1375222" progId="Word.Document.12">
                  <p:embed/>
                </p:oleObj>
              </mc:Choice>
              <mc:Fallback>
                <p:oleObj name="Document" r:id="rId4" imgW="5949456" imgH="1375222" progId="Word.Document.12">
                  <p:embed/>
                  <p:pic>
                    <p:nvPicPr>
                      <p:cNvPr id="0" name="Picture 1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9643" y="4539329"/>
                        <a:ext cx="7843577" cy="1812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p:cNvPicPr>
            <a:picLocks noChangeAspect="1"/>
          </p:cNvPicPr>
          <p:nvPr/>
        </p:nvPicPr>
        <p:blipFill>
          <a:blip r:embed="rId6" cstate="print"/>
          <a:stretch>
            <a:fillRect/>
          </a:stretch>
        </p:blipFill>
        <p:spPr>
          <a:xfrm>
            <a:off x="1165656" y="4252792"/>
            <a:ext cx="9571550" cy="286537"/>
          </a:xfrm>
          <a:prstGeom prst="rect">
            <a:avLst/>
          </a:prstGeom>
        </p:spPr>
      </p:pic>
    </p:spTree>
    <p:extLst>
      <p:ext uri="{BB962C8B-B14F-4D97-AF65-F5344CB8AC3E}">
        <p14:creationId xmlns:p14="http://schemas.microsoft.com/office/powerpoint/2010/main" val="9900047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Black's Pseudo-American Call </a:t>
            </a:r>
            <a:r>
              <a:rPr lang="en-US" b="1" dirty="0" smtClean="0"/>
              <a:t>Model</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sz="2300" dirty="0" smtClean="0"/>
                  <a:t>This model incorporates the European Known Dividend model with the choice of early exercise. Recall that an American option should never be exercised if the stock pays no dividend.  Similarly </a:t>
                </a:r>
                <a:r>
                  <a:rPr lang="en-US" sz="2300" dirty="0"/>
                  <a:t>it can be shown that if an American call is to be exercised early, it will be exercised only at the instant (or immediately before) the stock goes ex-dividend. If, on the ex-dividend date </a:t>
                </a:r>
                <a:r>
                  <a:rPr lang="en-US" sz="2300" i="1" dirty="0" err="1"/>
                  <a:t>t</a:t>
                </a:r>
                <a:r>
                  <a:rPr lang="en-US" sz="2300" baseline="-25000" dirty="0" err="1"/>
                  <a:t>D</a:t>
                </a:r>
                <a:r>
                  <a:rPr lang="en-US" sz="2300" dirty="0"/>
                  <a:t>, the time value associated with exercise money, </a:t>
                </a:r>
                <a:r>
                  <a:rPr lang="en-US" sz="2300" i="1" dirty="0"/>
                  <a:t>X</a:t>
                </a:r>
                <a:r>
                  <a:rPr lang="en-US" sz="2300" dirty="0"/>
                  <a:t>[1-</a:t>
                </a:r>
                <a:r>
                  <a:rPr lang="en-US" sz="2300" i="1" dirty="0"/>
                  <a:t>e</a:t>
                </a:r>
                <a:r>
                  <a:rPr lang="en-US" sz="2300" baseline="30000" dirty="0"/>
                  <a:t>-r(T-</a:t>
                </a:r>
                <a:r>
                  <a:rPr lang="en-US" sz="2300" baseline="30000" dirty="0" err="1"/>
                  <a:t>tD</a:t>
                </a:r>
                <a:r>
                  <a:rPr lang="en-US" sz="2300" baseline="30000" dirty="0"/>
                  <a:t>)</a:t>
                </a:r>
                <a:r>
                  <a:rPr lang="en-US" sz="2300" dirty="0"/>
                  <a:t>] is less than the dividend payment, </a:t>
                </a:r>
                <a:r>
                  <a:rPr lang="en-US" sz="2300" i="1" dirty="0"/>
                  <a:t>D</a:t>
                </a:r>
                <a:r>
                  <a:rPr lang="en-US" sz="2300" dirty="0"/>
                  <a:t>, the call is never exercised early. Otherwise it will be optimal to exercise early if the ex-dividend underlying stock price is sufficiently high. Black's model states that the call's </a:t>
                </a:r>
                <a:r>
                  <a:rPr lang="en-US" sz="2300" dirty="0" smtClean="0">
                    <a:solidFill>
                      <a:schemeClr val="tx1"/>
                    </a:solidFill>
                  </a:rPr>
                  <a:t>value </a:t>
                </a:r>
                <a14:m>
                  <m:oMath xmlns:m="http://schemas.openxmlformats.org/officeDocument/2006/math">
                    <m:sSub>
                      <m:sSubPr>
                        <m:ctrlPr>
                          <a:rPr lang="en-US" sz="2300" i="1" smtClean="0">
                            <a:solidFill>
                              <a:schemeClr val="tx1"/>
                            </a:solidFill>
                            <a:latin typeface="Cambria Math" panose="02040503050406030204" pitchFamily="18" charset="0"/>
                          </a:rPr>
                        </m:ctrlPr>
                      </m:sSubPr>
                      <m:e>
                        <m:r>
                          <a:rPr lang="en-US" sz="2300" b="0" i="1" smtClean="0">
                            <a:solidFill>
                              <a:schemeClr val="tx1"/>
                            </a:solidFill>
                            <a:latin typeface="Cambria Math" panose="02040503050406030204" pitchFamily="18" charset="0"/>
                          </a:rPr>
                          <m:t>𝑐</m:t>
                        </m:r>
                      </m:e>
                      <m:sub>
                        <m:r>
                          <a:rPr lang="en-US" sz="2300" b="0" i="1" smtClean="0">
                            <a:solidFill>
                              <a:schemeClr val="tx1"/>
                            </a:solidFill>
                            <a:latin typeface="Cambria Math" panose="02040503050406030204" pitchFamily="18" charset="0"/>
                          </a:rPr>
                          <m:t>0</m:t>
                        </m:r>
                      </m:sub>
                    </m:sSub>
                  </m:oMath>
                </a14:m>
                <a:r>
                  <a:rPr lang="en-US" sz="2300" dirty="0" smtClean="0">
                    <a:solidFill>
                      <a:schemeClr val="tx1"/>
                    </a:solidFill>
                  </a:rPr>
                  <a:t> </a:t>
                </a:r>
                <a:r>
                  <a:rPr lang="en-US" sz="2300" dirty="0">
                    <a:solidFill>
                      <a:schemeClr val="tx1"/>
                    </a:solidFill>
                  </a:rPr>
                  <a:t>is </a:t>
                </a:r>
                <a:r>
                  <a:rPr lang="en-US" sz="2300" dirty="0"/>
                  <a:t>determined by: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753" t="-1067" r="-1129"/>
                </a:stretch>
              </a:blipFill>
            </p:spPr>
            <p:txBody>
              <a:bodyPr/>
              <a:lstStyle/>
              <a:p>
                <a:r>
                  <a:rPr lang="en-US" dirty="0">
                    <a:noFill/>
                  </a:rPr>
                  <a:t> </a:t>
                </a:r>
              </a:p>
            </p:txBody>
          </p:sp>
        </mc:Fallback>
      </mc:AlternateContent>
      <p:graphicFrame>
        <p:nvGraphicFramePr>
          <p:cNvPr id="12" name="Object 11"/>
          <p:cNvGraphicFramePr>
            <a:graphicFrameLocks noChangeAspect="1"/>
          </p:cNvGraphicFramePr>
          <p:nvPr>
            <p:extLst>
              <p:ext uri="{D42A27DB-BD31-4B8C-83A1-F6EECF244321}">
                <p14:modId xmlns:p14="http://schemas.microsoft.com/office/powerpoint/2010/main" val="570736078"/>
              </p:ext>
            </p:extLst>
          </p:nvPr>
        </p:nvGraphicFramePr>
        <p:xfrm>
          <a:off x="7183284" y="4776373"/>
          <a:ext cx="3268192" cy="705633"/>
        </p:xfrm>
        <a:graphic>
          <a:graphicData uri="http://schemas.openxmlformats.org/presentationml/2006/ole">
            <mc:AlternateContent xmlns:mc="http://schemas.openxmlformats.org/markup-compatibility/2006">
              <mc:Choice xmlns:v="urn:schemas-microsoft-com:vml" Requires="v">
                <p:oleObj spid="_x0000_s22713" name="Equation" r:id="rId4" imgW="1117600" imgH="241300" progId="Equation.3">
                  <p:embed/>
                </p:oleObj>
              </mc:Choice>
              <mc:Fallback>
                <p:oleObj name="Equation" r:id="rId4" imgW="1117600" imgH="241300" progId="Equation.3">
                  <p:embed/>
                  <p:pic>
                    <p:nvPicPr>
                      <p:cNvPr id="0" name="Picture 1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3284" y="4776373"/>
                        <a:ext cx="3268192" cy="7056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852001372"/>
              </p:ext>
            </p:extLst>
          </p:nvPr>
        </p:nvGraphicFramePr>
        <p:xfrm>
          <a:off x="1676291" y="4556829"/>
          <a:ext cx="3160111" cy="555945"/>
        </p:xfrm>
        <a:graphic>
          <a:graphicData uri="http://schemas.openxmlformats.org/presentationml/2006/ole">
            <mc:AlternateContent xmlns:mc="http://schemas.openxmlformats.org/markup-compatibility/2006">
              <mc:Choice xmlns:v="urn:schemas-microsoft-com:vml" Requires="v">
                <p:oleObj spid="_x0000_s22714" name="Equation" r:id="rId6" imgW="1371600" imgH="241300" progId="Equation.3">
                  <p:embed/>
                </p:oleObj>
              </mc:Choice>
              <mc:Fallback>
                <p:oleObj name="Equation" r:id="rId6" imgW="1371600" imgH="241300" progId="Equation.3">
                  <p:embed/>
                  <p:pic>
                    <p:nvPicPr>
                      <p:cNvPr id="0" name="Picture 1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291" y="4556829"/>
                        <a:ext cx="3160111" cy="555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31536028"/>
              </p:ext>
            </p:extLst>
          </p:nvPr>
        </p:nvGraphicFramePr>
        <p:xfrm>
          <a:off x="705596" y="5289614"/>
          <a:ext cx="4122043" cy="528805"/>
        </p:xfrm>
        <a:graphic>
          <a:graphicData uri="http://schemas.openxmlformats.org/presentationml/2006/ole">
            <mc:AlternateContent xmlns:mc="http://schemas.openxmlformats.org/markup-compatibility/2006">
              <mc:Choice xmlns:v="urn:schemas-microsoft-com:vml" Requires="v">
                <p:oleObj spid="_x0000_s22715" name="Equation" r:id="rId8" imgW="1879600" imgH="241300" progId="Equation.3">
                  <p:embed/>
                </p:oleObj>
              </mc:Choice>
              <mc:Fallback>
                <p:oleObj name="Equation" r:id="rId8" imgW="1879600" imgH="241300" progId="Equation.3">
                  <p:embed/>
                  <p:pic>
                    <p:nvPicPr>
                      <p:cNvPr id="0" name="Picture 1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596" y="5289614"/>
                        <a:ext cx="4122043" cy="5288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ight Arrow 15"/>
          <p:cNvSpPr/>
          <p:nvPr/>
        </p:nvSpPr>
        <p:spPr>
          <a:xfrm>
            <a:off x="5893864" y="4987591"/>
            <a:ext cx="914400" cy="32346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7" name="Rectangle 16"/>
              <p:cNvSpPr/>
              <p:nvPr/>
            </p:nvSpPr>
            <p:spPr>
              <a:xfrm>
                <a:off x="542478" y="5818419"/>
                <a:ext cx="11239058" cy="694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where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m:t>
                        </m:r>
                      </m:sup>
                    </m:sSubSup>
                  </m:oMath>
                </a14:m>
                <a:r>
                  <a:rPr lang="en-US" dirty="0">
                    <a:solidFill>
                      <a:schemeClr val="tx1"/>
                    </a:solidFill>
                  </a:rPr>
                  <a:t> is the call's value assuming it is exercised immediately before the stock’s ex-dividend date and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m:t>
                        </m:r>
                      </m:sup>
                    </m:sSubSup>
                  </m:oMath>
                </a14:m>
                <a:r>
                  <a:rPr lang="en-US" dirty="0">
                    <a:solidFill>
                      <a:schemeClr val="tx1"/>
                    </a:solidFill>
                  </a:rPr>
                  <a:t> is the call's value assuming the option is held until it expires.</a:t>
                </a:r>
              </a:p>
            </p:txBody>
          </p:sp>
        </mc:Choice>
        <mc:Fallback xmlns="">
          <p:sp>
            <p:nvSpPr>
              <p:cNvPr id="17" name="Rectangle 16"/>
              <p:cNvSpPr>
                <a:spLocks noRot="1" noChangeAspect="1" noMove="1" noResize="1" noEditPoints="1" noAdjustHandles="1" noChangeArrowheads="1" noChangeShapeType="1" noTextEdit="1"/>
              </p:cNvSpPr>
              <p:nvPr/>
            </p:nvSpPr>
            <p:spPr>
              <a:xfrm>
                <a:off x="542478" y="5818419"/>
                <a:ext cx="11239058" cy="694944"/>
              </a:xfrm>
              <a:prstGeom prst="rect">
                <a:avLst/>
              </a:prstGeom>
              <a:blipFill rotWithShape="0">
                <a:blip r:embed="rId10" cstate="print"/>
                <a:stretch>
                  <a:fillRect l="-488" t="-877" b="-1052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80931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52948"/>
          </a:xfrm>
        </p:spPr>
        <p:txBody>
          <a:bodyPr>
            <a:normAutofit fontScale="90000"/>
          </a:bodyPr>
          <a:lstStyle/>
          <a:p>
            <a:r>
              <a:rPr lang="en-US" b="1" dirty="0"/>
              <a:t>Introducing </a:t>
            </a:r>
            <a:r>
              <a:rPr lang="en-US" b="1" dirty="0" smtClean="0"/>
              <a:t>The </a:t>
            </a:r>
            <a:r>
              <a:rPr lang="en-US" b="1" dirty="0"/>
              <a:t>Self-Financing Replicating Portfolio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a:t>We will also determine the values of </a:t>
                </a:r>
                <a:r>
                  <a:rPr lang="en-US" dirty="0" err="1"/>
                  <a:t>γ</a:t>
                </a:r>
                <a:r>
                  <a:rPr lang="en-US" i="1" baseline="-25000" dirty="0" err="1"/>
                  <a:t>s,t</a:t>
                </a:r>
                <a:r>
                  <a:rPr lang="en-US" dirty="0"/>
                  <a:t> and </a:t>
                </a:r>
                <a:r>
                  <a:rPr lang="en-US" dirty="0" err="1"/>
                  <a:t>γ</a:t>
                </a:r>
                <a:r>
                  <a:rPr lang="en-US" i="1" baseline="-25000" dirty="0" err="1"/>
                  <a:t>b,t</a:t>
                </a:r>
                <a:r>
                  <a:rPr lang="en-US" dirty="0"/>
                  <a:t> at every moment </a:t>
                </a:r>
                <a:r>
                  <a:rPr lang="en-US" i="1" dirty="0"/>
                  <a:t>t </a:t>
                </a:r>
                <a:r>
                  <a:rPr lang="en-US" dirty="0"/>
                  <a:t>so that during every infinitesimal time interval (</a:t>
                </a:r>
                <a:r>
                  <a:rPr lang="en-US" i="1" dirty="0"/>
                  <a:t>t, </a:t>
                </a:r>
                <a:r>
                  <a:rPr lang="en-US" i="1" dirty="0" err="1"/>
                  <a:t>t+dt</a:t>
                </a:r>
                <a:r>
                  <a:rPr lang="en-US" dirty="0"/>
                  <a:t>) there is zero net new investment in the portfolio. In other words, any infinitesimal purchases or sales of the stock and bond (</a:t>
                </a:r>
                <a:r>
                  <a:rPr lang="en-US" i="1" dirty="0" err="1"/>
                  <a:t>d</a:t>
                </a:r>
                <a:r>
                  <a:rPr lang="en-US" dirty="0" err="1"/>
                  <a:t>γ</a:t>
                </a:r>
                <a:r>
                  <a:rPr lang="en-US" i="1" baseline="-25000" dirty="0" err="1"/>
                  <a:t>s,t</a:t>
                </a:r>
                <a:r>
                  <a:rPr lang="en-US" dirty="0"/>
                  <a:t> and </a:t>
                </a:r>
                <a:r>
                  <a:rPr lang="en-US" i="1" dirty="0" err="1"/>
                  <a:t>d</a:t>
                </a:r>
                <a:r>
                  <a:rPr lang="en-US" dirty="0" err="1"/>
                  <a:t>γ</a:t>
                </a:r>
                <a:r>
                  <a:rPr lang="en-US" i="1" baseline="-25000" dirty="0" err="1"/>
                  <a:t>b,t</a:t>
                </a:r>
                <a:r>
                  <a:rPr lang="en-US" dirty="0"/>
                  <a:t>) will offset each other so that the change in the value of the portfolio is entirely due to the changes in the value of the securities themselves. This can be expressed mathematically as: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𝑑𝑃</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𝑑𝐵</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for any time </a:t>
                </a:r>
                <a:r>
                  <a:rPr lang="en-US" i="1" dirty="0"/>
                  <a:t>t,0 ≤ t ≤ 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1505" b="-1200"/>
                </a:stretch>
              </a:blipFill>
            </p:spPr>
            <p:txBody>
              <a:bodyPr/>
              <a:lstStyle/>
              <a:p>
                <a:r>
                  <a:rPr lang="en-US">
                    <a:noFill/>
                  </a:rPr>
                  <a:t> </a:t>
                </a:r>
              </a:p>
            </p:txBody>
          </p:sp>
        </mc:Fallback>
      </mc:AlternateContent>
    </p:spTree>
    <p:extLst>
      <p:ext uri="{BB962C8B-B14F-4D97-AF65-F5344CB8AC3E}">
        <p14:creationId xmlns:p14="http://schemas.microsoft.com/office/powerpoint/2010/main" val="21527199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Roll-</a:t>
            </a:r>
            <a:r>
              <a:rPr lang="en-US" b="1" dirty="0" err="1"/>
              <a:t>Geske</a:t>
            </a:r>
            <a:r>
              <a:rPr lang="en-US" b="1" dirty="0"/>
              <a:t>-Whaley Compound Option </a:t>
            </a:r>
            <a:r>
              <a:rPr lang="en-US" b="1" dirty="0" smtClean="0"/>
              <a:t>Formula</a:t>
            </a:r>
            <a:endParaRPr lang="en-US" b="1" dirty="0"/>
          </a:p>
        </p:txBody>
      </p:sp>
      <p:sp>
        <p:nvSpPr>
          <p:cNvPr id="3" name="Content Placeholder 2"/>
          <p:cNvSpPr>
            <a:spLocks noGrp="1"/>
          </p:cNvSpPr>
          <p:nvPr>
            <p:ph sz="quarter" idx="1"/>
          </p:nvPr>
        </p:nvSpPr>
        <p:spPr/>
        <p:txBody>
          <a:bodyPr/>
          <a:lstStyle/>
          <a:p>
            <a:pPr marL="0" indent="0">
              <a:buNone/>
            </a:pPr>
            <a:r>
              <a:rPr lang="en-US" sz="2500" dirty="0"/>
              <a:t>The Roll-</a:t>
            </a:r>
            <a:r>
              <a:rPr lang="en-US" sz="2500" dirty="0" err="1"/>
              <a:t>Geske</a:t>
            </a:r>
            <a:r>
              <a:rPr lang="en-US" sz="2500" dirty="0"/>
              <a:t>-Whaley model requires that we first we find that minimum stock price (</a:t>
            </a:r>
            <a:r>
              <a:rPr lang="en-US" sz="2500" i="1" dirty="0" err="1"/>
              <a:t>S</a:t>
            </a:r>
            <a:r>
              <a:rPr lang="en-US" sz="2500" i="1" baseline="-25000" dirty="0" err="1"/>
              <a:t>tD</a:t>
            </a:r>
            <a:r>
              <a:rPr lang="en-US" sz="2500" baseline="30000" dirty="0"/>
              <a:t>*</a:t>
            </a:r>
            <a:r>
              <a:rPr lang="en-US" sz="2500" dirty="0"/>
              <a:t>) at the ex-dividend date (</a:t>
            </a:r>
            <a:r>
              <a:rPr lang="en-US" sz="2500" i="1" dirty="0" err="1"/>
              <a:t>t</a:t>
            </a:r>
            <a:r>
              <a:rPr lang="en-US" sz="2500" baseline="-25000" dirty="0" err="1"/>
              <a:t>D</a:t>
            </a:r>
            <a:r>
              <a:rPr lang="en-US" sz="2500" dirty="0"/>
              <a:t>) that will lead to early exercise of the option. That is, on the ex-dividend date, given a known dividend payment </a:t>
            </a:r>
            <a:r>
              <a:rPr lang="en-US" sz="2500" i="1" dirty="0"/>
              <a:t>D</a:t>
            </a:r>
            <a:r>
              <a:rPr lang="en-US" sz="2500" dirty="0"/>
              <a:t>, there is some minimum time </a:t>
            </a:r>
            <a:r>
              <a:rPr lang="en-US" sz="2500" i="1" dirty="0" err="1"/>
              <a:t>t</a:t>
            </a:r>
            <a:r>
              <a:rPr lang="en-US" sz="2500" baseline="-25000" dirty="0" err="1"/>
              <a:t>D</a:t>
            </a:r>
            <a:r>
              <a:rPr lang="en-US" sz="2500" dirty="0"/>
              <a:t> stock price </a:t>
            </a:r>
            <a:r>
              <a:rPr lang="en-US" sz="2500" i="1" dirty="0" err="1"/>
              <a:t>S</a:t>
            </a:r>
            <a:r>
              <a:rPr lang="en-US" sz="2500" i="1" baseline="-25000" dirty="0" err="1"/>
              <a:t>tD</a:t>
            </a:r>
            <a:r>
              <a:rPr lang="en-US" sz="2500" baseline="30000" dirty="0"/>
              <a:t>*</a:t>
            </a:r>
            <a:r>
              <a:rPr lang="en-US" sz="2500" dirty="0"/>
              <a:t> at which early exercise (on the ex-dividend date) is optimal. At this minimum price, or at a higher price, paying the exercise price and receiving the stock along with the dividend is worth more than retaining the call. Thus, it makes sense to exercise the call. All values of </a:t>
            </a:r>
            <a:r>
              <a:rPr lang="en-US" sz="2500" i="1" dirty="0" err="1"/>
              <a:t>S</a:t>
            </a:r>
            <a:r>
              <a:rPr lang="en-US" sz="2500" baseline="-25000" dirty="0" err="1"/>
              <a:t>tD</a:t>
            </a:r>
            <a:r>
              <a:rPr lang="en-US" sz="2500" dirty="0"/>
              <a:t> exceeding this price </a:t>
            </a:r>
            <a:r>
              <a:rPr lang="en-US" sz="2500" i="1" dirty="0" err="1"/>
              <a:t>S</a:t>
            </a:r>
            <a:r>
              <a:rPr lang="en-US" sz="2500" i="1" baseline="-25000" dirty="0" err="1"/>
              <a:t>tD</a:t>
            </a:r>
            <a:r>
              <a:rPr lang="en-US" sz="2500" baseline="30000" dirty="0"/>
              <a:t>*</a:t>
            </a:r>
            <a:r>
              <a:rPr lang="en-US" sz="2500" dirty="0"/>
              <a:t> will lead to early option exercise. This minimum price is found by solving the following for </a:t>
            </a:r>
            <a:r>
              <a:rPr lang="en-US" sz="2500" i="1" dirty="0" err="1"/>
              <a:t>S</a:t>
            </a:r>
            <a:r>
              <a:rPr lang="en-US" sz="2500" i="1" baseline="-25000" dirty="0" err="1"/>
              <a:t>tD</a:t>
            </a:r>
            <a:r>
              <a:rPr lang="en-US" sz="2500" baseline="30000" dirty="0"/>
              <a:t>*</a:t>
            </a:r>
            <a:r>
              <a:rPr lang="en-US" sz="2500" dirty="0"/>
              <a:t>:</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30650925"/>
              </p:ext>
            </p:extLst>
          </p:nvPr>
        </p:nvGraphicFramePr>
        <p:xfrm>
          <a:off x="3148370" y="5316973"/>
          <a:ext cx="6090501" cy="680703"/>
        </p:xfrm>
        <a:graphic>
          <a:graphicData uri="http://schemas.openxmlformats.org/presentationml/2006/ole">
            <mc:AlternateContent xmlns:mc="http://schemas.openxmlformats.org/markup-compatibility/2006">
              <mc:Choice xmlns:v="urn:schemas-microsoft-com:vml" Requires="v">
                <p:oleObj spid="_x0000_s23612" name="Equation" r:id="rId3" imgW="2159000" imgH="241300" progId="Equation.3">
                  <p:embed/>
                </p:oleObj>
              </mc:Choice>
              <mc:Fallback>
                <p:oleObj name="Equation" r:id="rId3" imgW="2159000" imgH="241300" progId="Equation.3">
                  <p:embed/>
                  <p:pic>
                    <p:nvPicPr>
                      <p:cNvPr id="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370" y="5316973"/>
                        <a:ext cx="6090501" cy="680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54097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23452"/>
          </a:xfrm>
        </p:spPr>
        <p:txBody>
          <a:bodyPr>
            <a:normAutofit fontScale="90000"/>
          </a:bodyPr>
          <a:lstStyle/>
          <a:p>
            <a:r>
              <a:rPr lang="en-US" b="1" dirty="0"/>
              <a:t>The Roll-</a:t>
            </a:r>
            <a:r>
              <a:rPr lang="en-US" b="1" dirty="0" err="1"/>
              <a:t>Geske</a:t>
            </a:r>
            <a:r>
              <a:rPr lang="en-US" b="1" dirty="0"/>
              <a:t>-Whaley Compound Option </a:t>
            </a:r>
            <a:r>
              <a:rPr lang="en-US" b="1" dirty="0" smtClean="0"/>
              <a:t>Formula </a:t>
            </a:r>
            <a:r>
              <a:rPr lang="en-US" sz="2800" b="1" dirty="0" smtClean="0"/>
              <a:t>(Continued)</a:t>
            </a:r>
            <a:endParaRPr lang="en-US" sz="2800" dirty="0"/>
          </a:p>
        </p:txBody>
      </p:sp>
      <p:sp>
        <p:nvSpPr>
          <p:cNvPr id="3" name="Content Placeholder 2"/>
          <p:cNvSpPr>
            <a:spLocks noGrp="1"/>
          </p:cNvSpPr>
          <p:nvPr>
            <p:ph sz="quarter" idx="1"/>
          </p:nvPr>
        </p:nvSpPr>
        <p:spPr/>
        <p:txBody>
          <a:bodyPr/>
          <a:lstStyle/>
          <a:p>
            <a:pPr marL="0" indent="0">
              <a:buNone/>
            </a:pPr>
            <a:r>
              <a:rPr lang="en-US" dirty="0"/>
              <a:t>When dividends are zero, the call will never be exercised early. If dividends are small, the underlying stock price </a:t>
            </a:r>
            <a:r>
              <a:rPr lang="en-US" i="1" dirty="0" err="1"/>
              <a:t>S</a:t>
            </a:r>
            <a:r>
              <a:rPr lang="en-US" i="1" baseline="-25000" dirty="0" err="1"/>
              <a:t>tD</a:t>
            </a:r>
            <a:r>
              <a:rPr lang="en-US" baseline="30000" dirty="0"/>
              <a:t>*</a:t>
            </a:r>
            <a:r>
              <a:rPr lang="en-US" dirty="0"/>
              <a:t> at time </a:t>
            </a:r>
            <a:r>
              <a:rPr lang="en-US" i="1" dirty="0" err="1"/>
              <a:t>t</a:t>
            </a:r>
            <a:r>
              <a:rPr lang="en-US" i="1" baseline="-25000" dirty="0" err="1"/>
              <a:t>D</a:t>
            </a:r>
            <a:r>
              <a:rPr lang="en-US" dirty="0"/>
              <a:t> will need to be very large to justify early exercise of the call. Thus, for any dividend amount </a:t>
            </a:r>
            <a:r>
              <a:rPr lang="en-US" i="1" dirty="0"/>
              <a:t>D</a:t>
            </a:r>
            <a:r>
              <a:rPr lang="en-US" dirty="0"/>
              <a:t> &gt; 0, there is some minimum stock price </a:t>
            </a:r>
            <a:r>
              <a:rPr lang="en-US" i="1" dirty="0" err="1"/>
              <a:t>S</a:t>
            </a:r>
            <a:r>
              <a:rPr lang="en-US" i="1" baseline="-25000" dirty="0" err="1"/>
              <a:t>tD</a:t>
            </a:r>
            <a:r>
              <a:rPr lang="en-US" baseline="30000" dirty="0"/>
              <a:t>*</a:t>
            </a:r>
            <a:r>
              <a:rPr lang="en-US" dirty="0"/>
              <a:t> on the ex-dividend date that would lead to early exercise of the American call. </a:t>
            </a:r>
            <a:endParaRPr lang="en-US" dirty="0" smtClean="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64698465"/>
              </p:ext>
            </p:extLst>
          </p:nvPr>
        </p:nvGraphicFramePr>
        <p:xfrm>
          <a:off x="1533833" y="3676676"/>
          <a:ext cx="7993626" cy="1882873"/>
        </p:xfrm>
        <a:graphic>
          <a:graphicData uri="http://schemas.openxmlformats.org/presentationml/2006/ole">
            <mc:AlternateContent xmlns:mc="http://schemas.openxmlformats.org/markup-compatibility/2006">
              <mc:Choice xmlns:v="urn:schemas-microsoft-com:vml" Requires="v">
                <p:oleObj spid="_x0000_s24636" name="Equation" r:id="rId3" imgW="3771900" imgH="1041400" progId="Equation.3">
                  <p:embed/>
                </p:oleObj>
              </mc:Choice>
              <mc:Fallback>
                <p:oleObj name="Equation" r:id="rId3" imgW="3771900" imgH="1041400" progId="Equation.3">
                  <p:embed/>
                  <p:pic>
                    <p:nvPicPr>
                      <p:cNvPr id="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833" y="3676676"/>
                        <a:ext cx="7993626" cy="18828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Rectangle 4"/>
              <p:cNvSpPr/>
              <p:nvPr/>
            </p:nvSpPr>
            <p:spPr>
              <a:xfrm>
                <a:off x="234925" y="5860953"/>
                <a:ext cx="11634052" cy="318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solidFill>
                      <a:schemeClr val="tx1"/>
                    </a:solidFill>
                  </a:rPr>
                  <a:t>M</a:t>
                </a:r>
                <a14:m>
                  <m:oMath xmlns:m="http://schemas.openxmlformats.org/officeDocument/2006/math">
                    <m:d>
                      <m:dPr>
                        <m:ctrlPr>
                          <a:rPr lang="en-US" sz="1500" i="1">
                            <a:solidFill>
                              <a:schemeClr val="tx1"/>
                            </a:solidFill>
                            <a:latin typeface="Cambria Math" panose="02040503050406030204" pitchFamily="18" charset="0"/>
                          </a:rPr>
                        </m:ctrlPr>
                      </m:dPr>
                      <m:e>
                        <m:r>
                          <m:rPr>
                            <m:sty m:val="p"/>
                          </m:rPr>
                          <a:rPr lang="en-US" sz="1500">
                            <a:solidFill>
                              <a:schemeClr val="tx1"/>
                            </a:solidFill>
                            <a:latin typeface="Cambria Math" panose="02040503050406030204" pitchFamily="18" charset="0"/>
                          </a:rPr>
                          <m:t>d</m:t>
                        </m:r>
                        <m:r>
                          <a:rPr lang="en-US" sz="1500">
                            <a:solidFill>
                              <a:schemeClr val="tx1"/>
                            </a:solidFill>
                            <a:latin typeface="Cambria Math" panose="02040503050406030204" pitchFamily="18" charset="0"/>
                          </a:rPr>
                          <m:t>(</m:t>
                        </m:r>
                        <m:r>
                          <a:rPr lang="en-US" sz="1500" i="1">
                            <a:solidFill>
                              <a:schemeClr val="tx1"/>
                            </a:solidFill>
                            <a:latin typeface="Cambria Math" panose="02040503050406030204" pitchFamily="18" charset="0"/>
                          </a:rPr>
                          <m:t>∗</m:t>
                        </m:r>
                        <m:r>
                          <a:rPr lang="en-US" sz="1500">
                            <a:solidFill>
                              <a:schemeClr val="tx1"/>
                            </a:solidFill>
                            <a:latin typeface="Cambria Math" panose="02040503050406030204" pitchFamily="18" charset="0"/>
                          </a:rPr>
                          <m:t>), </m:t>
                        </m:r>
                        <m:r>
                          <m:rPr>
                            <m:sty m:val="p"/>
                          </m:rPr>
                          <a:rPr lang="en-US" sz="1500">
                            <a:solidFill>
                              <a:schemeClr val="tx1"/>
                            </a:solidFill>
                            <a:latin typeface="Cambria Math" panose="02040503050406030204" pitchFamily="18" charset="0"/>
                          </a:rPr>
                          <m:t>y</m:t>
                        </m:r>
                        <m:r>
                          <a:rPr lang="en-US" sz="1500">
                            <a:solidFill>
                              <a:schemeClr val="tx1"/>
                            </a:solidFill>
                            <a:latin typeface="Cambria Math" panose="02040503050406030204" pitchFamily="18" charset="0"/>
                          </a:rPr>
                          <m:t>(</m:t>
                        </m:r>
                        <m:r>
                          <a:rPr lang="en-US" sz="1500" i="1">
                            <a:solidFill>
                              <a:schemeClr val="tx1"/>
                            </a:solidFill>
                            <a:latin typeface="Cambria Math" panose="02040503050406030204" pitchFamily="18" charset="0"/>
                          </a:rPr>
                          <m:t>∗</m:t>
                        </m:r>
                        <m:r>
                          <a:rPr lang="en-US" sz="1500">
                            <a:solidFill>
                              <a:schemeClr val="tx1"/>
                            </a:solidFill>
                            <a:latin typeface="Cambria Math" panose="02040503050406030204" pitchFamily="18" charset="0"/>
                          </a:rPr>
                          <m:t>); </m:t>
                        </m:r>
                        <m:rad>
                          <m:radPr>
                            <m:degHide m:val="on"/>
                            <m:ctrlPr>
                              <a:rPr lang="en-US" sz="1500" i="1">
                                <a:solidFill>
                                  <a:schemeClr val="tx1"/>
                                </a:solidFill>
                                <a:latin typeface="Cambria Math" panose="02040503050406030204" pitchFamily="18" charset="0"/>
                              </a:rPr>
                            </m:ctrlPr>
                          </m:radPr>
                          <m:deg/>
                          <m:e>
                            <m:f>
                              <m:fPr>
                                <m:ctrlPr>
                                  <a:rPr lang="en-US" sz="1500" i="1">
                                    <a:solidFill>
                                      <a:schemeClr val="tx1"/>
                                    </a:solidFill>
                                    <a:latin typeface="Cambria Math" panose="02040503050406030204" pitchFamily="18" charset="0"/>
                                  </a:rPr>
                                </m:ctrlPr>
                              </m:fPr>
                              <m:num>
                                <m:sSub>
                                  <m:sSubPr>
                                    <m:ctrlPr>
                                      <a:rPr lang="en-US" sz="1500" i="1">
                                        <a:solidFill>
                                          <a:schemeClr val="tx1"/>
                                        </a:solidFill>
                                        <a:latin typeface="Cambria Math" panose="02040503050406030204" pitchFamily="18" charset="0"/>
                                      </a:rPr>
                                    </m:ctrlPr>
                                  </m:sSubPr>
                                  <m:e>
                                    <m:r>
                                      <a:rPr lang="en-US" sz="1500" i="1">
                                        <a:solidFill>
                                          <a:schemeClr val="tx1"/>
                                        </a:solidFill>
                                        <a:latin typeface="Cambria Math" panose="02040503050406030204" pitchFamily="18" charset="0"/>
                                      </a:rPr>
                                      <m:t>𝑡</m:t>
                                    </m:r>
                                  </m:e>
                                  <m:sub>
                                    <m:r>
                                      <a:rPr lang="en-US" sz="1500" i="1">
                                        <a:solidFill>
                                          <a:schemeClr val="tx1"/>
                                        </a:solidFill>
                                        <a:latin typeface="Cambria Math" panose="02040503050406030204" pitchFamily="18" charset="0"/>
                                      </a:rPr>
                                      <m:t>𝐷</m:t>
                                    </m:r>
                                  </m:sub>
                                </m:sSub>
                              </m:num>
                              <m:den>
                                <m:r>
                                  <a:rPr lang="en-US" sz="1500" i="1">
                                    <a:solidFill>
                                      <a:schemeClr val="tx1"/>
                                    </a:solidFill>
                                    <a:latin typeface="Cambria Math" panose="02040503050406030204" pitchFamily="18" charset="0"/>
                                  </a:rPr>
                                  <m:t>𝑇</m:t>
                                </m:r>
                              </m:den>
                            </m:f>
                          </m:e>
                        </m:rad>
                      </m:e>
                    </m:d>
                  </m:oMath>
                </a14:m>
                <a:r>
                  <a:rPr lang="en-US" sz="1500" dirty="0">
                    <a:solidFill>
                      <a:schemeClr val="tx1"/>
                    </a:solidFill>
                  </a:rPr>
                  <a:t> is a cumulative multivariate (bivariate) normal distribution, where </a:t>
                </a:r>
                <a14:m>
                  <m:oMath xmlns:m="http://schemas.openxmlformats.org/officeDocument/2006/math">
                    <m:rad>
                      <m:radPr>
                        <m:degHide m:val="on"/>
                        <m:ctrlPr>
                          <a:rPr lang="en-US" sz="1500" i="1">
                            <a:solidFill>
                              <a:schemeClr val="tx1"/>
                            </a:solidFill>
                            <a:latin typeface="Cambria Math" panose="02040503050406030204" pitchFamily="18" charset="0"/>
                          </a:rPr>
                        </m:ctrlPr>
                      </m:radPr>
                      <m:deg/>
                      <m:e>
                        <m:f>
                          <m:fPr>
                            <m:ctrlPr>
                              <a:rPr lang="en-US" sz="1500" i="1">
                                <a:solidFill>
                                  <a:schemeClr val="tx1"/>
                                </a:solidFill>
                                <a:latin typeface="Cambria Math" panose="02040503050406030204" pitchFamily="18" charset="0"/>
                              </a:rPr>
                            </m:ctrlPr>
                          </m:fPr>
                          <m:num>
                            <m:sSub>
                              <m:sSubPr>
                                <m:ctrlPr>
                                  <a:rPr lang="en-US" sz="1500" i="1">
                                    <a:solidFill>
                                      <a:schemeClr val="tx1"/>
                                    </a:solidFill>
                                    <a:latin typeface="Cambria Math" panose="02040503050406030204" pitchFamily="18" charset="0"/>
                                  </a:rPr>
                                </m:ctrlPr>
                              </m:sSubPr>
                              <m:e>
                                <m:r>
                                  <a:rPr lang="en-US" sz="1500" i="1">
                                    <a:solidFill>
                                      <a:schemeClr val="tx1"/>
                                    </a:solidFill>
                                    <a:latin typeface="Cambria Math" panose="02040503050406030204" pitchFamily="18" charset="0"/>
                                  </a:rPr>
                                  <m:t>𝑡</m:t>
                                </m:r>
                              </m:e>
                              <m:sub>
                                <m:r>
                                  <a:rPr lang="en-US" sz="1500" i="1">
                                    <a:solidFill>
                                      <a:schemeClr val="tx1"/>
                                    </a:solidFill>
                                    <a:latin typeface="Cambria Math" panose="02040503050406030204" pitchFamily="18" charset="0"/>
                                  </a:rPr>
                                  <m:t>𝐷</m:t>
                                </m:r>
                              </m:sub>
                            </m:sSub>
                          </m:num>
                          <m:den>
                            <m:r>
                              <a:rPr lang="en-US" sz="1500" i="1">
                                <a:solidFill>
                                  <a:schemeClr val="tx1"/>
                                </a:solidFill>
                                <a:latin typeface="Cambria Math" panose="02040503050406030204" pitchFamily="18" charset="0"/>
                              </a:rPr>
                              <m:t>𝑇</m:t>
                            </m:r>
                          </m:den>
                        </m:f>
                      </m:e>
                    </m:rad>
                  </m:oMath>
                </a14:m>
                <a:r>
                  <a:rPr lang="en-US" sz="1500" dirty="0">
                    <a:solidFill>
                      <a:schemeClr val="tx1"/>
                    </a:solidFill>
                  </a:rPr>
                  <a:t> is the correlation coefficient between random variables </a:t>
                </a:r>
                <a:r>
                  <a:rPr lang="en-US" sz="1500" i="1" dirty="0" err="1">
                    <a:solidFill>
                      <a:schemeClr val="tx1"/>
                    </a:solidFill>
                  </a:rPr>
                  <a:t>S</a:t>
                </a:r>
                <a:r>
                  <a:rPr lang="en-US" sz="1500" i="1" baseline="-25000" dirty="0" err="1">
                    <a:solidFill>
                      <a:schemeClr val="tx1"/>
                    </a:solidFill>
                  </a:rPr>
                  <a:t>tD</a:t>
                </a:r>
                <a:r>
                  <a:rPr lang="en-US" sz="1500" dirty="0">
                    <a:solidFill>
                      <a:schemeClr val="tx1"/>
                    </a:solidFill>
                  </a:rPr>
                  <a:t> and </a:t>
                </a:r>
                <a:r>
                  <a:rPr lang="en-US" sz="1500" i="1" dirty="0">
                    <a:solidFill>
                      <a:schemeClr val="tx1"/>
                    </a:solidFill>
                  </a:rPr>
                  <a:t>S</a:t>
                </a:r>
                <a:r>
                  <a:rPr lang="en-US" sz="1500" i="1" baseline="-25000" dirty="0">
                    <a:solidFill>
                      <a:schemeClr val="tx1"/>
                    </a:solidFill>
                  </a:rPr>
                  <a:t>T</a:t>
                </a:r>
                <a:r>
                  <a:rPr lang="en-US" sz="1500" dirty="0">
                    <a:solidFill>
                      <a:schemeClr val="tx1"/>
                    </a:solidFill>
                  </a:rPr>
                  <a:t>, assuming that stock returns are independent over non-overlapping periods of time. </a:t>
                </a:r>
              </a:p>
            </p:txBody>
          </p:sp>
        </mc:Choice>
        <mc:Fallback xmlns="">
          <p:sp>
            <p:nvSpPr>
              <p:cNvPr id="5" name="Rectangle 4"/>
              <p:cNvSpPr>
                <a:spLocks noRot="1" noChangeAspect="1" noMove="1" noResize="1" noEditPoints="1" noAdjustHandles="1" noChangeArrowheads="1" noChangeShapeType="1" noTextEdit="1"/>
              </p:cNvSpPr>
              <p:nvPr/>
            </p:nvSpPr>
            <p:spPr>
              <a:xfrm>
                <a:off x="234925" y="5860953"/>
                <a:ext cx="11634052" cy="318873"/>
              </a:xfrm>
              <a:prstGeom prst="rect">
                <a:avLst/>
              </a:prstGeom>
              <a:blipFill rotWithShape="0">
                <a:blip r:embed="rId5" cstate="print"/>
                <a:stretch>
                  <a:fillRect l="-210" t="-56604" r="-210" b="-10188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077669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The Roll-</a:t>
            </a:r>
            <a:r>
              <a:rPr lang="en-US" b="1" dirty="0" err="1"/>
              <a:t>Geske</a:t>
            </a:r>
            <a:r>
              <a:rPr lang="en-US" b="1" dirty="0"/>
              <a:t>-Whaley Compound Option Formula </a:t>
            </a:r>
            <a:r>
              <a:rPr lang="en-US" sz="2800" b="1" dirty="0"/>
              <a:t>(Continued)</a:t>
            </a:r>
            <a:endParaRPr lang="en-US" dirty="0"/>
          </a:p>
        </p:txBody>
      </p:sp>
      <p:sp>
        <p:nvSpPr>
          <p:cNvPr id="3" name="Content Placeholder 2"/>
          <p:cNvSpPr>
            <a:spLocks noGrp="1"/>
          </p:cNvSpPr>
          <p:nvPr>
            <p:ph sz="quarter" idx="1"/>
          </p:nvPr>
        </p:nvSpPr>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13675061"/>
              </p:ext>
            </p:extLst>
          </p:nvPr>
        </p:nvGraphicFramePr>
        <p:xfrm>
          <a:off x="1645448" y="2177271"/>
          <a:ext cx="4745520" cy="1355863"/>
        </p:xfrm>
        <a:graphic>
          <a:graphicData uri="http://schemas.openxmlformats.org/presentationml/2006/ole">
            <mc:AlternateContent xmlns:mc="http://schemas.openxmlformats.org/markup-compatibility/2006">
              <mc:Choice xmlns:v="urn:schemas-microsoft-com:vml" Requires="v">
                <p:oleObj spid="_x0000_s25834" name="Equation" r:id="rId3" imgW="2578100" imgH="736600" progId="Equation.3">
                  <p:embed/>
                </p:oleObj>
              </mc:Choice>
              <mc:Fallback>
                <p:oleObj name="Equation" r:id="rId3" imgW="2578100" imgH="736600" progId="Equation.3">
                  <p:embed/>
                  <p:pic>
                    <p:nvPicPr>
                      <p:cNvPr id="0" name="Picture 2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448" y="2177271"/>
                        <a:ext cx="4745520" cy="1355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07821791"/>
              </p:ext>
            </p:extLst>
          </p:nvPr>
        </p:nvGraphicFramePr>
        <p:xfrm>
          <a:off x="7558550" y="2855202"/>
          <a:ext cx="2450689" cy="554322"/>
        </p:xfrm>
        <a:graphic>
          <a:graphicData uri="http://schemas.openxmlformats.org/presentationml/2006/ole">
            <mc:AlternateContent xmlns:mc="http://schemas.openxmlformats.org/markup-compatibility/2006">
              <mc:Choice xmlns:v="urn:schemas-microsoft-com:vml" Requires="v">
                <p:oleObj spid="_x0000_s25835" name="Equation" r:id="rId5" imgW="1066800" imgH="241300" progId="Equation.3">
                  <p:embed/>
                </p:oleObj>
              </mc:Choice>
              <mc:Fallback>
                <p:oleObj name="Equation" r:id="rId5" imgW="1066800" imgH="241300" progId="Equation.3">
                  <p:embed/>
                  <p:pic>
                    <p:nvPicPr>
                      <p:cNvPr id="0" name="Picture 2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8550" y="2855202"/>
                        <a:ext cx="2450689" cy="5543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59361273"/>
              </p:ext>
            </p:extLst>
          </p:nvPr>
        </p:nvGraphicFramePr>
        <p:xfrm>
          <a:off x="1645448" y="4044658"/>
          <a:ext cx="4703447" cy="1386040"/>
        </p:xfrm>
        <a:graphic>
          <a:graphicData uri="http://schemas.openxmlformats.org/presentationml/2006/ole">
            <mc:AlternateContent xmlns:mc="http://schemas.openxmlformats.org/markup-compatibility/2006">
              <mc:Choice xmlns:v="urn:schemas-microsoft-com:vml" Requires="v">
                <p:oleObj spid="_x0000_s25836" name="Equation" r:id="rId7" imgW="2628900" imgH="774700" progId="Equation.3">
                  <p:embed/>
                </p:oleObj>
              </mc:Choice>
              <mc:Fallback>
                <p:oleObj name="Equation" r:id="rId7" imgW="2628900" imgH="774700" progId="Equation.3">
                  <p:embed/>
                  <p:pic>
                    <p:nvPicPr>
                      <p:cNvPr id="0" name="Picture 2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448" y="4044658"/>
                        <a:ext cx="4703447" cy="1386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26900266"/>
              </p:ext>
            </p:extLst>
          </p:nvPr>
        </p:nvGraphicFramePr>
        <p:xfrm>
          <a:off x="7558550" y="4600027"/>
          <a:ext cx="2342534" cy="585634"/>
        </p:xfrm>
        <a:graphic>
          <a:graphicData uri="http://schemas.openxmlformats.org/presentationml/2006/ole">
            <mc:AlternateContent xmlns:mc="http://schemas.openxmlformats.org/markup-compatibility/2006">
              <mc:Choice xmlns:v="urn:schemas-microsoft-com:vml" Requires="v">
                <p:oleObj spid="_x0000_s25837" name="Equation" r:id="rId9" imgW="1015559" imgH="253890" progId="Equation.3">
                  <p:embed/>
                </p:oleObj>
              </mc:Choice>
              <mc:Fallback>
                <p:oleObj name="Equation" r:id="rId9" imgW="1015559" imgH="253890" progId="Equation.3">
                  <p:embed/>
                  <p:pic>
                    <p:nvPicPr>
                      <p:cNvPr id="0" name="Picture 2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8550" y="4600027"/>
                        <a:ext cx="2342534" cy="585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97980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smtClean="0"/>
              <a:t>Illustration: Calculating The Value Of An American Call On Dividend-Paying Stock</a:t>
            </a:r>
            <a:endParaRPr lang="en-US" b="1" dirty="0"/>
          </a:p>
        </p:txBody>
      </p:sp>
      <p:sp>
        <p:nvSpPr>
          <p:cNvPr id="3" name="Content Placeholder 2"/>
          <p:cNvSpPr>
            <a:spLocks noGrp="1"/>
          </p:cNvSpPr>
          <p:nvPr>
            <p:ph sz="quarter" idx="1"/>
          </p:nvPr>
        </p:nvSpPr>
        <p:spPr/>
        <p:txBody>
          <a:bodyPr/>
          <a:lstStyle/>
          <a:p>
            <a:pPr marL="0" indent="0">
              <a:buNone/>
            </a:pPr>
            <a:r>
              <a:rPr lang="en-US" dirty="0"/>
              <a:t>Suppose that we wish to calculate the value of a 6-month </a:t>
            </a:r>
            <a:r>
              <a:rPr lang="en-US" i="1" dirty="0"/>
              <a:t>X</a:t>
            </a:r>
            <a:r>
              <a:rPr lang="en-US" dirty="0"/>
              <a:t> = $45 American call on a share of stock that is currently selling for $50. The stock is expected to go ex-dividend on a $5 payment in three months, and not again until after the option expires. The standard deviation of returns on the underlying stock is .4 and the riskless return rate is 3%. What is the call worth today assuming:</a:t>
            </a:r>
          </a:p>
          <a:p>
            <a:pPr marL="514350" lvl="0" indent="-514350">
              <a:buFont typeface="+mj-lt"/>
              <a:buAutoNum type="arabicPeriod"/>
            </a:pPr>
            <a:r>
              <a:rPr lang="en-US" dirty="0" smtClean="0"/>
              <a:t>The </a:t>
            </a:r>
            <a:r>
              <a:rPr lang="en-US" dirty="0"/>
              <a:t>European Known Dividend model?</a:t>
            </a:r>
          </a:p>
          <a:p>
            <a:pPr marL="514350" lvl="0" indent="-514350">
              <a:buFont typeface="+mj-lt"/>
              <a:buAutoNum type="arabicPeriod"/>
            </a:pPr>
            <a:r>
              <a:rPr lang="en-US" dirty="0"/>
              <a:t>Black’s Pseudo-American Call model?</a:t>
            </a:r>
          </a:p>
          <a:p>
            <a:pPr marL="514350" lvl="0" indent="-514350">
              <a:buFont typeface="+mj-lt"/>
              <a:buAutoNum type="arabicPeriod"/>
            </a:pPr>
            <a:r>
              <a:rPr lang="en-US" dirty="0"/>
              <a:t>the Roll-</a:t>
            </a:r>
            <a:r>
              <a:rPr lang="en-US" dirty="0" err="1"/>
              <a:t>Geske</a:t>
            </a:r>
            <a:r>
              <a:rPr lang="en-US" dirty="0"/>
              <a:t>-Whaley model?</a:t>
            </a:r>
          </a:p>
          <a:p>
            <a:endParaRPr lang="en-US" dirty="0"/>
          </a:p>
        </p:txBody>
      </p:sp>
    </p:spTree>
    <p:extLst>
      <p:ext uri="{BB962C8B-B14F-4D97-AF65-F5344CB8AC3E}">
        <p14:creationId xmlns:p14="http://schemas.microsoft.com/office/powerpoint/2010/main" val="1856640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1942"/>
          </a:xfrm>
        </p:spPr>
        <p:txBody>
          <a:bodyPr>
            <a:normAutofit fontScale="90000"/>
          </a:bodyPr>
          <a:lstStyle/>
          <a:p>
            <a:r>
              <a:rPr lang="en-US" b="1" dirty="0"/>
              <a:t>Illustration: Calculating the Value </a:t>
            </a:r>
            <a:r>
              <a:rPr lang="en-US" b="1" dirty="0" smtClean="0"/>
              <a:t>Of An </a:t>
            </a:r>
            <a:r>
              <a:rPr lang="en-US" b="1" dirty="0"/>
              <a:t>American Call </a:t>
            </a:r>
            <a:r>
              <a:rPr lang="en-US" b="1" dirty="0" smtClean="0"/>
              <a:t>On </a:t>
            </a:r>
            <a:r>
              <a:rPr lang="en-US" b="1" dirty="0"/>
              <a:t>Dividend-Paying </a:t>
            </a:r>
            <a:r>
              <a:rPr lang="en-US" b="1" dirty="0" smtClean="0"/>
              <a:t>Stock </a:t>
            </a:r>
            <a:r>
              <a:rPr lang="en-US" sz="2800" b="1" dirty="0" smtClean="0"/>
              <a:t>(Continued)</a:t>
            </a:r>
            <a:endParaRPr lang="en-US" sz="28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24591"/>
              </a:xfrm>
            </p:spPr>
            <p:txBody>
              <a:bodyPr>
                <a:noAutofit/>
              </a:bodyPr>
              <a:lstStyle/>
              <a:p>
                <a:pPr marL="514350" lvl="0" indent="-514350">
                  <a:buFont typeface="+mj-lt"/>
                  <a:buAutoNum type="arabicPeriod"/>
                </a:pPr>
                <a:r>
                  <a:rPr lang="en-US" sz="2500" dirty="0" smtClean="0"/>
                  <a:t>The European Known Dividend model?</a:t>
                </a:r>
              </a:p>
              <a:p>
                <a:pPr marL="0" indent="0">
                  <a:buNone/>
                </a:pPr>
                <a:r>
                  <a:rPr lang="en-US" sz="2500" dirty="0" smtClean="0"/>
                  <a:t>Under </a:t>
                </a:r>
                <a:r>
                  <a:rPr lang="en-US" sz="2500" dirty="0"/>
                  <a:t>the European Known Dividend model, the value of the call is $5.39, calculated as follows:</a:t>
                </a:r>
              </a:p>
              <a:p>
                <a:pPr marL="0" indent="0">
                  <a:buNone/>
                </a:pPr>
                <a14:m>
                  <m:oMathPara xmlns:m="http://schemas.openxmlformats.org/officeDocument/2006/math">
                    <m:oMathParaPr>
                      <m:jc m:val="centerGroup"/>
                    </m:oMathParaPr>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0</m:t>
                          </m:r>
                        </m:sub>
                      </m:sSub>
                      <m:r>
                        <a:rPr lang="en-US" sz="2500" i="1">
                          <a:latin typeface="Cambria Math" panose="02040503050406030204" pitchFamily="18" charset="0"/>
                        </a:rPr>
                        <m:t>=</m:t>
                      </m:r>
                      <m:d>
                        <m:dPr>
                          <m:ctrlPr>
                            <a:rPr lang="en-US" sz="2500" i="1">
                              <a:latin typeface="Cambria Math" panose="02040503050406030204" pitchFamily="18" charset="0"/>
                            </a:rPr>
                          </m:ctrlPr>
                        </m:dPr>
                        <m:e>
                          <m:r>
                            <a:rPr lang="en-US" sz="2500" i="1">
                              <a:latin typeface="Cambria Math" panose="02040503050406030204" pitchFamily="18" charset="0"/>
                            </a:rPr>
                            <m:t>50−5</m:t>
                          </m:r>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.03×.25</m:t>
                              </m:r>
                            </m:sup>
                          </m:sSup>
                        </m:e>
                      </m:d>
                      <m:r>
                        <a:rPr lang="en-US" sz="2500" i="1">
                          <a:latin typeface="Cambria Math" panose="02040503050406030204" pitchFamily="18" charset="0"/>
                        </a:rPr>
                        <m:t>×.5782−</m:t>
                      </m:r>
                      <m:f>
                        <m:fPr>
                          <m:ctrlPr>
                            <a:rPr lang="en-US" sz="2500" i="1">
                              <a:latin typeface="Cambria Math" panose="02040503050406030204" pitchFamily="18" charset="0"/>
                            </a:rPr>
                          </m:ctrlPr>
                        </m:fPr>
                        <m:num>
                          <m:r>
                            <a:rPr lang="en-US" sz="2500" i="1">
                              <a:latin typeface="Cambria Math" panose="02040503050406030204" pitchFamily="18" charset="0"/>
                            </a:rPr>
                            <m:t>45</m:t>
                          </m:r>
                        </m:num>
                        <m:den>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.03×.5</m:t>
                              </m:r>
                            </m:sup>
                          </m:sSup>
                        </m:den>
                      </m:f>
                      <m:r>
                        <a:rPr lang="en-US" sz="2500" i="1">
                          <a:latin typeface="Cambria Math" panose="02040503050406030204" pitchFamily="18" charset="0"/>
                        </a:rPr>
                        <m:t>×.4660=5.39</m:t>
                      </m:r>
                    </m:oMath>
                  </m:oMathPara>
                </a14:m>
                <a:endParaRPr lang="en-US" sz="2500" dirty="0"/>
              </a:p>
              <a:p>
                <a:pPr marL="0" indent="0">
                  <a:buNone/>
                </a:pPr>
                <a:r>
                  <a:rPr lang="en-US" sz="2500" dirty="0"/>
                  <a:t> </a:t>
                </a:r>
                <a:r>
                  <a:rPr lang="en-US" sz="2500" dirty="0" smtClean="0"/>
                  <a:t>Where</a:t>
                </a:r>
              </a:p>
              <a:p>
                <a:pPr marL="0" indent="0" algn="ctr">
                  <a:buNone/>
                </a:pPr>
                <a14:m>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𝑑</m:t>
                        </m:r>
                      </m:e>
                      <m:sub>
                        <m:r>
                          <a:rPr lang="en-US" sz="2500" i="1">
                            <a:latin typeface="Cambria Math" panose="02040503050406030204" pitchFamily="18" charset="0"/>
                          </a:rPr>
                          <m:t>1</m:t>
                        </m:r>
                      </m:sub>
                    </m:sSub>
                    <m:r>
                      <a:rPr lang="en-US" sz="2500" i="1">
                        <a:latin typeface="Cambria Math" panose="02040503050406030204" pitchFamily="18" charset="0"/>
                      </a:rPr>
                      <m:t>=</m:t>
                    </m:r>
                    <m:f>
                      <m:fPr>
                        <m:ctrlPr>
                          <a:rPr lang="en-US" sz="2500" i="1">
                            <a:latin typeface="Cambria Math" panose="02040503050406030204" pitchFamily="18" charset="0"/>
                          </a:rPr>
                        </m:ctrlPr>
                      </m:fPr>
                      <m:num>
                        <m:func>
                          <m:funcPr>
                            <m:ctrlPr>
                              <a:rPr lang="en-US" sz="2500" i="1">
                                <a:latin typeface="Cambria Math" panose="02040503050406030204" pitchFamily="18" charset="0"/>
                              </a:rPr>
                            </m:ctrlPr>
                          </m:funcPr>
                          <m:fName>
                            <m:r>
                              <m:rPr>
                                <m:sty m:val="p"/>
                              </m:rPr>
                              <a:rPr lang="en-US" sz="2500">
                                <a:latin typeface="Cambria Math" panose="02040503050406030204" pitchFamily="18" charset="0"/>
                              </a:rPr>
                              <m:t>ln</m:t>
                            </m:r>
                          </m:fName>
                          <m:e>
                            <m:d>
                              <m:dPr>
                                <m:ctrlPr>
                                  <a:rPr lang="en-US" sz="2500" i="1">
                                    <a:latin typeface="Cambria Math" panose="02040503050406030204" pitchFamily="18" charset="0"/>
                                  </a:rPr>
                                </m:ctrlPr>
                              </m:dPr>
                              <m:e>
                                <m:f>
                                  <m:fPr>
                                    <m:ctrlPr>
                                      <a:rPr lang="en-US" sz="2500" i="1">
                                        <a:latin typeface="Cambria Math" panose="02040503050406030204" pitchFamily="18" charset="0"/>
                                      </a:rPr>
                                    </m:ctrlPr>
                                  </m:fPr>
                                  <m:num>
                                    <m:r>
                                      <a:rPr lang="en-US" sz="2500" i="1">
                                        <a:latin typeface="Cambria Math" panose="02040503050406030204" pitchFamily="18" charset="0"/>
                                      </a:rPr>
                                      <m:t>50−5</m:t>
                                    </m:r>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.03×.25</m:t>
                                        </m:r>
                                      </m:sup>
                                    </m:sSup>
                                  </m:num>
                                  <m:den>
                                    <m:r>
                                      <a:rPr lang="en-US" sz="2500" i="1">
                                        <a:latin typeface="Cambria Math" panose="02040503050406030204" pitchFamily="18" charset="0"/>
                                      </a:rPr>
                                      <m:t>45</m:t>
                                    </m:r>
                                  </m:den>
                                </m:f>
                              </m:e>
                            </m:d>
                          </m:e>
                        </m:func>
                        <m:r>
                          <a:rPr lang="en-US" sz="2500" i="1">
                            <a:latin typeface="Cambria Math" panose="02040503050406030204" pitchFamily="18" charset="0"/>
                          </a:rPr>
                          <m:t>+</m:t>
                        </m:r>
                        <m:d>
                          <m:dPr>
                            <m:ctrlPr>
                              <a:rPr lang="en-US" sz="2500" i="1">
                                <a:latin typeface="Cambria Math" panose="02040503050406030204" pitchFamily="18" charset="0"/>
                              </a:rPr>
                            </m:ctrlPr>
                          </m:dPr>
                          <m:e>
                            <m:r>
                              <a:rPr lang="en-US" sz="2500" i="1">
                                <a:latin typeface="Cambria Math" panose="02040503050406030204" pitchFamily="18" charset="0"/>
                              </a:rPr>
                              <m:t>.03+</m:t>
                            </m:r>
                            <m:f>
                              <m:fPr>
                                <m:ctrlPr>
                                  <a:rPr lang="en-US" sz="2500" i="1">
                                    <a:latin typeface="Cambria Math" panose="02040503050406030204" pitchFamily="18" charset="0"/>
                                  </a:rPr>
                                </m:ctrlPr>
                              </m:fPr>
                              <m:num>
                                <m:r>
                                  <a:rPr lang="en-US" sz="2500" i="1">
                                    <a:latin typeface="Cambria Math" panose="02040503050406030204" pitchFamily="18" charset="0"/>
                                  </a:rPr>
                                  <m:t>1</m:t>
                                </m:r>
                              </m:num>
                              <m:den>
                                <m:r>
                                  <a:rPr lang="en-US" sz="2500" i="1">
                                    <a:latin typeface="Cambria Math" panose="02040503050406030204" pitchFamily="18" charset="0"/>
                                  </a:rPr>
                                  <m:t>2</m:t>
                                </m:r>
                              </m:den>
                            </m:f>
                            <m:r>
                              <a:rPr lang="en-US" sz="2500" i="1">
                                <a:latin typeface="Cambria Math" panose="02040503050406030204" pitchFamily="18" charset="0"/>
                              </a:rPr>
                              <m:t>×.16</m:t>
                            </m:r>
                          </m:e>
                        </m:d>
                        <m:r>
                          <a:rPr lang="en-US" sz="2500" i="1">
                            <a:latin typeface="Cambria Math" panose="02040503050406030204" pitchFamily="18" charset="0"/>
                          </a:rPr>
                          <m:t>×.5</m:t>
                        </m:r>
                      </m:num>
                      <m:den>
                        <m:r>
                          <a:rPr lang="en-US" sz="2500" i="1">
                            <a:latin typeface="Cambria Math" panose="02040503050406030204" pitchFamily="18" charset="0"/>
                          </a:rPr>
                          <m:t>.4×</m:t>
                        </m:r>
                        <m:rad>
                          <m:radPr>
                            <m:degHide m:val="on"/>
                            <m:ctrlPr>
                              <a:rPr lang="en-US" sz="2500" i="1">
                                <a:latin typeface="Cambria Math" panose="02040503050406030204" pitchFamily="18" charset="0"/>
                              </a:rPr>
                            </m:ctrlPr>
                          </m:radPr>
                          <m:deg/>
                          <m:e>
                            <m:r>
                              <a:rPr lang="en-US" sz="2500" i="1">
                                <a:latin typeface="Cambria Math" panose="02040503050406030204" pitchFamily="18" charset="0"/>
                              </a:rPr>
                              <m:t>.5</m:t>
                            </m:r>
                          </m:e>
                        </m:rad>
                      </m:den>
                    </m:f>
                    <m:r>
                      <a:rPr lang="en-US" sz="2500" i="1">
                        <a:latin typeface="Cambria Math" panose="02040503050406030204" pitchFamily="18" charset="0"/>
                      </a:rPr>
                      <m:t>=.1974;</m:t>
                    </m:r>
                    <m:r>
                      <a:rPr lang="en-US" sz="2500" b="0" i="1" smtClean="0">
                        <a:latin typeface="Cambria Math" panose="02040503050406030204" pitchFamily="18" charset="0"/>
                      </a:rPr>
                      <m:t>          </m:t>
                    </m:r>
                    <m:r>
                      <a:rPr lang="en-US" sz="2500" i="1">
                        <a:latin typeface="Cambria Math" panose="02040503050406030204" pitchFamily="18" charset="0"/>
                      </a:rPr>
                      <m:t>𝑁</m:t>
                    </m:r>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𝑑</m:t>
                            </m:r>
                          </m:e>
                          <m:sub>
                            <m:r>
                              <a:rPr lang="en-US" sz="2500" i="1">
                                <a:latin typeface="Cambria Math" panose="02040503050406030204" pitchFamily="18" charset="0"/>
                              </a:rPr>
                              <m:t>1</m:t>
                            </m:r>
                          </m:sub>
                        </m:sSub>
                      </m:e>
                    </m:d>
                    <m:r>
                      <a:rPr lang="en-US" sz="2500" i="1">
                        <a:latin typeface="Cambria Math" panose="02040503050406030204" pitchFamily="18" charset="0"/>
                      </a:rPr>
                      <m:t>= .5782</m:t>
                    </m:r>
                  </m:oMath>
                </a14:m>
                <a:r>
                  <a:rPr lang="en-US" sz="2500" dirty="0"/>
                  <a:t> </a:t>
                </a:r>
              </a:p>
              <a:p>
                <a:pPr marL="0" indent="0">
                  <a:buNone/>
                </a:pPr>
                <a:endParaRPr lang="en-US" sz="2500" i="1" dirty="0" smtClean="0"/>
              </a:p>
              <a:p>
                <a:pPr marL="0" indent="0">
                  <a:buNone/>
                </a:pPr>
                <a14:m>
                  <m:oMathPara xmlns:m="http://schemas.openxmlformats.org/officeDocument/2006/math">
                    <m:oMathParaPr>
                      <m:jc m:val="center"/>
                    </m:oMathParaPr>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𝑑</m:t>
                          </m:r>
                        </m:e>
                        <m:sub>
                          <m:r>
                            <a:rPr lang="en-US" sz="2500" i="1">
                              <a:latin typeface="Cambria Math" panose="02040503050406030204" pitchFamily="18" charset="0"/>
                            </a:rPr>
                            <m:t>2</m:t>
                          </m:r>
                        </m:sub>
                      </m:sSub>
                      <m:r>
                        <a:rPr lang="en-US" sz="2500" i="1">
                          <a:latin typeface="Cambria Math" panose="02040503050406030204" pitchFamily="18" charset="0"/>
                        </a:rPr>
                        <m:t>=.5782−.4×</m:t>
                      </m:r>
                      <m:rad>
                        <m:radPr>
                          <m:degHide m:val="on"/>
                          <m:ctrlPr>
                            <a:rPr lang="en-US" sz="2500" i="1">
                              <a:latin typeface="Cambria Math" panose="02040503050406030204" pitchFamily="18" charset="0"/>
                            </a:rPr>
                          </m:ctrlPr>
                        </m:radPr>
                        <m:deg/>
                        <m:e>
                          <m:r>
                            <a:rPr lang="en-US" sz="2500" i="1">
                              <a:latin typeface="Cambria Math" panose="02040503050406030204" pitchFamily="18" charset="0"/>
                            </a:rPr>
                            <m:t>.5</m:t>
                          </m:r>
                        </m:e>
                      </m:rad>
                      <m:sSub>
                        <m:sSubPr>
                          <m:ctrlPr>
                            <a:rPr lang="en-US" sz="2500" i="1">
                              <a:latin typeface="Cambria Math" panose="02040503050406030204" pitchFamily="18" charset="0"/>
                            </a:rPr>
                          </m:ctrlPr>
                        </m:sSubPr>
                        <m:e>
                          <m:r>
                            <a:rPr lang="en-US" sz="2500" i="1">
                              <a:latin typeface="Cambria Math" panose="02040503050406030204" pitchFamily="18" charset="0"/>
                            </a:rPr>
                            <m:t>=−.0855;</m:t>
                          </m:r>
                          <m:r>
                            <a:rPr lang="en-US" sz="2500" b="0" i="1" smtClean="0">
                              <a:latin typeface="Cambria Math" panose="02040503050406030204" pitchFamily="18" charset="0"/>
                            </a:rPr>
                            <m:t>               </m:t>
                          </m:r>
                          <m:r>
                            <a:rPr lang="en-US" sz="2500" i="1">
                              <a:latin typeface="Cambria Math" panose="02040503050406030204" pitchFamily="18" charset="0"/>
                            </a:rPr>
                            <m:t>𝑁</m:t>
                          </m:r>
                          <m:r>
                            <a:rPr lang="en-US" sz="2500" i="1">
                              <a:latin typeface="Cambria Math" panose="02040503050406030204" pitchFamily="18" charset="0"/>
                            </a:rPr>
                            <m:t>(</m:t>
                          </m:r>
                          <m:r>
                            <a:rPr lang="en-US" sz="2500" i="1">
                              <a:latin typeface="Cambria Math" panose="02040503050406030204" pitchFamily="18" charset="0"/>
                            </a:rPr>
                            <m:t>𝑑</m:t>
                          </m:r>
                        </m:e>
                        <m:sub>
                          <m:r>
                            <a:rPr lang="en-US" sz="2500" i="1">
                              <a:latin typeface="Cambria Math" panose="02040503050406030204" pitchFamily="18" charset="0"/>
                            </a:rPr>
                            <m:t>2</m:t>
                          </m:r>
                        </m:sub>
                      </m:sSub>
                      <m:r>
                        <a:rPr lang="en-US" sz="2500" i="1">
                          <a:latin typeface="Cambria Math" panose="02040503050406030204" pitchFamily="18" charset="0"/>
                        </a:rPr>
                        <m:t>)= .4660</m:t>
                      </m:r>
                    </m:oMath>
                  </m:oMathPara>
                </a14:m>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24591"/>
              </a:xfrm>
              <a:blipFill rotWithShape="0">
                <a:blip r:embed="rId2" cstate="print"/>
                <a:stretch>
                  <a:fillRect l="-860" t="-1010"/>
                </a:stretch>
              </a:blipFill>
            </p:spPr>
            <p:txBody>
              <a:bodyPr/>
              <a:lstStyle/>
              <a:p>
                <a:r>
                  <a:rPr lang="en-US">
                    <a:noFill/>
                  </a:rPr>
                  <a:t> </a:t>
                </a:r>
              </a:p>
            </p:txBody>
          </p:sp>
        </mc:Fallback>
      </mc:AlternateContent>
    </p:spTree>
    <p:extLst>
      <p:ext uri="{BB962C8B-B14F-4D97-AF65-F5344CB8AC3E}">
        <p14:creationId xmlns:p14="http://schemas.microsoft.com/office/powerpoint/2010/main" val="20939725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02111"/>
          </a:xfrm>
        </p:spPr>
        <p:txBody>
          <a:bodyPr>
            <a:normAutofit fontScale="90000"/>
          </a:bodyPr>
          <a:lstStyle/>
          <a:p>
            <a:r>
              <a:rPr lang="en-US" b="1" dirty="0"/>
              <a:t>Illustration: Calculating the Value Of An American Call On Dividend-Paying Stock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484864" cy="4775429"/>
              </a:xfrm>
            </p:spPr>
            <p:txBody>
              <a:bodyPr>
                <a:normAutofit fontScale="55000" lnSpcReduction="20000"/>
              </a:bodyPr>
              <a:lstStyle/>
              <a:p>
                <a:pPr marL="0" lvl="0" indent="0">
                  <a:buNone/>
                </a:pPr>
                <a:r>
                  <a:rPr lang="en-US" sz="4500" dirty="0" smtClean="0">
                    <a:solidFill>
                      <a:schemeClr val="accent1">
                        <a:lumMod val="75000"/>
                      </a:schemeClr>
                    </a:solidFill>
                  </a:rPr>
                  <a:t>2.    </a:t>
                </a:r>
                <a:r>
                  <a:rPr lang="en-US" sz="4500" dirty="0" smtClean="0"/>
                  <a:t>Black’s </a:t>
                </a:r>
                <a:r>
                  <a:rPr lang="en-US" sz="4500" dirty="0"/>
                  <a:t>Pseudo-American Call model?</a:t>
                </a:r>
              </a:p>
              <a:p>
                <a:pPr marL="0" indent="0">
                  <a:buNone/>
                </a:pPr>
                <a:r>
                  <a:rPr lang="en-US" sz="3800" dirty="0"/>
                  <a:t>To use Black's Pseudo-American call formula, we will first determine whether dividend exceeds the ex-dividend date time value associated with exercise money: 5 &gt; </a:t>
                </a:r>
                <a:r>
                  <a:rPr lang="en-US" sz="3800" i="1" dirty="0"/>
                  <a:t>45</a:t>
                </a:r>
                <a:r>
                  <a:rPr lang="en-US" sz="3800" dirty="0"/>
                  <a:t>[1-</a:t>
                </a:r>
                <a:r>
                  <a:rPr lang="en-US" sz="3800" i="1" dirty="0"/>
                  <a:t>e</a:t>
                </a:r>
                <a:r>
                  <a:rPr lang="en-US" sz="3800" baseline="30000" dirty="0"/>
                  <a:t>-.03(.5-.25)</a:t>
                </a:r>
                <a:r>
                  <a:rPr lang="en-US" sz="3800" dirty="0"/>
                  <a:t>] = .336. Since the dividend does exceed this value, we will calculate the value of the call assuming that we exercise it just before the underlying stock goes ex-dividend in 3 months, while it trades with dividend:</a:t>
                </a:r>
              </a:p>
              <a:p>
                <a:pPr marL="0" indent="0">
                  <a:buNone/>
                </a:pPr>
                <a:r>
                  <a:rPr lang="en-US" sz="3800" dirty="0"/>
                  <a:t> </a:t>
                </a:r>
              </a:p>
              <a:p>
                <a:pPr marL="0" indent="0" algn="ctr">
                  <a:buNone/>
                </a:pPr>
                <a14:m>
                  <m:oMath xmlns:m="http://schemas.openxmlformats.org/officeDocument/2006/math">
                    <m:sSub>
                      <m:sSubPr>
                        <m:ctrlPr>
                          <a:rPr lang="en-US" sz="3800" i="1">
                            <a:latin typeface="Cambria Math" panose="02040503050406030204" pitchFamily="18" charset="0"/>
                          </a:rPr>
                        </m:ctrlPr>
                      </m:sSubPr>
                      <m:e>
                        <m:r>
                          <a:rPr lang="en-US" sz="3800" i="1">
                            <a:latin typeface="Cambria Math" panose="02040503050406030204" pitchFamily="18" charset="0"/>
                          </a:rPr>
                          <m:t>𝑐</m:t>
                        </m:r>
                      </m:e>
                      <m:sub>
                        <m:r>
                          <a:rPr lang="en-US" sz="3800" i="1">
                            <a:latin typeface="Cambria Math" panose="02040503050406030204" pitchFamily="18" charset="0"/>
                          </a:rPr>
                          <m:t>0</m:t>
                        </m:r>
                      </m:sub>
                    </m:sSub>
                    <m:r>
                      <a:rPr lang="en-US" sz="3800" i="1">
                        <a:latin typeface="Cambria Math" panose="02040503050406030204" pitchFamily="18" charset="0"/>
                      </a:rPr>
                      <m:t>=50×.7468−</m:t>
                    </m:r>
                    <m:f>
                      <m:fPr>
                        <m:ctrlPr>
                          <a:rPr lang="en-US" sz="3800" i="1">
                            <a:latin typeface="Cambria Math" panose="02040503050406030204" pitchFamily="18" charset="0"/>
                          </a:rPr>
                        </m:ctrlPr>
                      </m:fPr>
                      <m:num>
                        <m:r>
                          <a:rPr lang="en-US" sz="3800" i="1">
                            <a:latin typeface="Cambria Math" panose="02040503050406030204" pitchFamily="18" charset="0"/>
                          </a:rPr>
                          <m:t>45</m:t>
                        </m:r>
                      </m:num>
                      <m:den>
                        <m:sSup>
                          <m:sSupPr>
                            <m:ctrlPr>
                              <a:rPr lang="en-US" sz="3800" i="1">
                                <a:latin typeface="Cambria Math" panose="02040503050406030204" pitchFamily="18" charset="0"/>
                              </a:rPr>
                            </m:ctrlPr>
                          </m:sSupPr>
                          <m:e>
                            <m:r>
                              <a:rPr lang="en-US" sz="3800" i="1">
                                <a:latin typeface="Cambria Math" panose="02040503050406030204" pitchFamily="18" charset="0"/>
                              </a:rPr>
                              <m:t>𝑒</m:t>
                            </m:r>
                          </m:e>
                          <m:sup>
                            <m:r>
                              <a:rPr lang="en-US" sz="3800" i="1">
                                <a:latin typeface="Cambria Math" panose="02040503050406030204" pitchFamily="18" charset="0"/>
                              </a:rPr>
                              <m:t>.03×.25</m:t>
                            </m:r>
                          </m:sup>
                        </m:sSup>
                      </m:den>
                    </m:f>
                    <m:r>
                      <a:rPr lang="en-US" sz="3800" i="1">
                        <a:latin typeface="Cambria Math" panose="02040503050406030204" pitchFamily="18" charset="0"/>
                      </a:rPr>
                      <m:t>×.6788=7.02</m:t>
                    </m:r>
                  </m:oMath>
                </a14:m>
                <a:r>
                  <a:rPr lang="en-US" sz="3800" dirty="0"/>
                  <a:t>,</a:t>
                </a:r>
              </a:p>
              <a:p>
                <a:pPr marL="0" indent="0">
                  <a:buNone/>
                </a:pPr>
                <a:r>
                  <a:rPr lang="en-US" sz="3800" dirty="0" smtClean="0"/>
                  <a:t>where</a:t>
                </a:r>
                <a:endParaRPr lang="en-US" sz="3800" dirty="0"/>
              </a:p>
              <a:p>
                <a:pPr marL="0" indent="0" algn="ctr">
                  <a:buNone/>
                </a:pPr>
                <a:r>
                  <a:rPr lang="en-US" sz="3800" dirty="0"/>
                  <a:t> </a:t>
                </a:r>
                <a14:m>
                  <m:oMath xmlns:m="http://schemas.openxmlformats.org/officeDocument/2006/math">
                    <m:sSub>
                      <m:sSubPr>
                        <m:ctrlPr>
                          <a:rPr lang="en-US" sz="3800" i="1">
                            <a:latin typeface="Cambria Math" panose="02040503050406030204" pitchFamily="18" charset="0"/>
                          </a:rPr>
                        </m:ctrlPr>
                      </m:sSubPr>
                      <m:e>
                        <m:r>
                          <a:rPr lang="en-US" sz="3800" i="1">
                            <a:latin typeface="Cambria Math" panose="02040503050406030204" pitchFamily="18" charset="0"/>
                          </a:rPr>
                          <m:t>𝑑</m:t>
                        </m:r>
                      </m:e>
                      <m:sub>
                        <m:r>
                          <a:rPr lang="en-US" sz="3800" i="1">
                            <a:latin typeface="Cambria Math" panose="02040503050406030204" pitchFamily="18" charset="0"/>
                          </a:rPr>
                          <m:t>1</m:t>
                        </m:r>
                      </m:sub>
                    </m:sSub>
                    <m:r>
                      <a:rPr lang="en-US" sz="3800" i="1">
                        <a:latin typeface="Cambria Math" panose="02040503050406030204" pitchFamily="18" charset="0"/>
                      </a:rPr>
                      <m:t>=</m:t>
                    </m:r>
                    <m:f>
                      <m:fPr>
                        <m:ctrlPr>
                          <a:rPr lang="en-US" sz="3800" i="1">
                            <a:latin typeface="Cambria Math" panose="02040503050406030204" pitchFamily="18" charset="0"/>
                          </a:rPr>
                        </m:ctrlPr>
                      </m:fPr>
                      <m:num>
                        <m:func>
                          <m:funcPr>
                            <m:ctrlPr>
                              <a:rPr lang="en-US" sz="3800" i="1">
                                <a:latin typeface="Cambria Math" panose="02040503050406030204" pitchFamily="18" charset="0"/>
                              </a:rPr>
                            </m:ctrlPr>
                          </m:funcPr>
                          <m:fName>
                            <m:r>
                              <m:rPr>
                                <m:sty m:val="p"/>
                              </m:rPr>
                              <a:rPr lang="en-US" sz="3800">
                                <a:latin typeface="Cambria Math" panose="02040503050406030204" pitchFamily="18" charset="0"/>
                              </a:rPr>
                              <m:t>ln</m:t>
                            </m:r>
                          </m:fName>
                          <m:e>
                            <m:d>
                              <m:dPr>
                                <m:ctrlPr>
                                  <a:rPr lang="en-US" sz="3800" i="1">
                                    <a:latin typeface="Cambria Math" panose="02040503050406030204" pitchFamily="18" charset="0"/>
                                  </a:rPr>
                                </m:ctrlPr>
                              </m:dPr>
                              <m:e>
                                <m:f>
                                  <m:fPr>
                                    <m:ctrlPr>
                                      <a:rPr lang="en-US" sz="3800" i="1">
                                        <a:latin typeface="Cambria Math" panose="02040503050406030204" pitchFamily="18" charset="0"/>
                                      </a:rPr>
                                    </m:ctrlPr>
                                  </m:fPr>
                                  <m:num>
                                    <m:r>
                                      <a:rPr lang="en-US" sz="3800" i="1">
                                        <a:latin typeface="Cambria Math" panose="02040503050406030204" pitchFamily="18" charset="0"/>
                                      </a:rPr>
                                      <m:t>50</m:t>
                                    </m:r>
                                  </m:num>
                                  <m:den>
                                    <m:r>
                                      <a:rPr lang="en-US" sz="3800" i="1">
                                        <a:latin typeface="Cambria Math" panose="02040503050406030204" pitchFamily="18" charset="0"/>
                                      </a:rPr>
                                      <m:t>45</m:t>
                                    </m:r>
                                  </m:den>
                                </m:f>
                              </m:e>
                            </m:d>
                          </m:e>
                        </m:func>
                        <m:r>
                          <a:rPr lang="en-US" sz="3800" i="1">
                            <a:latin typeface="Cambria Math" panose="02040503050406030204" pitchFamily="18" charset="0"/>
                          </a:rPr>
                          <m:t>+</m:t>
                        </m:r>
                        <m:d>
                          <m:dPr>
                            <m:ctrlPr>
                              <a:rPr lang="en-US" sz="3800" i="1">
                                <a:latin typeface="Cambria Math" panose="02040503050406030204" pitchFamily="18" charset="0"/>
                              </a:rPr>
                            </m:ctrlPr>
                          </m:dPr>
                          <m:e>
                            <m:r>
                              <a:rPr lang="en-US" sz="3800" i="1">
                                <a:latin typeface="Cambria Math" panose="02040503050406030204" pitchFamily="18" charset="0"/>
                              </a:rPr>
                              <m:t>.03+</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2</m:t>
                                </m:r>
                              </m:den>
                            </m:f>
                            <m:r>
                              <a:rPr lang="en-US" sz="3800" i="1">
                                <a:latin typeface="Cambria Math" panose="02040503050406030204" pitchFamily="18" charset="0"/>
                              </a:rPr>
                              <m:t>×.16</m:t>
                            </m:r>
                          </m:e>
                        </m:d>
                        <m:r>
                          <a:rPr lang="en-US" sz="3800" i="1">
                            <a:latin typeface="Cambria Math" panose="02040503050406030204" pitchFamily="18" charset="0"/>
                          </a:rPr>
                          <m:t>×.25</m:t>
                        </m:r>
                      </m:num>
                      <m:den>
                        <m:r>
                          <a:rPr lang="en-US" sz="3800" i="1">
                            <a:latin typeface="Cambria Math" panose="02040503050406030204" pitchFamily="18" charset="0"/>
                          </a:rPr>
                          <m:t>.4×</m:t>
                        </m:r>
                        <m:rad>
                          <m:radPr>
                            <m:degHide m:val="on"/>
                            <m:ctrlPr>
                              <a:rPr lang="en-US" sz="3800" i="1">
                                <a:latin typeface="Cambria Math" panose="02040503050406030204" pitchFamily="18" charset="0"/>
                              </a:rPr>
                            </m:ctrlPr>
                          </m:radPr>
                          <m:deg/>
                          <m:e>
                            <m:r>
                              <a:rPr lang="en-US" sz="3800" i="1">
                                <a:latin typeface="Cambria Math" panose="02040503050406030204" pitchFamily="18" charset="0"/>
                              </a:rPr>
                              <m:t>.25</m:t>
                            </m:r>
                          </m:e>
                        </m:rad>
                      </m:den>
                    </m:f>
                    <m:r>
                      <a:rPr lang="en-US" sz="3800" i="1">
                        <a:latin typeface="Cambria Math" panose="02040503050406030204" pitchFamily="18" charset="0"/>
                      </a:rPr>
                      <m:t>=.6643;</m:t>
                    </m:r>
                    <m:r>
                      <a:rPr lang="en-US" sz="3800" b="0" i="1" smtClean="0">
                        <a:latin typeface="Cambria Math" panose="02040503050406030204" pitchFamily="18" charset="0"/>
                      </a:rPr>
                      <m:t>   </m:t>
                    </m:r>
                    <m:r>
                      <a:rPr lang="en-US" sz="3800" i="1">
                        <a:latin typeface="Cambria Math" panose="02040503050406030204" pitchFamily="18" charset="0"/>
                      </a:rPr>
                      <m:t>𝑁</m:t>
                    </m:r>
                    <m:d>
                      <m:dPr>
                        <m:ctrlPr>
                          <a:rPr lang="en-US" sz="3800" i="1">
                            <a:latin typeface="Cambria Math" panose="02040503050406030204" pitchFamily="18" charset="0"/>
                          </a:rPr>
                        </m:ctrlPr>
                      </m:dPr>
                      <m:e>
                        <m:sSub>
                          <m:sSubPr>
                            <m:ctrlPr>
                              <a:rPr lang="en-US" sz="3800" i="1">
                                <a:latin typeface="Cambria Math" panose="02040503050406030204" pitchFamily="18" charset="0"/>
                              </a:rPr>
                            </m:ctrlPr>
                          </m:sSubPr>
                          <m:e>
                            <m:r>
                              <a:rPr lang="en-US" sz="3800" i="1">
                                <a:latin typeface="Cambria Math" panose="02040503050406030204" pitchFamily="18" charset="0"/>
                              </a:rPr>
                              <m:t>𝑑</m:t>
                            </m:r>
                          </m:e>
                          <m:sub>
                            <m:r>
                              <a:rPr lang="en-US" sz="3800" i="1">
                                <a:latin typeface="Cambria Math" panose="02040503050406030204" pitchFamily="18" charset="0"/>
                              </a:rPr>
                              <m:t>1</m:t>
                            </m:r>
                          </m:sub>
                        </m:sSub>
                      </m:e>
                    </m:d>
                    <m:r>
                      <a:rPr lang="en-US" sz="3800" i="1">
                        <a:latin typeface="Cambria Math" panose="02040503050406030204" pitchFamily="18" charset="0"/>
                      </a:rPr>
                      <m:t>= .7468</m:t>
                    </m:r>
                  </m:oMath>
                </a14:m>
                <a:endParaRPr lang="en-US" sz="3800" dirty="0"/>
              </a:p>
              <a:p>
                <a:pPr marL="0" indent="0" algn="ctr">
                  <a:buNone/>
                </a:pPr>
                <a:r>
                  <a:rPr lang="en-US" sz="3800" dirty="0"/>
                  <a:t> </a:t>
                </a:r>
                <a14:m>
                  <m:oMath xmlns:m="http://schemas.openxmlformats.org/officeDocument/2006/math">
                    <m:sSub>
                      <m:sSubPr>
                        <m:ctrlPr>
                          <a:rPr lang="en-US" sz="3800" i="1">
                            <a:latin typeface="Cambria Math" panose="02040503050406030204" pitchFamily="18" charset="0"/>
                          </a:rPr>
                        </m:ctrlPr>
                      </m:sSubPr>
                      <m:e>
                        <m:r>
                          <a:rPr lang="en-US" sz="3800" i="1">
                            <a:latin typeface="Cambria Math" panose="02040503050406030204" pitchFamily="18" charset="0"/>
                          </a:rPr>
                          <m:t>𝑑</m:t>
                        </m:r>
                      </m:e>
                      <m:sub>
                        <m:r>
                          <a:rPr lang="en-US" sz="3800" i="1">
                            <a:latin typeface="Cambria Math" panose="02040503050406030204" pitchFamily="18" charset="0"/>
                          </a:rPr>
                          <m:t>2</m:t>
                        </m:r>
                      </m:sub>
                    </m:sSub>
                    <m:r>
                      <a:rPr lang="en-US" sz="3800" i="1">
                        <a:latin typeface="Cambria Math" panose="02040503050406030204" pitchFamily="18" charset="0"/>
                      </a:rPr>
                      <m:t>=.6643−.4×</m:t>
                    </m:r>
                    <m:rad>
                      <m:radPr>
                        <m:degHide m:val="on"/>
                        <m:ctrlPr>
                          <a:rPr lang="en-US" sz="3800" i="1">
                            <a:latin typeface="Cambria Math" panose="02040503050406030204" pitchFamily="18" charset="0"/>
                          </a:rPr>
                        </m:ctrlPr>
                      </m:radPr>
                      <m:deg/>
                      <m:e>
                        <m:r>
                          <a:rPr lang="en-US" sz="3800" i="1">
                            <a:latin typeface="Cambria Math" panose="02040503050406030204" pitchFamily="18" charset="0"/>
                          </a:rPr>
                          <m:t>.25</m:t>
                        </m:r>
                      </m:e>
                    </m:rad>
                    <m:sSub>
                      <m:sSubPr>
                        <m:ctrlPr>
                          <a:rPr lang="en-US" sz="3800" i="1">
                            <a:latin typeface="Cambria Math" panose="02040503050406030204" pitchFamily="18" charset="0"/>
                          </a:rPr>
                        </m:ctrlPr>
                      </m:sSubPr>
                      <m:e>
                        <m:r>
                          <a:rPr lang="en-US" sz="3800" i="1">
                            <a:latin typeface="Cambria Math" panose="02040503050406030204" pitchFamily="18" charset="0"/>
                          </a:rPr>
                          <m:t>=.4643;</m:t>
                        </m:r>
                        <m:r>
                          <a:rPr lang="en-US" sz="3800" b="0" i="1" smtClean="0">
                            <a:latin typeface="Cambria Math" panose="02040503050406030204" pitchFamily="18" charset="0"/>
                          </a:rPr>
                          <m:t>      </m:t>
                        </m:r>
                        <m:r>
                          <a:rPr lang="en-US" sz="3800" i="1">
                            <a:latin typeface="Cambria Math" panose="02040503050406030204" pitchFamily="18" charset="0"/>
                          </a:rPr>
                          <m:t>𝑁</m:t>
                        </m:r>
                        <m:r>
                          <a:rPr lang="en-US" sz="3800" i="1">
                            <a:latin typeface="Cambria Math" panose="02040503050406030204" pitchFamily="18" charset="0"/>
                          </a:rPr>
                          <m:t>(</m:t>
                        </m:r>
                        <m:r>
                          <a:rPr lang="en-US" sz="3800" i="1">
                            <a:latin typeface="Cambria Math" panose="02040503050406030204" pitchFamily="18" charset="0"/>
                          </a:rPr>
                          <m:t>𝑑</m:t>
                        </m:r>
                      </m:e>
                      <m:sub>
                        <m:r>
                          <a:rPr lang="en-US" sz="3800" i="1">
                            <a:latin typeface="Cambria Math" panose="02040503050406030204" pitchFamily="18" charset="0"/>
                          </a:rPr>
                          <m:t>2</m:t>
                        </m:r>
                      </m:sub>
                    </m:sSub>
                    <m:r>
                      <a:rPr lang="en-US" sz="3800" i="1">
                        <a:latin typeface="Cambria Math" panose="02040503050406030204" pitchFamily="18" charset="0"/>
                      </a:rPr>
                      <m:t>)= .6788</m:t>
                    </m:r>
                  </m:oMath>
                </a14:m>
                <a:endParaRPr lang="en-US" sz="3800" dirty="0"/>
              </a:p>
              <a:p>
                <a:pPr marL="0" indent="0">
                  <a:buNone/>
                </a:pPr>
                <a:r>
                  <a:rPr lang="en-US" sz="3800" dirty="0"/>
                  <a:t> </a:t>
                </a:r>
              </a:p>
              <a:p>
                <a:pPr marL="0" indent="0">
                  <a:buNone/>
                </a:pPr>
                <a:r>
                  <a:rPr lang="en-US" sz="3800" dirty="0"/>
                  <a:t>Under Black's Pseudo-American call formula, we find that the value of the call is </a:t>
                </a:r>
                <a:r>
                  <a:rPr lang="en-US" sz="3800" i="1" dirty="0"/>
                  <a:t>MAX</a:t>
                </a:r>
                <a:r>
                  <a:rPr lang="en-US" sz="3800" dirty="0"/>
                  <a:t>[5.39, 7.02], or </a:t>
                </a:r>
                <a:r>
                  <a:rPr lang="en-US" sz="3800" dirty="0" smtClean="0"/>
                  <a:t>7.02</a:t>
                </a:r>
                <a:r>
                  <a:rPr lang="en-US" sz="3800"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484864" cy="4775429"/>
              </a:xfrm>
              <a:blipFill rotWithShape="0">
                <a:blip r:embed="rId2" cstate="print"/>
                <a:stretch>
                  <a:fillRect l="-849" t="-2551" r="-955" b="-1020"/>
                </a:stretch>
              </a:blipFill>
            </p:spPr>
            <p:txBody>
              <a:bodyPr/>
              <a:lstStyle/>
              <a:p>
                <a:r>
                  <a:rPr lang="en-US">
                    <a:noFill/>
                  </a:rPr>
                  <a:t> </a:t>
                </a:r>
              </a:p>
            </p:txBody>
          </p:sp>
        </mc:Fallback>
      </mc:AlternateContent>
    </p:spTree>
    <p:extLst>
      <p:ext uri="{BB962C8B-B14F-4D97-AF65-F5344CB8AC3E}">
        <p14:creationId xmlns:p14="http://schemas.microsoft.com/office/powerpoint/2010/main" val="26994718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21775"/>
          </a:xfrm>
        </p:spPr>
        <p:txBody>
          <a:bodyPr>
            <a:normAutofit fontScale="90000"/>
          </a:bodyPr>
          <a:lstStyle/>
          <a:p>
            <a:r>
              <a:rPr lang="en-US" b="1" dirty="0"/>
              <a:t>Illustration: Calculating the Value Of An American Call On Dividend-Paying Stock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54087"/>
              </a:xfrm>
            </p:spPr>
            <p:txBody>
              <a:bodyPr>
                <a:normAutofit/>
              </a:bodyPr>
              <a:lstStyle/>
              <a:p>
                <a:pPr marL="0" lvl="0" indent="0">
                  <a:buNone/>
                </a:pPr>
                <a:r>
                  <a:rPr lang="en-US" sz="2800" dirty="0" smtClean="0">
                    <a:solidFill>
                      <a:schemeClr val="accent1">
                        <a:lumMod val="75000"/>
                      </a:schemeClr>
                    </a:solidFill>
                  </a:rPr>
                  <a:t>3. </a:t>
                </a:r>
                <a:r>
                  <a:rPr lang="en-US" sz="2500" dirty="0" smtClean="0"/>
                  <a:t>The </a:t>
                </a:r>
                <a:r>
                  <a:rPr lang="en-US" sz="2500" dirty="0"/>
                  <a:t>Roll-</a:t>
                </a:r>
                <a:r>
                  <a:rPr lang="en-US" sz="2500" dirty="0" err="1"/>
                  <a:t>Geske</a:t>
                </a:r>
                <a:r>
                  <a:rPr lang="en-US" sz="2500" dirty="0"/>
                  <a:t>-Whaley model?</a:t>
                </a:r>
              </a:p>
              <a:p>
                <a:pPr marL="0" indent="0">
                  <a:buNone/>
                </a:pPr>
                <a:r>
                  <a:rPr lang="en-US" sz="2100" dirty="0"/>
                  <a:t>Using the </a:t>
                </a:r>
                <a:r>
                  <a:rPr lang="en-US" sz="2100" dirty="0" err="1"/>
                  <a:t>Geske</a:t>
                </a:r>
                <a:r>
                  <a:rPr lang="en-US" sz="2100" dirty="0"/>
                  <a:t>-Roll-Whaley Model, we first calculate </a:t>
                </a:r>
                <a:r>
                  <a:rPr lang="en-US" sz="2100" i="1" dirty="0" err="1"/>
                  <a:t>S</a:t>
                </a:r>
                <a:r>
                  <a:rPr lang="en-US" sz="2100" i="1" baseline="-25000" dirty="0" err="1"/>
                  <a:t>tD</a:t>
                </a:r>
                <a:r>
                  <a:rPr lang="en-US" sz="2100" baseline="30000" dirty="0"/>
                  <a:t>*</a:t>
                </a:r>
                <a:r>
                  <a:rPr lang="en-US" sz="2100" dirty="0"/>
                  <a:t>, the critical stock value on the ex-dividend date required for early exercise of the call</a:t>
                </a:r>
                <a:r>
                  <a:rPr lang="en-US" sz="2100" dirty="0" smtClean="0"/>
                  <a:t>:</a:t>
                </a:r>
              </a:p>
              <a:p>
                <a:pPr marL="0" indent="0">
                  <a:buNone/>
                </a:pPr>
                <a:r>
                  <a:rPr lang="en-US" sz="2300" dirty="0" smtClean="0"/>
                  <a:t>                                                     </a:t>
                </a:r>
                <a:endParaRPr lang="en-US" sz="2100" dirty="0" smtClean="0"/>
              </a:p>
              <a:p>
                <a:pPr marL="0" indent="0">
                  <a:buNone/>
                </a:pPr>
                <a:endParaRPr lang="en-US" sz="2100" dirty="0" smtClean="0"/>
              </a:p>
              <a:p>
                <a:pPr marL="0" indent="0">
                  <a:buNone/>
                </a:pPr>
                <a:r>
                  <a:rPr lang="en-US" sz="2100" dirty="0" smtClean="0"/>
                  <a:t>Using </a:t>
                </a:r>
                <a:r>
                  <a:rPr lang="en-US" sz="2100" dirty="0"/>
                  <a:t>simple substitution or an </a:t>
                </a:r>
                <a:r>
                  <a:rPr lang="en-US" sz="2100" dirty="0">
                    <a:solidFill>
                      <a:schemeClr val="tx1">
                        <a:lumMod val="95000"/>
                        <a:lumOff val="5000"/>
                      </a:schemeClr>
                    </a:solidFill>
                  </a:rPr>
                  <a:t>appropriate numerical or iterative technique, one </a:t>
                </a:r>
                <a:r>
                  <a:rPr lang="en-US" sz="2100" dirty="0"/>
                  <a:t>finds that:</a:t>
                </a:r>
              </a:p>
              <a:p>
                <a:pPr marL="0" indent="0">
                  <a:buNone/>
                </a:pPr>
                <a:endParaRPr lang="en-US" sz="2300" i="1" dirty="0" smtClean="0"/>
              </a:p>
              <a:p>
                <a:pPr marL="0" indent="0">
                  <a:buNone/>
                </a:pPr>
                <a14:m>
                  <m:oMath xmlns:m="http://schemas.openxmlformats.org/officeDocument/2006/math">
                    <m:sSubSup>
                      <m:sSubSupPr>
                        <m:ctrlPr>
                          <a:rPr lang="en-US" sz="2300" i="1">
                            <a:latin typeface="Cambria Math" panose="02040503050406030204" pitchFamily="18" charset="0"/>
                          </a:rPr>
                        </m:ctrlPr>
                      </m:sSubSupPr>
                      <m:e>
                        <m:r>
                          <a:rPr lang="en-US" sz="2300" i="1">
                            <a:latin typeface="Cambria Math" panose="02040503050406030204" pitchFamily="18" charset="0"/>
                          </a:rPr>
                          <m:t>𝑐</m:t>
                        </m:r>
                      </m:e>
                      <m:sub>
                        <m:r>
                          <a:rPr lang="en-US" sz="2300" i="1">
                            <a:latin typeface="Cambria Math" panose="02040503050406030204" pitchFamily="18" charset="0"/>
                          </a:rPr>
                          <m:t>𝑡𝐷</m:t>
                        </m:r>
                      </m:sub>
                      <m:sup>
                        <m:r>
                          <a:rPr lang="en-US" sz="2300" i="1">
                            <a:latin typeface="Cambria Math" panose="02040503050406030204" pitchFamily="18" charset="0"/>
                          </a:rPr>
                          <m:t> </m:t>
                        </m:r>
                      </m:sup>
                    </m:sSubSup>
                    <m:d>
                      <m:dPr>
                        <m:ctrlPr>
                          <a:rPr lang="en-US" sz="2300" i="1">
                            <a:latin typeface="Cambria Math" panose="02040503050406030204" pitchFamily="18" charset="0"/>
                          </a:rPr>
                        </m:ctrlPr>
                      </m:dPr>
                      <m:e>
                        <m:r>
                          <a:rPr lang="en-US" sz="2300" i="1">
                            <a:latin typeface="Cambria Math" panose="02040503050406030204" pitchFamily="18" charset="0"/>
                          </a:rPr>
                          <m:t>42.4924,.25,.03,.5,45,.4</m:t>
                        </m:r>
                      </m:e>
                    </m:d>
                    <m:r>
                      <a:rPr lang="en-US" sz="2300" i="1">
                        <a:latin typeface="Cambria Math" panose="02040503050406030204" pitchFamily="18" charset="0"/>
                      </a:rPr>
                      <m:t>=2.4924=42.4924+5−45</m:t>
                    </m:r>
                  </m:oMath>
                </a14:m>
                <a:r>
                  <a:rPr lang="en-US" sz="2300" dirty="0" smtClean="0"/>
                  <a:t>  </a:t>
                </a:r>
                <a:endParaRPr lang="en-US" sz="23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54087"/>
              </a:xfrm>
              <a:blipFill rotWithShape="0">
                <a:blip r:embed="rId3" cstate="print"/>
                <a:stretch>
                  <a:fillRect l="-1075" t="-1255"/>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2928644930"/>
              </p:ext>
            </p:extLst>
          </p:nvPr>
        </p:nvGraphicFramePr>
        <p:xfrm>
          <a:off x="1354610" y="2840579"/>
          <a:ext cx="2342320" cy="517490"/>
        </p:xfrm>
        <a:graphic>
          <a:graphicData uri="http://schemas.openxmlformats.org/presentationml/2006/ole">
            <mc:AlternateContent xmlns:mc="http://schemas.openxmlformats.org/markup-compatibility/2006">
              <mc:Choice xmlns:v="urn:schemas-microsoft-com:vml" Requires="v">
                <p:oleObj spid="_x0000_s26747" name="Equation" r:id="rId4" imgW="1091726" imgH="241195" progId="Equation.3">
                  <p:embed/>
                </p:oleObj>
              </mc:Choice>
              <mc:Fallback>
                <p:oleObj name="Equation" r:id="rId4" imgW="1091726" imgH="241195" progId="Equation.3">
                  <p:embed/>
                  <p:pic>
                    <p:nvPicPr>
                      <p:cNvPr id="0" name="Picture 1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610" y="2840579"/>
                        <a:ext cx="2342320" cy="5174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88983283"/>
              </p:ext>
            </p:extLst>
          </p:nvPr>
        </p:nvGraphicFramePr>
        <p:xfrm>
          <a:off x="9643201" y="4267909"/>
          <a:ext cx="1772369" cy="481072"/>
        </p:xfrm>
        <a:graphic>
          <a:graphicData uri="http://schemas.openxmlformats.org/presentationml/2006/ole">
            <mc:AlternateContent xmlns:mc="http://schemas.openxmlformats.org/markup-compatibility/2006">
              <mc:Choice xmlns:v="urn:schemas-microsoft-com:vml" Requires="v">
                <p:oleObj spid="_x0000_s26748" name="Equation" r:id="rId6" imgW="888614" imgH="241195" progId="Equation.3">
                  <p:embed/>
                </p:oleObj>
              </mc:Choice>
              <mc:Fallback>
                <p:oleObj name="Equation" r:id="rId6" imgW="888614" imgH="241195" progId="Equation.3">
                  <p:embed/>
                  <p:pic>
                    <p:nvPicPr>
                      <p:cNvPr id="0" name="Picture 1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43201" y="4267909"/>
                        <a:ext cx="1772369" cy="481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265471" y="5211097"/>
            <a:ext cx="11592231" cy="117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This means that if the stock is selling for </a:t>
            </a:r>
            <a:r>
              <a:rPr lang="en-US" sz="2000" i="1" dirty="0" err="1">
                <a:solidFill>
                  <a:schemeClr val="tx1"/>
                </a:solidFill>
              </a:rPr>
              <a:t>S</a:t>
            </a:r>
            <a:r>
              <a:rPr lang="en-US" sz="2000" i="1" baseline="-25000" dirty="0" err="1">
                <a:solidFill>
                  <a:schemeClr val="tx1"/>
                </a:solidFill>
              </a:rPr>
              <a:t>tD</a:t>
            </a:r>
            <a:r>
              <a:rPr lang="en-US" sz="2000" baseline="30000" dirty="0">
                <a:solidFill>
                  <a:schemeClr val="tx1"/>
                </a:solidFill>
              </a:rPr>
              <a:t>*</a:t>
            </a:r>
            <a:r>
              <a:rPr lang="en-US" sz="2000" dirty="0">
                <a:solidFill>
                  <a:schemeClr val="tx1"/>
                </a:solidFill>
              </a:rPr>
              <a:t> = $42.4924 in 3 months (</a:t>
            </a:r>
            <a:r>
              <a:rPr lang="en-US" sz="2000" i="1" dirty="0" err="1">
                <a:solidFill>
                  <a:schemeClr val="tx1"/>
                </a:solidFill>
              </a:rPr>
              <a:t>t</a:t>
            </a:r>
            <a:r>
              <a:rPr lang="en-US" sz="2000" i="1" baseline="-25000" dirty="0" err="1">
                <a:solidFill>
                  <a:schemeClr val="tx1"/>
                </a:solidFill>
              </a:rPr>
              <a:t>D</a:t>
            </a:r>
            <a:r>
              <a:rPr lang="en-US" sz="2000" dirty="0">
                <a:solidFill>
                  <a:schemeClr val="tx1"/>
                </a:solidFill>
              </a:rPr>
              <a:t> = .25), the call on the stock trading ex-dividend will have the same value as the stock, plus declared dividend minus the exercise money. Thus, as long as the ex-dividend value of the stock plus the dividend minus exercise money exceeds the ex-dividend call value, the call will be exercised early. </a:t>
            </a:r>
          </a:p>
        </p:txBody>
      </p:sp>
      <mc:AlternateContent xmlns:mc="http://schemas.openxmlformats.org/markup-compatibility/2006" xmlns:a14="http://schemas.microsoft.com/office/drawing/2010/main">
        <mc:Choice Requires="a14">
          <p:sp>
            <p:nvSpPr>
              <p:cNvPr id="13" name="Rectangle 12"/>
              <p:cNvSpPr/>
              <p:nvPr/>
            </p:nvSpPr>
            <p:spPr>
              <a:xfrm>
                <a:off x="4783984" y="2798247"/>
                <a:ext cx="6233652" cy="559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Sup>
                        <m:sSubSupPr>
                          <m:ctrlPr>
                            <a:rPr lang="en-US" sz="2300" i="1" smtClean="0">
                              <a:solidFill>
                                <a:schemeClr val="tx1">
                                  <a:lumMod val="95000"/>
                                  <a:lumOff val="5000"/>
                                </a:schemeClr>
                              </a:solidFill>
                              <a:latin typeface="Cambria Math" panose="02040503050406030204" pitchFamily="18" charset="0"/>
                            </a:rPr>
                          </m:ctrlPr>
                        </m:sSubSupPr>
                        <m:e>
                          <m:r>
                            <a:rPr lang="en-US" sz="2300" i="1">
                              <a:solidFill>
                                <a:schemeClr val="tx1">
                                  <a:lumMod val="95000"/>
                                  <a:lumOff val="5000"/>
                                </a:schemeClr>
                              </a:solidFill>
                              <a:latin typeface="Cambria Math" panose="02040503050406030204" pitchFamily="18" charset="0"/>
                            </a:rPr>
                            <m:t>𝑐</m:t>
                          </m:r>
                        </m:e>
                        <m:sub>
                          <m:r>
                            <a:rPr lang="en-US" sz="2300" i="1">
                              <a:solidFill>
                                <a:schemeClr val="tx1">
                                  <a:lumMod val="95000"/>
                                  <a:lumOff val="5000"/>
                                </a:schemeClr>
                              </a:solidFill>
                              <a:latin typeface="Cambria Math" panose="02040503050406030204" pitchFamily="18" charset="0"/>
                            </a:rPr>
                            <m:t>𝑡𝐷</m:t>
                          </m:r>
                        </m:sub>
                        <m:sup>
                          <m:r>
                            <a:rPr lang="en-US" sz="2300" i="1">
                              <a:solidFill>
                                <a:schemeClr val="tx1">
                                  <a:lumMod val="95000"/>
                                  <a:lumOff val="5000"/>
                                </a:schemeClr>
                              </a:solidFill>
                              <a:latin typeface="Cambria Math" panose="02040503050406030204" pitchFamily="18" charset="0"/>
                            </a:rPr>
                            <m:t> </m:t>
                          </m:r>
                        </m:sup>
                      </m:sSubSup>
                      <m:r>
                        <a:rPr lang="en-US" sz="2300" i="1">
                          <a:solidFill>
                            <a:schemeClr val="tx1">
                              <a:lumMod val="95000"/>
                              <a:lumOff val="5000"/>
                            </a:schemeClr>
                          </a:solidFill>
                          <a:latin typeface="Cambria Math" panose="02040503050406030204" pitchFamily="18" charset="0"/>
                        </a:rPr>
                        <m:t>(</m:t>
                      </m:r>
                      <m:sSubSup>
                        <m:sSubSupPr>
                          <m:ctrlPr>
                            <a:rPr lang="en-US" sz="2300" i="1">
                              <a:solidFill>
                                <a:schemeClr val="tx1">
                                  <a:lumMod val="95000"/>
                                  <a:lumOff val="5000"/>
                                </a:schemeClr>
                              </a:solidFill>
                              <a:latin typeface="Cambria Math" panose="02040503050406030204" pitchFamily="18" charset="0"/>
                            </a:rPr>
                          </m:ctrlPr>
                        </m:sSubSupPr>
                        <m:e>
                          <m:r>
                            <a:rPr lang="en-US" sz="2300" i="1">
                              <a:solidFill>
                                <a:schemeClr val="tx1">
                                  <a:lumMod val="95000"/>
                                  <a:lumOff val="5000"/>
                                </a:schemeClr>
                              </a:solidFill>
                              <a:latin typeface="Cambria Math" panose="02040503050406030204" pitchFamily="18" charset="0"/>
                            </a:rPr>
                            <m:t>𝑆</m:t>
                          </m:r>
                        </m:e>
                        <m:sub>
                          <m:r>
                            <a:rPr lang="en-US" sz="2300" i="1">
                              <a:solidFill>
                                <a:schemeClr val="tx1">
                                  <a:lumMod val="95000"/>
                                  <a:lumOff val="5000"/>
                                </a:schemeClr>
                              </a:solidFill>
                              <a:latin typeface="Cambria Math" panose="02040503050406030204" pitchFamily="18" charset="0"/>
                            </a:rPr>
                            <m:t>𝑡𝐷</m:t>
                          </m:r>
                        </m:sub>
                        <m:sup>
                          <m:r>
                            <a:rPr lang="en-US" sz="2300" i="1">
                              <a:solidFill>
                                <a:schemeClr val="tx1">
                                  <a:lumMod val="95000"/>
                                  <a:lumOff val="5000"/>
                                </a:schemeClr>
                              </a:solidFill>
                              <a:latin typeface="Cambria Math" panose="02040503050406030204" pitchFamily="18" charset="0"/>
                            </a:rPr>
                            <m:t>∗</m:t>
                          </m:r>
                        </m:sup>
                      </m:sSubSup>
                      <m:r>
                        <a:rPr lang="en-US" sz="2300" i="1">
                          <a:solidFill>
                            <a:schemeClr val="tx1">
                              <a:lumMod val="95000"/>
                              <a:lumOff val="5000"/>
                            </a:schemeClr>
                          </a:solidFill>
                          <a:latin typeface="Cambria Math" panose="02040503050406030204" pitchFamily="18" charset="0"/>
                        </a:rPr>
                        <m:t>,.25,.03,.5,45,.4)=</m:t>
                      </m:r>
                      <m:sSubSup>
                        <m:sSubSupPr>
                          <m:ctrlPr>
                            <a:rPr lang="en-US" sz="2300" i="1">
                              <a:solidFill>
                                <a:schemeClr val="tx1">
                                  <a:lumMod val="95000"/>
                                  <a:lumOff val="5000"/>
                                </a:schemeClr>
                              </a:solidFill>
                              <a:latin typeface="Cambria Math" panose="02040503050406030204" pitchFamily="18" charset="0"/>
                            </a:rPr>
                          </m:ctrlPr>
                        </m:sSubSupPr>
                        <m:e>
                          <m:r>
                            <a:rPr lang="en-US" sz="2300" i="1">
                              <a:solidFill>
                                <a:schemeClr val="tx1">
                                  <a:lumMod val="95000"/>
                                  <a:lumOff val="5000"/>
                                </a:schemeClr>
                              </a:solidFill>
                              <a:latin typeface="Cambria Math" panose="02040503050406030204" pitchFamily="18" charset="0"/>
                            </a:rPr>
                            <m:t>𝑆</m:t>
                          </m:r>
                        </m:e>
                        <m:sub>
                          <m:r>
                            <a:rPr lang="en-US" sz="2300" i="1">
                              <a:solidFill>
                                <a:schemeClr val="tx1">
                                  <a:lumMod val="95000"/>
                                  <a:lumOff val="5000"/>
                                </a:schemeClr>
                              </a:solidFill>
                              <a:latin typeface="Cambria Math" panose="02040503050406030204" pitchFamily="18" charset="0"/>
                            </a:rPr>
                            <m:t>𝑡𝐷</m:t>
                          </m:r>
                        </m:sub>
                        <m:sup>
                          <m:r>
                            <a:rPr lang="en-US" sz="2300" i="1">
                              <a:solidFill>
                                <a:schemeClr val="tx1">
                                  <a:lumMod val="95000"/>
                                  <a:lumOff val="5000"/>
                                </a:schemeClr>
                              </a:solidFill>
                              <a:latin typeface="Cambria Math" panose="02040503050406030204" pitchFamily="18" charset="0"/>
                            </a:rPr>
                            <m:t>∗</m:t>
                          </m:r>
                        </m:sup>
                      </m:sSubSup>
                      <m:r>
                        <a:rPr lang="en-US" sz="2300" i="1">
                          <a:solidFill>
                            <a:schemeClr val="tx1">
                              <a:lumMod val="95000"/>
                              <a:lumOff val="5000"/>
                            </a:schemeClr>
                          </a:solidFill>
                          <a:latin typeface="Cambria Math" panose="02040503050406030204" pitchFamily="18" charset="0"/>
                        </a:rPr>
                        <m:t>+5−45</m:t>
                      </m:r>
                    </m:oMath>
                  </m:oMathPara>
                </a14:m>
                <a:endParaRPr lang="en-US" sz="2300" dirty="0"/>
              </a:p>
            </p:txBody>
          </p:sp>
        </mc:Choice>
        <mc:Fallback xmlns="">
          <p:sp>
            <p:nvSpPr>
              <p:cNvPr id="13" name="Rectangle 12"/>
              <p:cNvSpPr>
                <a:spLocks noRot="1" noChangeAspect="1" noMove="1" noResize="1" noEditPoints="1" noAdjustHandles="1" noChangeArrowheads="1" noChangeShapeType="1" noTextEdit="1"/>
              </p:cNvSpPr>
              <p:nvPr/>
            </p:nvSpPr>
            <p:spPr>
              <a:xfrm>
                <a:off x="4783984" y="2798247"/>
                <a:ext cx="6233652" cy="559822"/>
              </a:xfrm>
              <a:prstGeom prst="rect">
                <a:avLst/>
              </a:prstGeom>
              <a:blipFill rotWithShape="0">
                <a:blip r:embed="rId8" cstate="print"/>
                <a:stretch>
                  <a:fillRect b="-5435"/>
                </a:stretch>
              </a:blipFill>
              <a:ln>
                <a:noFill/>
              </a:ln>
            </p:spPr>
            <p:txBody>
              <a:bodyPr/>
              <a:lstStyle/>
              <a:p>
                <a:r>
                  <a:rPr lang="en-US">
                    <a:noFill/>
                  </a:rPr>
                  <a:t> </a:t>
                </a:r>
              </a:p>
            </p:txBody>
          </p:sp>
        </mc:Fallback>
      </mc:AlternateContent>
      <p:sp>
        <p:nvSpPr>
          <p:cNvPr id="14" name="Right Arrow 13"/>
          <p:cNvSpPr/>
          <p:nvPr/>
        </p:nvSpPr>
        <p:spPr>
          <a:xfrm>
            <a:off x="4271054" y="2984751"/>
            <a:ext cx="512930" cy="250062"/>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ight Arrow 14"/>
          <p:cNvSpPr/>
          <p:nvPr/>
        </p:nvSpPr>
        <p:spPr>
          <a:xfrm>
            <a:off x="8672052" y="4414684"/>
            <a:ext cx="580103" cy="256917"/>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928681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3000"/>
          </a:xfrm>
        </p:spPr>
        <p:txBody>
          <a:bodyPr>
            <a:normAutofit fontScale="90000"/>
          </a:bodyPr>
          <a:lstStyle/>
          <a:p>
            <a:r>
              <a:rPr lang="en-US" b="1" dirty="0"/>
              <a:t>Illustration: Calculating the Value Of An American Call On Dividend-Paying Stock </a:t>
            </a:r>
            <a:r>
              <a:rPr lang="en-US" sz="2800" b="1" dirty="0"/>
              <a:t>(Continued)</a:t>
            </a:r>
            <a:endParaRPr lang="en-US" dirty="0"/>
          </a:p>
        </p:txBody>
      </p:sp>
      <p:sp>
        <p:nvSpPr>
          <p:cNvPr id="3" name="Content Placeholder 2"/>
          <p:cNvSpPr>
            <a:spLocks noGrp="1"/>
          </p:cNvSpPr>
          <p:nvPr>
            <p:ph sz="quarter" idx="1"/>
          </p:nvPr>
        </p:nvSpPr>
        <p:spPr/>
        <p:txBody>
          <a:bodyPr/>
          <a:lstStyle/>
          <a:p>
            <a:pPr marL="0" lvl="0" indent="0">
              <a:buNone/>
            </a:pPr>
            <a:r>
              <a:rPr lang="en-US" sz="2500" dirty="0"/>
              <a:t>3.   The Roll-</a:t>
            </a:r>
            <a:r>
              <a:rPr lang="en-US" sz="2500" dirty="0" err="1"/>
              <a:t>Geske</a:t>
            </a:r>
            <a:r>
              <a:rPr lang="en-US" sz="2500" dirty="0"/>
              <a:t>-Whaley model</a:t>
            </a:r>
            <a:r>
              <a:rPr lang="en-US" sz="2500" dirty="0" smtClean="0"/>
              <a:t>? (continued)</a:t>
            </a:r>
          </a:p>
          <a:p>
            <a:pPr marL="0" indent="0">
              <a:buNone/>
            </a:pPr>
            <a:r>
              <a:rPr lang="en-US" sz="2300" dirty="0"/>
              <a:t>The value of the American call is found to be 6.96, </a:t>
            </a:r>
            <a:r>
              <a:rPr lang="en-US" sz="2300" dirty="0" smtClean="0"/>
              <a:t>as </a:t>
            </a:r>
            <a:r>
              <a:rPr lang="en-US" sz="2300" dirty="0"/>
              <a:t>follows</a:t>
            </a:r>
            <a:r>
              <a:rPr lang="en-US" sz="2300" dirty="0" smtClean="0"/>
              <a:t>:</a:t>
            </a:r>
          </a:p>
          <a:p>
            <a:pPr marL="0" indent="0">
              <a:buNone/>
            </a:pPr>
            <a:endParaRPr lang="en-US" sz="2300" dirty="0"/>
          </a:p>
          <a:p>
            <a:pPr marL="0" indent="0">
              <a:buNone/>
            </a:pPr>
            <a:endParaRPr lang="en-US" sz="2300" dirty="0" smtClean="0"/>
          </a:p>
          <a:p>
            <a:pPr marL="0" indent="0">
              <a:buNone/>
            </a:pPr>
            <a:endParaRPr lang="en-US" sz="2300" dirty="0"/>
          </a:p>
          <a:p>
            <a:pPr marL="0" indent="0">
              <a:buNone/>
            </a:pPr>
            <a:r>
              <a:rPr lang="en-US" sz="2000" dirty="0" smtClean="0"/>
              <a:t>Where</a:t>
            </a:r>
          </a:p>
          <a:p>
            <a:pPr marL="0" indent="0">
              <a:buNone/>
            </a:pPr>
            <a:endParaRPr lang="en-US" sz="2800" dirty="0"/>
          </a:p>
          <a:p>
            <a:pPr lvl="0"/>
            <a:endParaRPr lang="en-US" sz="2800" dirty="0">
              <a:solidFill>
                <a:schemeClr val="accent1">
                  <a:lumMod val="75000"/>
                </a:schemeClr>
              </a:solidFill>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988229"/>
              </p:ext>
            </p:extLst>
          </p:nvPr>
        </p:nvGraphicFramePr>
        <p:xfrm>
          <a:off x="3053325" y="2651440"/>
          <a:ext cx="6576555" cy="999637"/>
        </p:xfrm>
        <a:graphic>
          <a:graphicData uri="http://schemas.openxmlformats.org/presentationml/2006/ole">
            <mc:AlternateContent xmlns:mc="http://schemas.openxmlformats.org/markup-compatibility/2006">
              <mc:Choice xmlns:v="urn:schemas-microsoft-com:vml" Requires="v">
                <p:oleObj spid="_x0000_s27935" name="Equation" r:id="rId3" imgW="3175000" imgH="482600" progId="Equation.3">
                  <p:embed/>
                </p:oleObj>
              </mc:Choice>
              <mc:Fallback>
                <p:oleObj name="Equation" r:id="rId3" imgW="3175000" imgH="482600" progId="Equation.3">
                  <p:embed/>
                  <p:pic>
                    <p:nvPicPr>
                      <p:cNvPr id="0" name="Picture 2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3325" y="2651440"/>
                        <a:ext cx="6576555" cy="99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71242597"/>
              </p:ext>
            </p:extLst>
          </p:nvPr>
        </p:nvGraphicFramePr>
        <p:xfrm>
          <a:off x="1259723" y="4002216"/>
          <a:ext cx="4572917" cy="992571"/>
        </p:xfrm>
        <a:graphic>
          <a:graphicData uri="http://schemas.openxmlformats.org/presentationml/2006/ole">
            <mc:AlternateContent xmlns:mc="http://schemas.openxmlformats.org/markup-compatibility/2006">
              <mc:Choice xmlns:v="urn:schemas-microsoft-com:vml" Requires="v">
                <p:oleObj spid="_x0000_s27936" name="Equation" r:id="rId5" imgW="3276600" imgH="711200" progId="Equation.3">
                  <p:embed/>
                </p:oleObj>
              </mc:Choice>
              <mc:Fallback>
                <p:oleObj name="Equation" r:id="rId5" imgW="3276600" imgH="711200" progId="Equation.3">
                  <p:embed/>
                  <p:pic>
                    <p:nvPicPr>
                      <p:cNvPr id="0" name="Picture 2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723" y="4002216"/>
                        <a:ext cx="4572917" cy="9925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04555757"/>
              </p:ext>
            </p:extLst>
          </p:nvPr>
        </p:nvGraphicFramePr>
        <p:xfrm>
          <a:off x="6862885" y="4226689"/>
          <a:ext cx="2969374" cy="389090"/>
        </p:xfrm>
        <a:graphic>
          <a:graphicData uri="http://schemas.openxmlformats.org/presentationml/2006/ole">
            <mc:AlternateContent xmlns:mc="http://schemas.openxmlformats.org/markup-compatibility/2006">
              <mc:Choice xmlns:v="urn:schemas-microsoft-com:vml" Requires="v">
                <p:oleObj spid="_x0000_s27937" name="Equation" r:id="rId7" imgW="1841500" imgH="241300" progId="Equation.3">
                  <p:embed/>
                </p:oleObj>
              </mc:Choice>
              <mc:Fallback>
                <p:oleObj name="Equation" r:id="rId7" imgW="1841500" imgH="241300" progId="Equation.3">
                  <p:embed/>
                  <p:pic>
                    <p:nvPicPr>
                      <p:cNvPr id="0" name="Picture 2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2885" y="4226689"/>
                        <a:ext cx="2969374" cy="389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47872357"/>
              </p:ext>
            </p:extLst>
          </p:nvPr>
        </p:nvGraphicFramePr>
        <p:xfrm>
          <a:off x="1259723" y="5160917"/>
          <a:ext cx="4608025" cy="977460"/>
        </p:xfrm>
        <a:graphic>
          <a:graphicData uri="http://schemas.openxmlformats.org/presentationml/2006/ole">
            <mc:AlternateContent xmlns:mc="http://schemas.openxmlformats.org/markup-compatibility/2006">
              <mc:Choice xmlns:v="urn:schemas-microsoft-com:vml" Requires="v">
                <p:oleObj spid="_x0000_s27938" name="Equation" r:id="rId9" imgW="3352800" imgH="711200" progId="Equation.3">
                  <p:embed/>
                </p:oleObj>
              </mc:Choice>
              <mc:Fallback>
                <p:oleObj name="Equation" r:id="rId9" imgW="3352800" imgH="711200" progId="Equation.3">
                  <p:embed/>
                  <p:pic>
                    <p:nvPicPr>
                      <p:cNvPr id="0" name="Picture 2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9723" y="5160917"/>
                        <a:ext cx="4608025" cy="977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61426783"/>
              </p:ext>
            </p:extLst>
          </p:nvPr>
        </p:nvGraphicFramePr>
        <p:xfrm>
          <a:off x="6862884" y="5466736"/>
          <a:ext cx="3022125" cy="403122"/>
        </p:xfrm>
        <a:graphic>
          <a:graphicData uri="http://schemas.openxmlformats.org/presentationml/2006/ole">
            <mc:AlternateContent xmlns:mc="http://schemas.openxmlformats.org/markup-compatibility/2006">
              <mc:Choice xmlns:v="urn:schemas-microsoft-com:vml" Requires="v">
                <p:oleObj spid="_x0000_s27939" name="Equation" r:id="rId11" imgW="1828800" imgH="241300" progId="Equation.3">
                  <p:embed/>
                </p:oleObj>
              </mc:Choice>
              <mc:Fallback>
                <p:oleObj name="Equation" r:id="rId11" imgW="1828800" imgH="241300" progId="Equation.3">
                  <p:embed/>
                  <p:pic>
                    <p:nvPicPr>
                      <p:cNvPr id="0" name="Picture 2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62884" y="5466736"/>
                        <a:ext cx="3022125" cy="4031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515585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Merton’s Continuous Leakage </a:t>
            </a:r>
            <a:r>
              <a:rPr lang="en-US" b="1" dirty="0" smtClean="0"/>
              <a:t>Formula</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578784"/>
              </a:xfrm>
            </p:spPr>
            <p:txBody>
              <a:bodyPr>
                <a:normAutofit fontScale="92500" lnSpcReduction="20000"/>
              </a:bodyPr>
              <a:lstStyle/>
              <a:p>
                <a:pPr marL="0" indent="0">
                  <a:buNone/>
                </a:pPr>
                <a:r>
                  <a:rPr lang="en-US" dirty="0" smtClean="0"/>
                  <a:t>In some instances, dividends might be considered to be paid on a continuous basis. Here</a:t>
                </a:r>
                <a:r>
                  <a:rPr lang="en-US" dirty="0"/>
                  <a:t>, we assume that the underlying stock follows the process below:</a:t>
                </a:r>
              </a:p>
              <a:p>
                <a:pPr marL="0" indent="0">
                  <a:buNone/>
                </a:pPr>
                <a:endParaRPr lang="en-US" sz="2200" i="1" dirty="0" smtClean="0"/>
              </a:p>
              <a:p>
                <a:pPr marL="0" indent="0" algn="ctr">
                  <a:buNone/>
                </a:pPr>
                <a:r>
                  <a:rPr lang="en-US" dirty="0" smtClean="0"/>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𝑑𝑆</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𝛿</m:t>
                        </m:r>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m:rPr>
                        <m:nor/>
                      </m:rPr>
                      <a:rPr lang="en-US" b="0" i="0" smtClean="0"/>
                      <m:t>                   </m:t>
                    </m:r>
                  </m:oMath>
                </a14:m>
                <a:r>
                  <a:rPr lang="en-US" sz="2200" b="0" i="0" dirty="0" smtClean="0"/>
                  <a:t> </a:t>
                </a:r>
                <a14:m>
                  <m:oMath xmlns:m="http://schemas.openxmlformats.org/officeDocument/2006/math">
                    <m:r>
                      <m:rPr>
                        <m:nor/>
                      </m:rPr>
                      <a:rPr lang="en-US" sz="2100" dirty="0"/>
                      <m:t>where</m:t>
                    </m:r>
                    <m:r>
                      <m:rPr>
                        <m:nor/>
                      </m:rPr>
                      <a:rPr lang="en-US" sz="2100" dirty="0"/>
                      <m:t> </m:t>
                    </m:r>
                    <m:r>
                      <m:rPr>
                        <m:nor/>
                      </m:rPr>
                      <a:rPr lang="en-US" sz="2100" i="1" dirty="0"/>
                      <m:t>δ</m:t>
                    </m:r>
                    <m:r>
                      <m:rPr>
                        <m:nor/>
                      </m:rPr>
                      <a:rPr lang="en-US" sz="2100" dirty="0"/>
                      <m:t> </m:t>
                    </m:r>
                    <m:r>
                      <m:rPr>
                        <m:nor/>
                      </m:rPr>
                      <a:rPr lang="en-US" sz="2100" dirty="0"/>
                      <m:t>is</m:t>
                    </m:r>
                    <m:r>
                      <m:rPr>
                        <m:nor/>
                      </m:rPr>
                      <a:rPr lang="en-US" sz="2100" dirty="0"/>
                      <m:t> </m:t>
                    </m:r>
                    <m:r>
                      <m:rPr>
                        <m:nor/>
                      </m:rPr>
                      <a:rPr lang="en-US" sz="2100" dirty="0"/>
                      <m:t>the</m:t>
                    </m:r>
                    <m:r>
                      <m:rPr>
                        <m:nor/>
                      </m:rPr>
                      <a:rPr lang="en-US" sz="2100" dirty="0"/>
                      <m:t> </m:t>
                    </m:r>
                    <m:r>
                      <m:rPr>
                        <m:nor/>
                      </m:rPr>
                      <a:rPr lang="en-US" sz="2100" dirty="0"/>
                      <m:t>periodic</m:t>
                    </m:r>
                    <m:r>
                      <m:rPr>
                        <m:nor/>
                      </m:rPr>
                      <a:rPr lang="en-US" sz="2100" dirty="0"/>
                      <m:t> </m:t>
                    </m:r>
                    <m:r>
                      <m:rPr>
                        <m:nor/>
                      </m:rPr>
                      <a:rPr lang="en-US" sz="2100" dirty="0"/>
                      <m:t>dividend</m:t>
                    </m:r>
                    <m:r>
                      <m:rPr>
                        <m:nor/>
                      </m:rPr>
                      <a:rPr lang="en-US" sz="2100" dirty="0"/>
                      <m:t> </m:t>
                    </m:r>
                    <m:r>
                      <m:rPr>
                        <m:nor/>
                      </m:rPr>
                      <a:rPr lang="en-US" sz="2100" dirty="0"/>
                      <m:t>yield</m:t>
                    </m:r>
                  </m:oMath>
                </a14:m>
                <a:endParaRPr lang="en-US" sz="2100" dirty="0"/>
              </a:p>
              <a:p>
                <a:pPr marL="0" indent="0">
                  <a:buNone/>
                </a:pPr>
                <a:endParaRPr lang="en-US" dirty="0"/>
              </a:p>
              <a:p>
                <a:pPr marL="0" indent="0">
                  <a:buNone/>
                </a:pPr>
                <a:r>
                  <a:rPr lang="en-US" dirty="0"/>
                  <a:t> </a:t>
                </a:r>
                <a:r>
                  <a:rPr lang="en-US" dirty="0" smtClean="0"/>
                  <a:t>The </a:t>
                </a:r>
                <a:r>
                  <a:rPr lang="en-US" dirty="0"/>
                  <a:t>self-financing portfolio in this case has the form:</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𝛿</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oMath>
                  </m:oMathPara>
                </a14:m>
                <a:endParaRPr lang="en-US" dirty="0" smtClean="0"/>
              </a:p>
              <a:p>
                <a:pPr marL="0" indent="0">
                  <a:buNone/>
                </a:pPr>
                <a:endParaRPr lang="en-US" dirty="0" smtClean="0"/>
              </a:p>
              <a:p>
                <a:pPr marL="0" indent="0">
                  <a:buNone/>
                </a:pPr>
                <a:r>
                  <a:rPr lang="en-US" dirty="0"/>
                  <a:t>The standard Black-Scholes differential equation for the continuous leakage model is as follows: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578784"/>
              </a:xfrm>
              <a:blipFill rotWithShape="0">
                <a:blip r:embed="rId3" cstate="print"/>
                <a:stretch>
                  <a:fillRect l="-857" t="-2796"/>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2005079981"/>
              </p:ext>
            </p:extLst>
          </p:nvPr>
        </p:nvGraphicFramePr>
        <p:xfrm>
          <a:off x="3878008" y="5552129"/>
          <a:ext cx="4813708" cy="810472"/>
        </p:xfrm>
        <a:graphic>
          <a:graphicData uri="http://schemas.openxmlformats.org/presentationml/2006/ole">
            <mc:AlternateContent xmlns:mc="http://schemas.openxmlformats.org/markup-compatibility/2006">
              <mc:Choice xmlns:v="urn:schemas-microsoft-com:vml" Requires="v">
                <p:oleObj spid="_x0000_s28732" name="Equation" r:id="rId4" imgW="2489200" imgH="419100" progId="Equation.3">
                  <p:embed/>
                </p:oleObj>
              </mc:Choice>
              <mc:Fallback>
                <p:oleObj name="Equation" r:id="rId4" imgW="2489200" imgH="419100" progId="Equation.3">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008" y="5552129"/>
                        <a:ext cx="4813708" cy="810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959403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Merton’s Continuous Leakage </a:t>
            </a:r>
            <a:r>
              <a:rPr lang="en-US" b="1" dirty="0" smtClean="0"/>
              <a:t>Formula </a:t>
            </a:r>
            <a:r>
              <a:rPr lang="en-US" sz="2500" b="1" dirty="0" smtClean="0"/>
              <a:t>(Continued)</a:t>
            </a:r>
            <a:endParaRPr lang="en-US" sz="2500" dirty="0"/>
          </a:p>
        </p:txBody>
      </p:sp>
      <p:sp>
        <p:nvSpPr>
          <p:cNvPr id="3" name="Content Placeholder 2"/>
          <p:cNvSpPr>
            <a:spLocks noGrp="1"/>
          </p:cNvSpPr>
          <p:nvPr>
            <p:ph sz="quarter" idx="1"/>
          </p:nvPr>
        </p:nvSpPr>
        <p:spPr/>
        <p:txBody>
          <a:bodyPr>
            <a:normAutofit lnSpcReduction="10000"/>
          </a:bodyPr>
          <a:lstStyle/>
          <a:p>
            <a:pPr marL="0" indent="0">
              <a:buNone/>
            </a:pPr>
            <a:r>
              <a:rPr lang="en-US" sz="2500" dirty="0" smtClean="0"/>
              <a:t>Its particular solution, subject to the </a:t>
            </a:r>
            <a:r>
              <a:rPr lang="en-US" sz="2500" i="1" dirty="0" smtClean="0"/>
              <a:t>boundary condition</a:t>
            </a:r>
            <a:r>
              <a:rPr lang="en-US" sz="2500" dirty="0" smtClean="0"/>
              <a:t> </a:t>
            </a:r>
            <a:r>
              <a:rPr lang="en-US" sz="2500" i="1" dirty="0" err="1" smtClean="0"/>
              <a:t>c</a:t>
            </a:r>
            <a:r>
              <a:rPr lang="en-US" sz="2500" i="1" baseline="-25000" dirty="0" err="1" smtClean="0"/>
              <a:t>T</a:t>
            </a:r>
            <a:r>
              <a:rPr lang="en-US" sz="2500" dirty="0" smtClean="0"/>
              <a:t> = MAX[0, </a:t>
            </a:r>
            <a:r>
              <a:rPr lang="en-US" sz="2500" i="1" dirty="0" smtClean="0"/>
              <a:t>S</a:t>
            </a:r>
            <a:r>
              <a:rPr lang="en-US" sz="2500" baseline="-25000" dirty="0" smtClean="0"/>
              <a:t>T</a:t>
            </a:r>
            <a:r>
              <a:rPr lang="en-US" sz="2500" dirty="0" smtClean="0"/>
              <a:t> - </a:t>
            </a:r>
            <a:r>
              <a:rPr lang="en-US" sz="2500" i="1" dirty="0" smtClean="0"/>
              <a:t>X</a:t>
            </a:r>
            <a:r>
              <a:rPr lang="en-US" sz="2500" dirty="0" smtClean="0"/>
              <a:t>] for a European call, is given as follows:</a:t>
            </a:r>
          </a:p>
          <a:p>
            <a:endParaRPr lang="en-US" dirty="0" smtClean="0"/>
          </a:p>
          <a:p>
            <a:pPr marL="0" indent="0">
              <a:buNone/>
            </a:pPr>
            <a:r>
              <a:rPr lang="en-US" i="1" dirty="0" smtClean="0"/>
              <a:t>						</a:t>
            </a:r>
          </a:p>
          <a:p>
            <a:pPr marL="0" indent="0">
              <a:buNone/>
            </a:pPr>
            <a:r>
              <a:rPr lang="en-US" sz="2300" i="1" dirty="0"/>
              <a:t>w</a:t>
            </a:r>
            <a:r>
              <a:rPr lang="en-US" sz="2300" i="1" dirty="0" smtClean="0"/>
              <a:t>here</a:t>
            </a:r>
            <a:endParaRPr lang="en-US" sz="2300" i="1" dirty="0"/>
          </a:p>
          <a:p>
            <a:pPr marL="0" indent="0">
              <a:buNone/>
            </a:pPr>
            <a:endParaRPr lang="en-US" i="1" dirty="0" smtClean="0"/>
          </a:p>
          <a:p>
            <a:pPr marL="0" indent="0">
              <a:buNone/>
            </a:pPr>
            <a:endParaRPr lang="en-US" i="1" dirty="0"/>
          </a:p>
          <a:p>
            <a:pPr marL="0" indent="0">
              <a:buNone/>
            </a:pPr>
            <a:endParaRPr lang="en-US" sz="2500" dirty="0" smtClean="0"/>
          </a:p>
          <a:p>
            <a:pPr marL="0" indent="0">
              <a:buNone/>
            </a:pPr>
            <a:r>
              <a:rPr lang="en-US" sz="2500" dirty="0" smtClean="0"/>
              <a:t>and for a European put :</a:t>
            </a:r>
          </a:p>
          <a:p>
            <a:pPr marL="0" indent="0" algn="ctr">
              <a:buNone/>
            </a:pPr>
            <a:r>
              <a:rPr lang="en-US" sz="2500" i="1" dirty="0" smtClean="0"/>
              <a:t>p</a:t>
            </a:r>
            <a:r>
              <a:rPr lang="en-US" sz="2500" baseline="-25000" dirty="0" smtClean="0"/>
              <a:t>0</a:t>
            </a:r>
            <a:r>
              <a:rPr lang="en-US" sz="2500" dirty="0" smtClean="0"/>
              <a:t> </a:t>
            </a:r>
            <a:r>
              <a:rPr lang="en-US" sz="2500" dirty="0"/>
              <a:t>= </a:t>
            </a:r>
            <a:r>
              <a:rPr lang="en-US" sz="2500" i="1" dirty="0"/>
              <a:t>c</a:t>
            </a:r>
            <a:r>
              <a:rPr lang="en-US" sz="2500" baseline="-25000" dirty="0"/>
              <a:t>0</a:t>
            </a:r>
            <a:r>
              <a:rPr lang="en-US" sz="2500" dirty="0"/>
              <a:t>  + </a:t>
            </a:r>
            <a:r>
              <a:rPr lang="en-US" sz="2500" i="1" dirty="0" err="1"/>
              <a:t>X</a:t>
            </a:r>
            <a:r>
              <a:rPr lang="en-US" sz="2500" dirty="0" err="1"/>
              <a:t>e</a:t>
            </a:r>
            <a:r>
              <a:rPr lang="en-US" sz="2500" baseline="30000" dirty="0" err="1"/>
              <a:t>-rT</a:t>
            </a:r>
            <a:r>
              <a:rPr lang="en-US" sz="2500" dirty="0"/>
              <a:t> - </a:t>
            </a:r>
            <a:r>
              <a:rPr lang="en-US" sz="2500" i="1" dirty="0"/>
              <a:t>S</a:t>
            </a:r>
            <a:r>
              <a:rPr lang="en-US" sz="2500" baseline="-25000" dirty="0"/>
              <a:t>0</a:t>
            </a:r>
            <a:r>
              <a:rPr lang="en-US" sz="2500" i="1" dirty="0"/>
              <a:t>e</a:t>
            </a:r>
            <a:r>
              <a:rPr lang="en-US" sz="2500" baseline="30000" dirty="0"/>
              <a:t>-δT</a:t>
            </a:r>
            <a:endParaRPr lang="en-US" sz="2500" dirty="0"/>
          </a:p>
        </p:txBody>
      </p:sp>
      <p:graphicFrame>
        <p:nvGraphicFramePr>
          <p:cNvPr id="4" name="Object 3"/>
          <p:cNvGraphicFramePr>
            <a:graphicFrameLocks noChangeAspect="1"/>
          </p:cNvGraphicFramePr>
          <p:nvPr>
            <p:extLst>
              <p:ext uri="{D42A27DB-BD31-4B8C-83A1-F6EECF244321}">
                <p14:modId xmlns:p14="http://schemas.microsoft.com/office/powerpoint/2010/main" val="1794796224"/>
              </p:ext>
            </p:extLst>
          </p:nvPr>
        </p:nvGraphicFramePr>
        <p:xfrm>
          <a:off x="4174945" y="2578263"/>
          <a:ext cx="3833981" cy="819679"/>
        </p:xfrm>
        <a:graphic>
          <a:graphicData uri="http://schemas.openxmlformats.org/presentationml/2006/ole">
            <mc:AlternateContent xmlns:mc="http://schemas.openxmlformats.org/markup-compatibility/2006">
              <mc:Choice xmlns:v="urn:schemas-microsoft-com:vml" Requires="v">
                <p:oleObj spid="_x0000_s29869" name="Equation" r:id="rId3" imgW="1841500" imgH="393700" progId="Equation.3">
                  <p:embed/>
                </p:oleObj>
              </mc:Choice>
              <mc:Fallback>
                <p:oleObj name="Equation" r:id="rId3" imgW="1841500" imgH="393700" progId="Equation.3">
                  <p:embed/>
                  <p:pic>
                    <p:nvPicPr>
                      <p:cNvPr id="0"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945" y="2578263"/>
                        <a:ext cx="3833981" cy="819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34624028"/>
              </p:ext>
            </p:extLst>
          </p:nvPr>
        </p:nvGraphicFramePr>
        <p:xfrm>
          <a:off x="2548012" y="3636634"/>
          <a:ext cx="3076040" cy="1038663"/>
        </p:xfrm>
        <a:graphic>
          <a:graphicData uri="http://schemas.openxmlformats.org/presentationml/2006/ole">
            <mc:AlternateContent xmlns:mc="http://schemas.openxmlformats.org/markup-compatibility/2006">
              <mc:Choice xmlns:v="urn:schemas-microsoft-com:vml" Requires="v">
                <p:oleObj spid="_x0000_s29870" name="Equation" r:id="rId5" imgW="1955800" imgH="660400" progId="Equation.3">
                  <p:embed/>
                </p:oleObj>
              </mc:Choice>
              <mc:Fallback>
                <p:oleObj name="Equation" r:id="rId5" imgW="1955800" imgH="660400" progId="Equation.3">
                  <p:embed/>
                  <p:pic>
                    <p:nvPicPr>
                      <p:cNvPr id="0" name="Picture 1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8012" y="3636634"/>
                        <a:ext cx="3076040" cy="103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41910799"/>
              </p:ext>
            </p:extLst>
          </p:nvPr>
        </p:nvGraphicFramePr>
        <p:xfrm>
          <a:off x="6983784" y="3868635"/>
          <a:ext cx="1904577" cy="482493"/>
        </p:xfrm>
        <a:graphic>
          <a:graphicData uri="http://schemas.openxmlformats.org/presentationml/2006/ole">
            <mc:AlternateContent xmlns:mc="http://schemas.openxmlformats.org/markup-compatibility/2006">
              <mc:Choice xmlns:v="urn:schemas-microsoft-com:vml" Requires="v">
                <p:oleObj spid="_x0000_s29871" name="Equation" r:id="rId7" imgW="952087" imgH="241195" progId="Equation.3">
                  <p:embed/>
                </p:oleObj>
              </mc:Choice>
              <mc:Fallback>
                <p:oleObj name="Equation" r:id="rId7" imgW="952087" imgH="241195" progId="Equation.3">
                  <p:embed/>
                  <p:pic>
                    <p:nvPicPr>
                      <p:cNvPr id="0" name="Picture 1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3784" y="3868635"/>
                        <a:ext cx="1904577" cy="4824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3598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2445"/>
          </a:xfrm>
        </p:spPr>
        <p:txBody>
          <a:bodyPr>
            <a:normAutofit fontScale="90000"/>
          </a:bodyPr>
          <a:lstStyle/>
          <a:p>
            <a:r>
              <a:rPr lang="en-US" b="1" dirty="0"/>
              <a:t>Introducing </a:t>
            </a:r>
            <a:r>
              <a:rPr lang="en-US" b="1" dirty="0" smtClean="0"/>
              <a:t>The </a:t>
            </a:r>
            <a:r>
              <a:rPr lang="en-US" b="1" dirty="0"/>
              <a:t>Self-Financing Replicating Portfolio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In a no-arbitrage market</a:t>
                </a:r>
                <a:r>
                  <a:rPr lang="en-US" dirty="0" smtClean="0"/>
                  <a:t>, if the </a:t>
                </a:r>
                <a:r>
                  <a:rPr lang="en-US" dirty="0"/>
                  <a:t>owner of the portfolio requires no capital at all to construct and maintain the </a:t>
                </a:r>
                <a:r>
                  <a:rPr lang="en-US" dirty="0" smtClean="0"/>
                  <a:t>portfolio, such </a:t>
                </a:r>
                <a:r>
                  <a:rPr lang="en-US" dirty="0"/>
                  <a:t>a portfolio is called a self-financing portfolio. In an arbitrage-free market, this implies that the value of the portfolio </a:t>
                </a:r>
                <a:r>
                  <a:rPr lang="en-US" i="1" dirty="0"/>
                  <a:t>P</a:t>
                </a:r>
                <a:r>
                  <a:rPr lang="en-US" i="1" baseline="-25000" dirty="0"/>
                  <a:t>t</a:t>
                </a:r>
                <a:r>
                  <a:rPr lang="en-US" dirty="0"/>
                  <a:t> equals zero for all time </a:t>
                </a:r>
                <a:r>
                  <a:rPr lang="en-US" i="1" dirty="0"/>
                  <a:t>t, 0 ≤ t ≤ </a:t>
                </a:r>
                <a:r>
                  <a:rPr lang="en-US" i="1" dirty="0" smtClean="0"/>
                  <a:t>T.  W</a:t>
                </a:r>
                <a:r>
                  <a:rPr lang="en-US" dirty="0" smtClean="0"/>
                  <a:t>e </a:t>
                </a:r>
                <a:r>
                  <a:rPr lang="en-US" dirty="0"/>
                  <a:t>are able to conclude </a:t>
                </a:r>
                <a:r>
                  <a:rPr lang="en-US" dirty="0" smtClean="0"/>
                  <a:t>that: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=0</m:t>
                      </m:r>
                    </m:oMath>
                  </m:oMathPara>
                </a14:m>
                <a:endParaRPr lang="en-US" dirty="0"/>
              </a:p>
              <a:p>
                <a:pPr marL="0" indent="0">
                  <a:buNone/>
                </a:pPr>
                <a:r>
                  <a:rPr lang="en-US" dirty="0"/>
                  <a:t> </a:t>
                </a:r>
              </a:p>
              <a:p>
                <a:pPr marL="0" indent="0">
                  <a:buNone/>
                </a:pPr>
                <a:r>
                  <a:rPr lang="en-US" dirty="0"/>
                  <a:t>for all time </a:t>
                </a:r>
                <a:r>
                  <a:rPr lang="en-US" i="1" dirty="0"/>
                  <a:t>t, 0 ≤ t ≤ T.</a:t>
                </a:r>
                <a:r>
                  <a:rPr lang="en-US" dirty="0"/>
                  <a:t> We can solve this equation for the price of the call at time </a:t>
                </a:r>
                <a:r>
                  <a:rPr lang="en-US" i="1" dirty="0"/>
                  <a:t>t</a:t>
                </a:r>
                <a:r>
                  <a:rPr lang="en-US" dirty="0"/>
                  <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m:oMathPara>
                </a14:m>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613"/>
                </a:stretch>
              </a:blipFill>
            </p:spPr>
            <p:txBody>
              <a:bodyPr/>
              <a:lstStyle/>
              <a:p>
                <a:r>
                  <a:rPr lang="en-US">
                    <a:noFill/>
                  </a:rPr>
                  <a:t> </a:t>
                </a:r>
              </a:p>
            </p:txBody>
          </p:sp>
        </mc:Fallback>
      </mc:AlternateContent>
    </p:spTree>
    <p:extLst>
      <p:ext uri="{BB962C8B-B14F-4D97-AF65-F5344CB8AC3E}">
        <p14:creationId xmlns:p14="http://schemas.microsoft.com/office/powerpoint/2010/main" val="5384082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Continuous Dividend </a:t>
            </a:r>
            <a:r>
              <a:rPr lang="en-US" b="1" dirty="0" smtClean="0"/>
              <a:t>Leakage</a:t>
            </a:r>
            <a:endParaRPr lang="en-US" b="1" dirty="0"/>
          </a:p>
        </p:txBody>
      </p:sp>
      <p:sp>
        <p:nvSpPr>
          <p:cNvPr id="3" name="Content Placeholder 2"/>
          <p:cNvSpPr>
            <a:spLocks noGrp="1"/>
          </p:cNvSpPr>
          <p:nvPr>
            <p:ph sz="quarter" idx="1"/>
          </p:nvPr>
        </p:nvSpPr>
        <p:spPr/>
        <p:txBody>
          <a:bodyPr/>
          <a:lstStyle/>
          <a:p>
            <a:pPr marL="0" indent="0">
              <a:buNone/>
            </a:pPr>
            <a:r>
              <a:rPr lang="en-US" sz="2500" dirty="0"/>
              <a:t>Return to our earlier example where an investor is considering six-month options on a stock that is currently priced at $75. The exercise price of the call and put are $80 and the current riskless rate of return is 10% per annum. The variance of annual returns on the underlying stock is 16%. However, this stock will pay a continuous annual dividend at a rate of 2%. What are the values of these call and put options on this stock</a:t>
            </a:r>
            <a:r>
              <a:rPr lang="en-US" sz="2500" dirty="0" smtClean="0"/>
              <a:t>?</a:t>
            </a:r>
          </a:p>
          <a:p>
            <a:pPr marL="0" indent="0">
              <a:buNone/>
            </a:pPr>
            <a:endParaRPr lang="en-US"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53952055"/>
              </p:ext>
            </p:extLst>
          </p:nvPr>
        </p:nvGraphicFramePr>
        <p:xfrm>
          <a:off x="1079089" y="3988461"/>
          <a:ext cx="4456472" cy="996842"/>
        </p:xfrm>
        <a:graphic>
          <a:graphicData uri="http://schemas.openxmlformats.org/presentationml/2006/ole">
            <mc:AlternateContent xmlns:mc="http://schemas.openxmlformats.org/markup-compatibility/2006">
              <mc:Choice xmlns:v="urn:schemas-microsoft-com:vml" Requires="v">
                <p:oleObj spid="_x0000_s30890" name="Equation" r:id="rId3" imgW="2895600" imgH="647700" progId="Equation.3">
                  <p:embed/>
                </p:oleObj>
              </mc:Choice>
              <mc:Fallback>
                <p:oleObj name="Equation" r:id="rId3" imgW="2895600" imgH="647700" progId="Equation.3">
                  <p:embed/>
                  <p:pic>
                    <p:nvPicPr>
                      <p:cNvPr id="0"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089" y="3988461"/>
                        <a:ext cx="4456472" cy="996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20673599"/>
              </p:ext>
            </p:extLst>
          </p:nvPr>
        </p:nvGraphicFramePr>
        <p:xfrm>
          <a:off x="6783030" y="4386881"/>
          <a:ext cx="3098390" cy="426590"/>
        </p:xfrm>
        <a:graphic>
          <a:graphicData uri="http://schemas.openxmlformats.org/presentationml/2006/ole">
            <mc:AlternateContent xmlns:mc="http://schemas.openxmlformats.org/markup-compatibility/2006">
              <mc:Choice xmlns:v="urn:schemas-microsoft-com:vml" Requires="v">
                <p:oleObj spid="_x0000_s30891" name="Equation" r:id="rId5" imgW="1752600" imgH="241300" progId="Equation.3">
                  <p:embed/>
                </p:oleObj>
              </mc:Choice>
              <mc:Fallback>
                <p:oleObj name="Equation" r:id="rId5" imgW="1752600" imgH="241300" progId="Equation.3">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3030" y="4386881"/>
                        <a:ext cx="3098390" cy="4265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16319078"/>
              </p:ext>
            </p:extLst>
          </p:nvPr>
        </p:nvGraphicFramePr>
        <p:xfrm>
          <a:off x="744793" y="5587696"/>
          <a:ext cx="4790768" cy="769502"/>
        </p:xfrm>
        <a:graphic>
          <a:graphicData uri="http://schemas.openxmlformats.org/presentationml/2006/ole">
            <mc:AlternateContent xmlns:mc="http://schemas.openxmlformats.org/markup-compatibility/2006">
              <mc:Choice xmlns:v="urn:schemas-microsoft-com:vml" Requires="v">
                <p:oleObj spid="_x0000_s30892" name="Equation" r:id="rId7" imgW="2451100" imgH="393700" progId="Equation.3">
                  <p:embed/>
                </p:oleObj>
              </mc:Choice>
              <mc:Fallback>
                <p:oleObj name="Equation" r:id="rId7" imgW="2451100" imgH="393700" progId="Equation.3">
                  <p:embed/>
                  <p:pic>
                    <p:nvPicPr>
                      <p:cNvPr id="0" name="Picture 1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793" y="5587696"/>
                        <a:ext cx="4790768" cy="7695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6361779" y="5749309"/>
            <a:ext cx="4905987" cy="446276"/>
          </a:xfrm>
          <a:prstGeom prst="rect">
            <a:avLst/>
          </a:prstGeom>
        </p:spPr>
        <p:txBody>
          <a:bodyPr wrap="square">
            <a:spAutoFit/>
          </a:bodyPr>
          <a:lstStyle/>
          <a:p>
            <a:r>
              <a:rPr lang="en-US" sz="2300" i="1" dirty="0">
                <a:latin typeface="Times New Roman" panose="02020603050405020304" pitchFamily="18" charset="0"/>
                <a:ea typeface="Times New Roman" panose="02020603050405020304" pitchFamily="18" charset="0"/>
                <a:cs typeface="Times New Roman" panose="02020603050405020304" pitchFamily="18" charset="0"/>
              </a:rPr>
              <a:t>p</a:t>
            </a:r>
            <a:r>
              <a:rPr lang="en-US" sz="2300" baseline="-25000" dirty="0">
                <a:latin typeface="Times New Roman" panose="02020603050405020304" pitchFamily="18" charset="0"/>
                <a:ea typeface="Times New Roman" panose="02020603050405020304" pitchFamily="18" charset="0"/>
                <a:cs typeface="Times New Roman" panose="02020603050405020304" pitchFamily="18" charset="0"/>
              </a:rPr>
              <a:t>0</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 7.56 + 80(.9512) - 75e</a:t>
            </a:r>
            <a:r>
              <a:rPr lang="en-US" sz="2300" baseline="30000" dirty="0">
                <a:latin typeface="Times New Roman" panose="02020603050405020304" pitchFamily="18" charset="0"/>
                <a:ea typeface="Times New Roman" panose="02020603050405020304" pitchFamily="18" charset="0"/>
                <a:cs typeface="Times New Roman" panose="02020603050405020304" pitchFamily="18" charset="0"/>
              </a:rPr>
              <a:t>-.02</a:t>
            </a:r>
            <a:r>
              <a:rPr lang="en-US" sz="2300" baseline="30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300" baseline="30000" dirty="0">
                <a:latin typeface="Times New Roman" panose="02020603050405020304" pitchFamily="18" charset="0"/>
                <a:ea typeface="Times New Roman" panose="02020603050405020304" pitchFamily="18" charset="0"/>
                <a:cs typeface="Times New Roman" panose="02020603050405020304" pitchFamily="18" charset="0"/>
              </a:rPr>
              <a:t>.5</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 9.41</a:t>
            </a:r>
            <a:endParaRPr lang="en-US" sz="2300" dirty="0">
              <a:effectLst/>
              <a:latin typeface="Courier 10cpi"/>
              <a:ea typeface="Times New Roman" panose="02020603050405020304" pitchFamily="18" charset="0"/>
              <a:cs typeface="Times New Roman" panose="02020603050405020304" pitchFamily="18" charset="0"/>
            </a:endParaRPr>
          </a:p>
        </p:txBody>
      </p:sp>
      <p:sp>
        <p:nvSpPr>
          <p:cNvPr id="10" name="Rectangle 9"/>
          <p:cNvSpPr/>
          <p:nvPr/>
        </p:nvSpPr>
        <p:spPr>
          <a:xfrm>
            <a:off x="402336" y="5144880"/>
            <a:ext cx="3453139" cy="36933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With </a:t>
            </a:r>
            <a:r>
              <a:rPr lang="en-US" i="1" dirty="0">
                <a:latin typeface="Times New Roman" panose="02020603050405020304" pitchFamily="18" charset="0"/>
                <a:ea typeface="Times New Roman" panose="02020603050405020304" pitchFamily="18" charset="0"/>
              </a:rPr>
              <a:t>N</a:t>
            </a:r>
            <a:r>
              <a:rPr lang="en-US" dirty="0">
                <a:latin typeface="Times New Roman" panose="02020603050405020304" pitchFamily="18" charset="0"/>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d</a:t>
            </a:r>
            <a:r>
              <a:rPr lang="en-US" baseline="-25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 .522 and </a:t>
            </a:r>
            <a:r>
              <a:rPr lang="en-US" i="1" dirty="0">
                <a:latin typeface="Times New Roman" panose="02020603050405020304" pitchFamily="18" charset="0"/>
                <a:ea typeface="Times New Roman" panose="02020603050405020304" pitchFamily="18" charset="0"/>
              </a:rPr>
              <a:t>N</a:t>
            </a:r>
            <a:r>
              <a:rPr lang="en-US" dirty="0">
                <a:latin typeface="Times New Roman" panose="02020603050405020304" pitchFamily="18" charset="0"/>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d</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 .41</a:t>
            </a:r>
            <a:endParaRPr lang="en-US" dirty="0"/>
          </a:p>
        </p:txBody>
      </p:sp>
    </p:spTree>
    <p:extLst>
      <p:ext uri="{BB962C8B-B14F-4D97-AF65-F5344CB8AC3E}">
        <p14:creationId xmlns:p14="http://schemas.microsoft.com/office/powerpoint/2010/main" val="15872624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Beyond Plain Vanilla Options </a:t>
            </a:r>
            <a:r>
              <a:rPr lang="en-US" b="1" dirty="0" smtClean="0"/>
              <a:t>On </a:t>
            </a:r>
            <a:r>
              <a:rPr lang="en-US" b="1" dirty="0"/>
              <a:t>Stock</a:t>
            </a:r>
            <a:endParaRPr lang="en-US" dirty="0"/>
          </a:p>
        </p:txBody>
      </p:sp>
      <p:sp>
        <p:nvSpPr>
          <p:cNvPr id="3" name="Content Placeholder 2"/>
          <p:cNvSpPr>
            <a:spLocks noGrp="1"/>
          </p:cNvSpPr>
          <p:nvPr>
            <p:ph sz="quarter" idx="1"/>
          </p:nvPr>
        </p:nvSpPr>
        <p:spPr/>
        <p:txBody>
          <a:bodyPr/>
          <a:lstStyle/>
          <a:p>
            <a:r>
              <a:rPr lang="en-US" dirty="0"/>
              <a:t>Exchange </a:t>
            </a:r>
            <a:r>
              <a:rPr lang="en-US" dirty="0" smtClean="0"/>
              <a:t>Options: Provide for the exchange of one asset for another</a:t>
            </a:r>
          </a:p>
          <a:p>
            <a:endParaRPr lang="en-US" dirty="0"/>
          </a:p>
          <a:p>
            <a:r>
              <a:rPr lang="en-US" dirty="0"/>
              <a:t>Currency </a:t>
            </a:r>
            <a:r>
              <a:rPr lang="en-US" dirty="0" smtClean="0"/>
              <a:t>Options: A specific type of exchange option that provides for the exchange of one currency for another</a:t>
            </a:r>
            <a:endParaRPr lang="en-US" dirty="0"/>
          </a:p>
        </p:txBody>
      </p:sp>
    </p:spTree>
    <p:extLst>
      <p:ext uri="{BB962C8B-B14F-4D97-AF65-F5344CB8AC3E}">
        <p14:creationId xmlns:p14="http://schemas.microsoft.com/office/powerpoint/2010/main" val="34556061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Exchange Options</a:t>
            </a:r>
          </a:p>
        </p:txBody>
      </p:sp>
      <p:sp>
        <p:nvSpPr>
          <p:cNvPr id="3" name="Content Placeholder 2"/>
          <p:cNvSpPr>
            <a:spLocks noGrp="1"/>
          </p:cNvSpPr>
          <p:nvPr>
            <p:ph sz="quarter" idx="1"/>
          </p:nvPr>
        </p:nvSpPr>
        <p:spPr>
          <a:xfrm>
            <a:off x="402336" y="1527047"/>
            <a:ext cx="11338560" cy="4903249"/>
          </a:xfrm>
        </p:spPr>
        <p:txBody>
          <a:bodyPr>
            <a:noAutofit/>
          </a:bodyPr>
          <a:lstStyle/>
          <a:p>
            <a:pPr marL="0" indent="0">
              <a:buNone/>
            </a:pPr>
            <a:r>
              <a:rPr lang="en-US" sz="2500" dirty="0" smtClean="0"/>
              <a:t>Suppose that the prices </a:t>
            </a:r>
            <a:r>
              <a:rPr lang="en-US" sz="2500" i="1" dirty="0"/>
              <a:t>S</a:t>
            </a:r>
            <a:r>
              <a:rPr lang="en-US" sz="2500" baseline="-25000" dirty="0"/>
              <a:t>1</a:t>
            </a:r>
            <a:r>
              <a:rPr lang="en-US" sz="2500" dirty="0"/>
              <a:t> and </a:t>
            </a:r>
            <a:r>
              <a:rPr lang="en-US" sz="2500" i="1" dirty="0"/>
              <a:t>S</a:t>
            </a:r>
            <a:r>
              <a:rPr lang="en-US" sz="2500" baseline="-25000" dirty="0"/>
              <a:t>2</a:t>
            </a:r>
            <a:r>
              <a:rPr lang="en-US" sz="2500" dirty="0"/>
              <a:t> of two assets follow geometric Brownian motion processes with </a:t>
            </a:r>
            <a:r>
              <a:rPr lang="en-US" sz="2500" i="1" dirty="0">
                <a:sym typeface="Symbol" panose="05050102010706020507" pitchFamily="18" charset="2"/>
              </a:rPr>
              <a:t></a:t>
            </a:r>
            <a:r>
              <a:rPr lang="en-US" sz="2500" baseline="-25000" dirty="0"/>
              <a:t>1</a:t>
            </a:r>
            <a:r>
              <a:rPr lang="en-US" sz="2500" dirty="0"/>
              <a:t> and </a:t>
            </a:r>
            <a:r>
              <a:rPr lang="en-US" sz="2500" i="1" dirty="0">
                <a:sym typeface="Symbol" panose="05050102010706020507" pitchFamily="18" charset="2"/>
              </a:rPr>
              <a:t></a:t>
            </a:r>
            <a:r>
              <a:rPr lang="en-US" sz="2500" baseline="-25000" dirty="0"/>
              <a:t>2</a:t>
            </a:r>
            <a:r>
              <a:rPr lang="en-US" sz="2500" dirty="0"/>
              <a:t> as standard deviations of logarithms of price relatives (or returns) for each of the two securities</a:t>
            </a:r>
            <a:r>
              <a:rPr lang="en-US" sz="2500" dirty="0" smtClean="0"/>
              <a:t>:</a:t>
            </a:r>
          </a:p>
          <a:p>
            <a:pPr marL="0" indent="0">
              <a:buNone/>
            </a:pPr>
            <a:endParaRPr lang="en-US" sz="2500" dirty="0"/>
          </a:p>
          <a:p>
            <a:pPr marL="0" indent="0">
              <a:buNone/>
            </a:pPr>
            <a:endParaRPr lang="en-US" sz="2500" dirty="0"/>
          </a:p>
          <a:p>
            <a:pPr marL="0" indent="0">
              <a:buNone/>
            </a:pPr>
            <a:endParaRPr lang="en-US" sz="2500" dirty="0" smtClean="0"/>
          </a:p>
          <a:p>
            <a:pPr marL="0" indent="0">
              <a:buNone/>
            </a:pPr>
            <a:r>
              <a:rPr lang="en-US" sz="2500" dirty="0" smtClean="0"/>
              <a:t>And the </a:t>
            </a:r>
            <a:r>
              <a:rPr lang="en-US" sz="2500" dirty="0"/>
              <a:t>variance of logarithms of price relatives of the two assets relative to one another is </a:t>
            </a:r>
            <a:r>
              <a:rPr lang="en-US" sz="2500" i="1" dirty="0">
                <a:sym typeface="Symbol" panose="05050102010706020507" pitchFamily="18" charset="2"/>
              </a:rPr>
              <a:t></a:t>
            </a:r>
            <a:r>
              <a:rPr lang="en-US" sz="2500" baseline="30000" dirty="0"/>
              <a:t>2</a:t>
            </a:r>
            <a:r>
              <a:rPr lang="en-US" sz="2500" dirty="0" smtClean="0"/>
              <a:t>:</a:t>
            </a:r>
          </a:p>
          <a:p>
            <a:pPr marL="0" indent="0">
              <a:buNone/>
            </a:pPr>
            <a:endParaRPr lang="en-US" sz="2500" dirty="0"/>
          </a:p>
          <a:p>
            <a:pPr marL="0" indent="0">
              <a:buNone/>
            </a:pPr>
            <a:endParaRPr lang="en-US" sz="2000" dirty="0" smtClean="0">
              <a:solidFill>
                <a:schemeClr val="accent1">
                  <a:lumMod val="75000"/>
                </a:schemeClr>
              </a:solidFill>
            </a:endParaRPr>
          </a:p>
          <a:p>
            <a:pPr marL="0" indent="0">
              <a:buNone/>
            </a:pPr>
            <a:r>
              <a:rPr lang="en-US" sz="2000" dirty="0" smtClean="0"/>
              <a:t>where </a:t>
            </a:r>
            <a:r>
              <a:rPr lang="en-US" sz="2000" dirty="0"/>
              <a:t>E[</a:t>
            </a:r>
            <a:r>
              <a:rPr lang="en-US" sz="2000" i="1" dirty="0"/>
              <a:t>dZ</a:t>
            </a:r>
            <a:r>
              <a:rPr lang="en-US" sz="2000" baseline="-25000" dirty="0"/>
              <a:t>1 </a:t>
            </a:r>
            <a:r>
              <a:rPr lang="en-US" sz="2000" dirty="0">
                <a:sym typeface="Symbol" panose="05050102010706020507" pitchFamily="18" charset="2"/>
              </a:rPr>
              <a:t></a:t>
            </a:r>
            <a:r>
              <a:rPr lang="en-US" sz="2000" dirty="0"/>
              <a:t> </a:t>
            </a:r>
            <a:r>
              <a:rPr lang="en-US" sz="2000" i="1" dirty="0"/>
              <a:t>dZ</a:t>
            </a:r>
            <a:r>
              <a:rPr lang="en-US" sz="2000" baseline="-25000" dirty="0"/>
              <a:t>2</a:t>
            </a:r>
            <a:r>
              <a:rPr lang="en-US" sz="2000" dirty="0"/>
              <a:t>] = </a:t>
            </a:r>
            <a:r>
              <a:rPr lang="en-US" sz="2000" i="1" dirty="0">
                <a:sym typeface="Symbol" panose="05050102010706020507" pitchFamily="18" charset="2"/>
              </a:rPr>
              <a:t></a:t>
            </a:r>
            <a:r>
              <a:rPr lang="en-US" sz="2000" baseline="-25000" dirty="0"/>
              <a:t>1,2</a:t>
            </a:r>
            <a:r>
              <a:rPr lang="en-US" sz="2000" i="1" dirty="0"/>
              <a:t>dt</a:t>
            </a:r>
            <a:r>
              <a:rPr lang="en-US" sz="2000" dirty="0"/>
              <a:t>, where </a:t>
            </a:r>
            <a:r>
              <a:rPr lang="en-US" sz="2000" i="1" dirty="0">
                <a:sym typeface="Symbol" panose="05050102010706020507" pitchFamily="18" charset="2"/>
              </a:rPr>
              <a:t></a:t>
            </a:r>
            <a:r>
              <a:rPr lang="en-US" sz="2000" baseline="-25000" dirty="0"/>
              <a:t>1,2</a:t>
            </a:r>
            <a:r>
              <a:rPr lang="en-US" sz="2000" dirty="0"/>
              <a:t> is the correlation coefficient between logarithms of price relatives </a:t>
            </a:r>
            <a:r>
              <a:rPr lang="en-US" sz="2000" i="1" dirty="0"/>
              <a:t>ln</a:t>
            </a:r>
            <a:r>
              <a:rPr lang="en-US" sz="2000" dirty="0"/>
              <a:t>(</a:t>
            </a:r>
            <a:r>
              <a:rPr lang="en-US" sz="2000" i="1" dirty="0"/>
              <a:t>S</a:t>
            </a:r>
            <a:r>
              <a:rPr lang="en-US" sz="2000" i="1" baseline="-25000" dirty="0"/>
              <a:t>1</a:t>
            </a:r>
            <a:r>
              <a:rPr lang="en-US" sz="2000" i="1" dirty="0"/>
              <a:t>/S</a:t>
            </a:r>
            <a:r>
              <a:rPr lang="en-US" sz="2000" i="1" baseline="-25000" dirty="0"/>
              <a:t>2</a:t>
            </a:r>
            <a:r>
              <a:rPr lang="en-US" sz="2000" dirty="0"/>
              <a:t>) between the two </a:t>
            </a:r>
            <a:r>
              <a:rPr lang="en-US" sz="2000" dirty="0" smtClean="0"/>
              <a:t>securities. </a:t>
            </a:r>
            <a:endParaRPr lang="en-US" sz="2000" dirty="0"/>
          </a:p>
        </p:txBody>
      </p:sp>
      <mc:AlternateContent xmlns:mc="http://schemas.openxmlformats.org/markup-compatibility/2006" xmlns:a14="http://schemas.microsoft.com/office/drawing/2010/main">
        <mc:Choice Requires="a14">
          <p:sp>
            <p:nvSpPr>
              <p:cNvPr id="4" name="Rectangle 3"/>
              <p:cNvSpPr/>
              <p:nvPr/>
            </p:nvSpPr>
            <p:spPr>
              <a:xfrm>
                <a:off x="2094269" y="2910349"/>
                <a:ext cx="8082117" cy="875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f>
                        <m:fPr>
                          <m:ctrlPr>
                            <a:rPr lang="en-US" sz="2100" i="1" smtClean="0">
                              <a:solidFill>
                                <a:schemeClr val="tx1">
                                  <a:lumMod val="95000"/>
                                  <a:lumOff val="5000"/>
                                </a:schemeClr>
                              </a:solidFill>
                              <a:latin typeface="Cambria Math" panose="02040503050406030204" pitchFamily="18" charset="0"/>
                            </a:rPr>
                          </m:ctrlPr>
                        </m:fPr>
                        <m:num>
                          <m:sSub>
                            <m:sSubPr>
                              <m:ctrlPr>
                                <a:rPr lang="en-US" sz="2100" i="1">
                                  <a:solidFill>
                                    <a:schemeClr val="tx1">
                                      <a:lumMod val="95000"/>
                                      <a:lumOff val="5000"/>
                                    </a:schemeClr>
                                  </a:solidFill>
                                  <a:latin typeface="Cambria Math" panose="02040503050406030204" pitchFamily="18" charset="0"/>
                                </a:rPr>
                              </m:ctrlPr>
                            </m:sSubPr>
                            <m:e>
                              <m:r>
                                <a:rPr lang="en-US" sz="2100" i="1">
                                  <a:solidFill>
                                    <a:schemeClr val="tx1">
                                      <a:lumMod val="95000"/>
                                      <a:lumOff val="5000"/>
                                    </a:schemeClr>
                                  </a:solidFill>
                                  <a:latin typeface="Cambria Math" panose="02040503050406030204" pitchFamily="18" charset="0"/>
                                </a:rPr>
                                <m:t>𝑑𝑆</m:t>
                              </m:r>
                            </m:e>
                            <m:sub>
                              <m:r>
                                <a:rPr lang="en-US" sz="2100" i="1">
                                  <a:solidFill>
                                    <a:schemeClr val="tx1">
                                      <a:lumMod val="95000"/>
                                      <a:lumOff val="5000"/>
                                    </a:schemeClr>
                                  </a:solidFill>
                                  <a:latin typeface="Cambria Math" panose="02040503050406030204" pitchFamily="18" charset="0"/>
                                </a:rPr>
                                <m:t>1</m:t>
                              </m:r>
                            </m:sub>
                          </m:sSub>
                        </m:num>
                        <m:den>
                          <m:sSub>
                            <m:sSubPr>
                              <m:ctrlPr>
                                <a:rPr lang="en-US" sz="2100" i="1">
                                  <a:solidFill>
                                    <a:schemeClr val="tx1">
                                      <a:lumMod val="95000"/>
                                      <a:lumOff val="5000"/>
                                    </a:schemeClr>
                                  </a:solidFill>
                                  <a:latin typeface="Cambria Math" panose="02040503050406030204" pitchFamily="18" charset="0"/>
                                </a:rPr>
                              </m:ctrlPr>
                            </m:sSubPr>
                            <m:e>
                              <m:r>
                                <a:rPr lang="en-US" sz="2100" i="1">
                                  <a:solidFill>
                                    <a:schemeClr val="tx1">
                                      <a:lumMod val="95000"/>
                                      <a:lumOff val="5000"/>
                                    </a:schemeClr>
                                  </a:solidFill>
                                  <a:latin typeface="Cambria Math" panose="02040503050406030204" pitchFamily="18" charset="0"/>
                                </a:rPr>
                                <m:t>𝑆</m:t>
                              </m:r>
                            </m:e>
                            <m:sub>
                              <m:r>
                                <a:rPr lang="en-US" sz="2100" i="1">
                                  <a:solidFill>
                                    <a:schemeClr val="tx1">
                                      <a:lumMod val="95000"/>
                                      <a:lumOff val="5000"/>
                                    </a:schemeClr>
                                  </a:solidFill>
                                  <a:latin typeface="Cambria Math" panose="02040503050406030204" pitchFamily="18" charset="0"/>
                                </a:rPr>
                                <m:t>1</m:t>
                              </m:r>
                            </m:sub>
                          </m:sSub>
                        </m:den>
                      </m:f>
                      <m:r>
                        <a:rPr lang="en-US" sz="2100" i="1">
                          <a:solidFill>
                            <a:schemeClr val="tx1">
                              <a:lumMod val="95000"/>
                              <a:lumOff val="5000"/>
                            </a:schemeClr>
                          </a:solidFill>
                          <a:latin typeface="Cambria Math" panose="02040503050406030204" pitchFamily="18" charset="0"/>
                        </a:rPr>
                        <m:t>= </m:t>
                      </m:r>
                      <m:sSub>
                        <m:sSubPr>
                          <m:ctrlPr>
                            <a:rPr lang="en-US" sz="2100" i="1">
                              <a:solidFill>
                                <a:schemeClr val="tx1">
                                  <a:lumMod val="95000"/>
                                  <a:lumOff val="5000"/>
                                </a:schemeClr>
                              </a:solidFill>
                              <a:latin typeface="Cambria Math" panose="02040503050406030204" pitchFamily="18" charset="0"/>
                            </a:rPr>
                          </m:ctrlPr>
                        </m:sSubPr>
                        <m:e>
                          <m:r>
                            <a:rPr lang="en-US" sz="2100" i="1">
                              <a:solidFill>
                                <a:schemeClr val="tx1">
                                  <a:lumMod val="95000"/>
                                  <a:lumOff val="5000"/>
                                </a:schemeClr>
                              </a:solidFill>
                              <a:latin typeface="Cambria Math" panose="02040503050406030204" pitchFamily="18" charset="0"/>
                            </a:rPr>
                            <m:t>𝜇</m:t>
                          </m:r>
                        </m:e>
                        <m:sub>
                          <m:r>
                            <a:rPr lang="en-US" sz="2100" i="1">
                              <a:solidFill>
                                <a:schemeClr val="tx1">
                                  <a:lumMod val="95000"/>
                                  <a:lumOff val="5000"/>
                                </a:schemeClr>
                              </a:solidFill>
                              <a:latin typeface="Cambria Math" panose="02040503050406030204" pitchFamily="18" charset="0"/>
                            </a:rPr>
                            <m:t>1</m:t>
                          </m:r>
                        </m:sub>
                      </m:sSub>
                      <m:r>
                        <a:rPr lang="en-US" sz="2100" i="1">
                          <a:solidFill>
                            <a:schemeClr val="tx1">
                              <a:lumMod val="95000"/>
                              <a:lumOff val="5000"/>
                            </a:schemeClr>
                          </a:solidFill>
                          <a:latin typeface="Cambria Math" panose="02040503050406030204" pitchFamily="18" charset="0"/>
                        </a:rPr>
                        <m:t>𝑑𝑡</m:t>
                      </m:r>
                      <m:r>
                        <a:rPr lang="en-US" sz="2100" i="1">
                          <a:solidFill>
                            <a:schemeClr val="tx1">
                              <a:lumMod val="95000"/>
                              <a:lumOff val="5000"/>
                            </a:schemeClr>
                          </a:solidFill>
                          <a:latin typeface="Cambria Math" panose="02040503050406030204" pitchFamily="18" charset="0"/>
                        </a:rPr>
                        <m:t>+</m:t>
                      </m:r>
                      <m:sSub>
                        <m:sSubPr>
                          <m:ctrlPr>
                            <a:rPr lang="en-US" sz="2100" i="1">
                              <a:solidFill>
                                <a:schemeClr val="tx1">
                                  <a:lumMod val="95000"/>
                                  <a:lumOff val="5000"/>
                                </a:schemeClr>
                              </a:solidFill>
                              <a:latin typeface="Cambria Math" panose="02040503050406030204" pitchFamily="18" charset="0"/>
                            </a:rPr>
                          </m:ctrlPr>
                        </m:sSubPr>
                        <m:e>
                          <m:r>
                            <a:rPr lang="en-US" sz="2100" i="1">
                              <a:solidFill>
                                <a:schemeClr val="tx1">
                                  <a:lumMod val="95000"/>
                                  <a:lumOff val="5000"/>
                                </a:schemeClr>
                              </a:solidFill>
                              <a:latin typeface="Cambria Math" panose="02040503050406030204" pitchFamily="18" charset="0"/>
                            </a:rPr>
                            <m:t>𝜎</m:t>
                          </m:r>
                        </m:e>
                        <m:sub>
                          <m:r>
                            <a:rPr lang="en-US" sz="2100" i="1">
                              <a:solidFill>
                                <a:schemeClr val="tx1">
                                  <a:lumMod val="95000"/>
                                  <a:lumOff val="5000"/>
                                </a:schemeClr>
                              </a:solidFill>
                              <a:latin typeface="Cambria Math" panose="02040503050406030204" pitchFamily="18" charset="0"/>
                            </a:rPr>
                            <m:t>1</m:t>
                          </m:r>
                        </m:sub>
                      </m:sSub>
                      <m:sSub>
                        <m:sSubPr>
                          <m:ctrlPr>
                            <a:rPr lang="en-US" sz="2100" i="1">
                              <a:solidFill>
                                <a:schemeClr val="tx1">
                                  <a:lumMod val="95000"/>
                                  <a:lumOff val="5000"/>
                                </a:schemeClr>
                              </a:solidFill>
                              <a:latin typeface="Cambria Math" panose="02040503050406030204" pitchFamily="18" charset="0"/>
                            </a:rPr>
                          </m:ctrlPr>
                        </m:sSubPr>
                        <m:e>
                          <m:r>
                            <a:rPr lang="en-US" sz="2100" i="1">
                              <a:solidFill>
                                <a:schemeClr val="tx1">
                                  <a:lumMod val="95000"/>
                                  <a:lumOff val="5000"/>
                                </a:schemeClr>
                              </a:solidFill>
                              <a:latin typeface="Cambria Math" panose="02040503050406030204" pitchFamily="18" charset="0"/>
                            </a:rPr>
                            <m:t>𝑑𝑍</m:t>
                          </m:r>
                        </m:e>
                        <m:sub>
                          <m:r>
                            <a:rPr lang="en-US" sz="2100" i="1">
                              <a:solidFill>
                                <a:schemeClr val="tx1">
                                  <a:lumMod val="95000"/>
                                  <a:lumOff val="5000"/>
                                </a:schemeClr>
                              </a:solidFill>
                              <a:latin typeface="Cambria Math" panose="02040503050406030204" pitchFamily="18" charset="0"/>
                            </a:rPr>
                            <m:t>1</m:t>
                          </m:r>
                        </m:sub>
                      </m:sSub>
                      <m:r>
                        <a:rPr lang="en-US" sz="2100" i="1">
                          <a:solidFill>
                            <a:schemeClr val="tx1">
                              <a:lumMod val="95000"/>
                              <a:lumOff val="5000"/>
                            </a:schemeClr>
                          </a:solidFill>
                          <a:latin typeface="Cambria Math" panose="02040503050406030204" pitchFamily="18" charset="0"/>
                        </a:rPr>
                        <m:t>                  </m:t>
                      </m:r>
                      <m:f>
                        <m:fPr>
                          <m:ctrlPr>
                            <a:rPr lang="en-US" sz="2100" i="1">
                              <a:solidFill>
                                <a:schemeClr val="tx1">
                                  <a:lumMod val="95000"/>
                                  <a:lumOff val="5000"/>
                                </a:schemeClr>
                              </a:solidFill>
                              <a:latin typeface="Cambria Math" panose="02040503050406030204" pitchFamily="18" charset="0"/>
                            </a:rPr>
                          </m:ctrlPr>
                        </m:fPr>
                        <m:num>
                          <m:sSub>
                            <m:sSubPr>
                              <m:ctrlPr>
                                <a:rPr lang="en-US" sz="2100" i="1">
                                  <a:solidFill>
                                    <a:schemeClr val="tx1">
                                      <a:lumMod val="95000"/>
                                      <a:lumOff val="5000"/>
                                    </a:schemeClr>
                                  </a:solidFill>
                                  <a:latin typeface="Cambria Math" panose="02040503050406030204" pitchFamily="18" charset="0"/>
                                </a:rPr>
                              </m:ctrlPr>
                            </m:sSubPr>
                            <m:e>
                              <m:r>
                                <a:rPr lang="en-US" sz="2100" i="1">
                                  <a:solidFill>
                                    <a:schemeClr val="tx1">
                                      <a:lumMod val="95000"/>
                                      <a:lumOff val="5000"/>
                                    </a:schemeClr>
                                  </a:solidFill>
                                  <a:latin typeface="Cambria Math" panose="02040503050406030204" pitchFamily="18" charset="0"/>
                                </a:rPr>
                                <m:t>𝑑𝑆</m:t>
                              </m:r>
                            </m:e>
                            <m:sub>
                              <m:r>
                                <a:rPr lang="en-US" sz="2100" i="1">
                                  <a:solidFill>
                                    <a:schemeClr val="tx1">
                                      <a:lumMod val="95000"/>
                                      <a:lumOff val="5000"/>
                                    </a:schemeClr>
                                  </a:solidFill>
                                  <a:latin typeface="Cambria Math" panose="02040503050406030204" pitchFamily="18" charset="0"/>
                                </a:rPr>
                                <m:t>2</m:t>
                              </m:r>
                            </m:sub>
                          </m:sSub>
                        </m:num>
                        <m:den>
                          <m:sSub>
                            <m:sSubPr>
                              <m:ctrlPr>
                                <a:rPr lang="en-US" sz="2100" i="1">
                                  <a:solidFill>
                                    <a:schemeClr val="tx1">
                                      <a:lumMod val="95000"/>
                                      <a:lumOff val="5000"/>
                                    </a:schemeClr>
                                  </a:solidFill>
                                  <a:latin typeface="Cambria Math" panose="02040503050406030204" pitchFamily="18" charset="0"/>
                                </a:rPr>
                              </m:ctrlPr>
                            </m:sSubPr>
                            <m:e>
                              <m:r>
                                <a:rPr lang="en-US" sz="2100" i="1">
                                  <a:solidFill>
                                    <a:schemeClr val="tx1">
                                      <a:lumMod val="95000"/>
                                      <a:lumOff val="5000"/>
                                    </a:schemeClr>
                                  </a:solidFill>
                                  <a:latin typeface="Cambria Math" panose="02040503050406030204" pitchFamily="18" charset="0"/>
                                </a:rPr>
                                <m:t>𝑆</m:t>
                              </m:r>
                            </m:e>
                            <m:sub>
                              <m:r>
                                <a:rPr lang="en-US" sz="2100" i="1">
                                  <a:solidFill>
                                    <a:schemeClr val="tx1">
                                      <a:lumMod val="95000"/>
                                      <a:lumOff val="5000"/>
                                    </a:schemeClr>
                                  </a:solidFill>
                                  <a:latin typeface="Cambria Math" panose="02040503050406030204" pitchFamily="18" charset="0"/>
                                </a:rPr>
                                <m:t>2</m:t>
                              </m:r>
                            </m:sub>
                          </m:sSub>
                        </m:den>
                      </m:f>
                      <m:r>
                        <a:rPr lang="en-US" sz="2100" i="1">
                          <a:solidFill>
                            <a:schemeClr val="tx1">
                              <a:lumMod val="95000"/>
                              <a:lumOff val="5000"/>
                            </a:schemeClr>
                          </a:solidFill>
                          <a:latin typeface="Cambria Math" panose="02040503050406030204" pitchFamily="18" charset="0"/>
                        </a:rPr>
                        <m:t>= </m:t>
                      </m:r>
                      <m:sSub>
                        <m:sSubPr>
                          <m:ctrlPr>
                            <a:rPr lang="en-US" sz="2100" i="1">
                              <a:solidFill>
                                <a:schemeClr val="tx1">
                                  <a:lumMod val="95000"/>
                                  <a:lumOff val="5000"/>
                                </a:schemeClr>
                              </a:solidFill>
                              <a:latin typeface="Cambria Math" panose="02040503050406030204" pitchFamily="18" charset="0"/>
                            </a:rPr>
                          </m:ctrlPr>
                        </m:sSubPr>
                        <m:e>
                          <m:r>
                            <a:rPr lang="en-US" sz="2100" i="1">
                              <a:solidFill>
                                <a:schemeClr val="tx1">
                                  <a:lumMod val="95000"/>
                                  <a:lumOff val="5000"/>
                                </a:schemeClr>
                              </a:solidFill>
                              <a:latin typeface="Cambria Math" panose="02040503050406030204" pitchFamily="18" charset="0"/>
                            </a:rPr>
                            <m:t>𝜇</m:t>
                          </m:r>
                        </m:e>
                        <m:sub>
                          <m:r>
                            <a:rPr lang="en-US" sz="2100" i="1">
                              <a:solidFill>
                                <a:schemeClr val="tx1">
                                  <a:lumMod val="95000"/>
                                  <a:lumOff val="5000"/>
                                </a:schemeClr>
                              </a:solidFill>
                              <a:latin typeface="Cambria Math" panose="02040503050406030204" pitchFamily="18" charset="0"/>
                            </a:rPr>
                            <m:t>2</m:t>
                          </m:r>
                        </m:sub>
                      </m:sSub>
                      <m:r>
                        <a:rPr lang="en-US" sz="2100" i="1">
                          <a:solidFill>
                            <a:schemeClr val="tx1">
                              <a:lumMod val="95000"/>
                              <a:lumOff val="5000"/>
                            </a:schemeClr>
                          </a:solidFill>
                          <a:latin typeface="Cambria Math" panose="02040503050406030204" pitchFamily="18" charset="0"/>
                        </a:rPr>
                        <m:t>𝑑𝑡</m:t>
                      </m:r>
                      <m:r>
                        <a:rPr lang="en-US" sz="2100" i="1">
                          <a:solidFill>
                            <a:schemeClr val="tx1">
                              <a:lumMod val="95000"/>
                              <a:lumOff val="5000"/>
                            </a:schemeClr>
                          </a:solidFill>
                          <a:latin typeface="Cambria Math" panose="02040503050406030204" pitchFamily="18" charset="0"/>
                        </a:rPr>
                        <m:t>+</m:t>
                      </m:r>
                      <m:sSub>
                        <m:sSubPr>
                          <m:ctrlPr>
                            <a:rPr lang="en-US" sz="2100" i="1">
                              <a:solidFill>
                                <a:schemeClr val="tx1">
                                  <a:lumMod val="95000"/>
                                  <a:lumOff val="5000"/>
                                </a:schemeClr>
                              </a:solidFill>
                              <a:latin typeface="Cambria Math" panose="02040503050406030204" pitchFamily="18" charset="0"/>
                            </a:rPr>
                          </m:ctrlPr>
                        </m:sSubPr>
                        <m:e>
                          <m:r>
                            <a:rPr lang="en-US" sz="2100" i="1">
                              <a:solidFill>
                                <a:schemeClr val="tx1">
                                  <a:lumMod val="95000"/>
                                  <a:lumOff val="5000"/>
                                </a:schemeClr>
                              </a:solidFill>
                              <a:latin typeface="Cambria Math" panose="02040503050406030204" pitchFamily="18" charset="0"/>
                            </a:rPr>
                            <m:t>𝜎</m:t>
                          </m:r>
                        </m:e>
                        <m:sub>
                          <m:r>
                            <a:rPr lang="en-US" sz="2100" i="1">
                              <a:solidFill>
                                <a:schemeClr val="tx1">
                                  <a:lumMod val="95000"/>
                                  <a:lumOff val="5000"/>
                                </a:schemeClr>
                              </a:solidFill>
                              <a:latin typeface="Cambria Math" panose="02040503050406030204" pitchFamily="18" charset="0"/>
                            </a:rPr>
                            <m:t>2</m:t>
                          </m:r>
                        </m:sub>
                      </m:sSub>
                      <m:sSub>
                        <m:sSubPr>
                          <m:ctrlPr>
                            <a:rPr lang="en-US" sz="2100" i="1">
                              <a:solidFill>
                                <a:schemeClr val="tx1">
                                  <a:lumMod val="95000"/>
                                  <a:lumOff val="5000"/>
                                </a:schemeClr>
                              </a:solidFill>
                              <a:latin typeface="Cambria Math" panose="02040503050406030204" pitchFamily="18" charset="0"/>
                            </a:rPr>
                          </m:ctrlPr>
                        </m:sSubPr>
                        <m:e>
                          <m:r>
                            <a:rPr lang="en-US" sz="2100" i="1">
                              <a:solidFill>
                                <a:schemeClr val="tx1">
                                  <a:lumMod val="95000"/>
                                  <a:lumOff val="5000"/>
                                </a:schemeClr>
                              </a:solidFill>
                              <a:latin typeface="Cambria Math" panose="02040503050406030204" pitchFamily="18" charset="0"/>
                            </a:rPr>
                            <m:t>𝑑𝑍</m:t>
                          </m:r>
                        </m:e>
                        <m:sub>
                          <m:r>
                            <a:rPr lang="en-US" sz="2100" i="1">
                              <a:solidFill>
                                <a:schemeClr val="tx1">
                                  <a:lumMod val="95000"/>
                                  <a:lumOff val="5000"/>
                                </a:schemeClr>
                              </a:solidFill>
                              <a:latin typeface="Cambria Math" panose="02040503050406030204" pitchFamily="18" charset="0"/>
                            </a:rPr>
                            <m:t>2</m:t>
                          </m:r>
                        </m:sub>
                      </m:sSub>
                    </m:oMath>
                  </m:oMathPara>
                </a14:m>
                <a:endParaRPr lang="en-US" sz="2100" dirty="0"/>
              </a:p>
            </p:txBody>
          </p:sp>
        </mc:Choice>
        <mc:Fallback xmlns="">
          <p:sp>
            <p:nvSpPr>
              <p:cNvPr id="4" name="Rectangle 3"/>
              <p:cNvSpPr>
                <a:spLocks noRot="1" noChangeAspect="1" noMove="1" noResize="1" noEditPoints="1" noAdjustHandles="1" noChangeArrowheads="1" noChangeShapeType="1" noTextEdit="1"/>
              </p:cNvSpPr>
              <p:nvPr/>
            </p:nvSpPr>
            <p:spPr>
              <a:xfrm>
                <a:off x="2094269" y="2910349"/>
                <a:ext cx="8082117" cy="875070"/>
              </a:xfrm>
              <a:prstGeom prst="rect">
                <a:avLst/>
              </a:prstGeom>
              <a:blipFill rotWithShape="0">
                <a:blip r:embed="rId2" cstate="print"/>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733369" y="4430541"/>
                <a:ext cx="7669160" cy="1515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n-US" sz="2300" i="1" smtClean="0">
                              <a:solidFill>
                                <a:schemeClr val="tx1">
                                  <a:lumMod val="95000"/>
                                  <a:lumOff val="5000"/>
                                </a:schemeClr>
                              </a:solidFill>
                              <a:latin typeface="Cambria Math" panose="02040503050406030204" pitchFamily="18" charset="0"/>
                            </a:rPr>
                          </m:ctrlPr>
                        </m:sSupPr>
                        <m:e>
                          <m:r>
                            <a:rPr lang="en-US" sz="2300" i="1">
                              <a:solidFill>
                                <a:schemeClr val="tx1">
                                  <a:lumMod val="95000"/>
                                  <a:lumOff val="5000"/>
                                </a:schemeClr>
                              </a:solidFill>
                              <a:latin typeface="Cambria Math" panose="02040503050406030204" pitchFamily="18" charset="0"/>
                            </a:rPr>
                            <m:t>𝜎</m:t>
                          </m:r>
                        </m:e>
                        <m:sup>
                          <m:r>
                            <a:rPr lang="en-US" sz="2300" i="1">
                              <a:solidFill>
                                <a:schemeClr val="tx1">
                                  <a:lumMod val="95000"/>
                                  <a:lumOff val="5000"/>
                                </a:schemeClr>
                              </a:solidFill>
                              <a:latin typeface="Cambria Math" panose="02040503050406030204" pitchFamily="18" charset="0"/>
                            </a:rPr>
                            <m:t>2</m:t>
                          </m:r>
                        </m:sup>
                      </m:sSup>
                      <m:r>
                        <a:rPr lang="en-US" sz="2300" i="1">
                          <a:solidFill>
                            <a:schemeClr val="tx1">
                              <a:lumMod val="95000"/>
                              <a:lumOff val="5000"/>
                            </a:schemeClr>
                          </a:solidFill>
                          <a:latin typeface="Cambria Math" panose="02040503050406030204" pitchFamily="18" charset="0"/>
                        </a:rPr>
                        <m:t>=</m:t>
                      </m:r>
                      <m:sSubSup>
                        <m:sSubSupPr>
                          <m:ctrlPr>
                            <a:rPr lang="en-US" sz="2300" i="1">
                              <a:solidFill>
                                <a:schemeClr val="tx1">
                                  <a:lumMod val="95000"/>
                                  <a:lumOff val="5000"/>
                                </a:schemeClr>
                              </a:solidFill>
                              <a:latin typeface="Cambria Math" panose="02040503050406030204" pitchFamily="18" charset="0"/>
                            </a:rPr>
                          </m:ctrlPr>
                        </m:sSubSupPr>
                        <m:e>
                          <m:r>
                            <a:rPr lang="en-US" sz="2300" i="1">
                              <a:solidFill>
                                <a:schemeClr val="tx1">
                                  <a:lumMod val="95000"/>
                                  <a:lumOff val="5000"/>
                                </a:schemeClr>
                              </a:solidFill>
                              <a:latin typeface="Cambria Math" panose="02040503050406030204" pitchFamily="18" charset="0"/>
                            </a:rPr>
                            <m:t>𝜎</m:t>
                          </m:r>
                        </m:e>
                        <m:sub>
                          <m:func>
                            <m:funcPr>
                              <m:ctrlPr>
                                <a:rPr lang="en-US" sz="2300" i="1">
                                  <a:solidFill>
                                    <a:schemeClr val="tx1">
                                      <a:lumMod val="95000"/>
                                      <a:lumOff val="5000"/>
                                    </a:schemeClr>
                                  </a:solidFill>
                                  <a:latin typeface="Cambria Math" panose="02040503050406030204" pitchFamily="18" charset="0"/>
                                </a:rPr>
                              </m:ctrlPr>
                            </m:funcPr>
                            <m:fName>
                              <m:r>
                                <a:rPr lang="en-US" sz="2300" i="1">
                                  <a:solidFill>
                                    <a:schemeClr val="tx1">
                                      <a:lumMod val="95000"/>
                                      <a:lumOff val="5000"/>
                                    </a:schemeClr>
                                  </a:solidFill>
                                  <a:latin typeface="Cambria Math" panose="02040503050406030204" pitchFamily="18" charset="0"/>
                                </a:rPr>
                                <m:t>𝑙𝑛</m:t>
                              </m:r>
                            </m:fName>
                            <m:e>
                              <m:d>
                                <m:dPr>
                                  <m:ctrlPr>
                                    <a:rPr lang="en-US" sz="2300" i="1">
                                      <a:solidFill>
                                        <a:schemeClr val="tx1">
                                          <a:lumMod val="95000"/>
                                          <a:lumOff val="5000"/>
                                        </a:schemeClr>
                                      </a:solidFill>
                                      <a:latin typeface="Cambria Math" panose="02040503050406030204" pitchFamily="18" charset="0"/>
                                    </a:rPr>
                                  </m:ctrlPr>
                                </m:dPr>
                                <m:e>
                                  <m:f>
                                    <m:fPr>
                                      <m:type m:val="skw"/>
                                      <m:ctrlPr>
                                        <a:rPr lang="en-US" sz="2300" i="1">
                                          <a:solidFill>
                                            <a:schemeClr val="tx1">
                                              <a:lumMod val="95000"/>
                                              <a:lumOff val="5000"/>
                                            </a:schemeClr>
                                          </a:solidFill>
                                          <a:latin typeface="Cambria Math" panose="02040503050406030204" pitchFamily="18" charset="0"/>
                                        </a:rPr>
                                      </m:ctrlPr>
                                    </m:fPr>
                                    <m:num>
                                      <m:sSub>
                                        <m:sSubPr>
                                          <m:ctrlPr>
                                            <a:rPr lang="en-US" sz="2300" i="1">
                                              <a:solidFill>
                                                <a:schemeClr val="tx1">
                                                  <a:lumMod val="95000"/>
                                                  <a:lumOff val="5000"/>
                                                </a:schemeClr>
                                              </a:solidFill>
                                              <a:latin typeface="Cambria Math" panose="02040503050406030204" pitchFamily="18" charset="0"/>
                                            </a:rPr>
                                          </m:ctrlPr>
                                        </m:sSubPr>
                                        <m:e>
                                          <m:r>
                                            <m:rPr>
                                              <m:sty m:val="p"/>
                                            </m:rPr>
                                            <a:rPr lang="en-US" sz="2300">
                                              <a:solidFill>
                                                <a:schemeClr val="tx1">
                                                  <a:lumMod val="95000"/>
                                                  <a:lumOff val="5000"/>
                                                </a:schemeClr>
                                              </a:solidFill>
                                              <a:latin typeface="Cambria Math" panose="02040503050406030204" pitchFamily="18" charset="0"/>
                                            </a:rPr>
                                            <m:t>S</m:t>
                                          </m:r>
                                        </m:e>
                                        <m:sub>
                                          <m:r>
                                            <a:rPr lang="en-US" sz="2300">
                                              <a:solidFill>
                                                <a:schemeClr val="tx1">
                                                  <a:lumMod val="95000"/>
                                                  <a:lumOff val="5000"/>
                                                </a:schemeClr>
                                              </a:solidFill>
                                              <a:latin typeface="Cambria Math" panose="02040503050406030204" pitchFamily="18" charset="0"/>
                                            </a:rPr>
                                            <m:t>1</m:t>
                                          </m:r>
                                        </m:sub>
                                      </m:sSub>
                                    </m:num>
                                    <m:den>
                                      <m:sSub>
                                        <m:sSubPr>
                                          <m:ctrlPr>
                                            <a:rPr lang="en-US" sz="2300" i="1">
                                              <a:solidFill>
                                                <a:schemeClr val="tx1">
                                                  <a:lumMod val="95000"/>
                                                  <a:lumOff val="5000"/>
                                                </a:schemeClr>
                                              </a:solidFill>
                                              <a:latin typeface="Cambria Math" panose="02040503050406030204" pitchFamily="18" charset="0"/>
                                            </a:rPr>
                                          </m:ctrlPr>
                                        </m:sSubPr>
                                        <m:e>
                                          <m:r>
                                            <m:rPr>
                                              <m:sty m:val="p"/>
                                            </m:rPr>
                                            <a:rPr lang="en-US" sz="2300">
                                              <a:solidFill>
                                                <a:schemeClr val="tx1">
                                                  <a:lumMod val="95000"/>
                                                  <a:lumOff val="5000"/>
                                                </a:schemeClr>
                                              </a:solidFill>
                                              <a:latin typeface="Cambria Math" panose="02040503050406030204" pitchFamily="18" charset="0"/>
                                            </a:rPr>
                                            <m:t>S</m:t>
                                          </m:r>
                                        </m:e>
                                        <m:sub>
                                          <m:r>
                                            <a:rPr lang="en-US" sz="2300">
                                              <a:solidFill>
                                                <a:schemeClr val="tx1">
                                                  <a:lumMod val="95000"/>
                                                  <a:lumOff val="5000"/>
                                                </a:schemeClr>
                                              </a:solidFill>
                                              <a:latin typeface="Cambria Math" panose="02040503050406030204" pitchFamily="18" charset="0"/>
                                            </a:rPr>
                                            <m:t>2</m:t>
                                          </m:r>
                                        </m:sub>
                                      </m:sSub>
                                    </m:den>
                                  </m:f>
                                </m:e>
                              </m:d>
                            </m:e>
                          </m:func>
                        </m:sub>
                        <m:sup>
                          <m:r>
                            <a:rPr lang="en-US" sz="2300" i="1">
                              <a:solidFill>
                                <a:schemeClr val="tx1">
                                  <a:lumMod val="95000"/>
                                  <a:lumOff val="5000"/>
                                </a:schemeClr>
                              </a:solidFill>
                              <a:latin typeface="Cambria Math" panose="02040503050406030204" pitchFamily="18" charset="0"/>
                            </a:rPr>
                            <m:t>2</m:t>
                          </m:r>
                        </m:sup>
                      </m:sSubSup>
                      <m:r>
                        <a:rPr lang="en-US" sz="2300" i="1">
                          <a:solidFill>
                            <a:schemeClr val="tx1">
                              <a:lumMod val="95000"/>
                              <a:lumOff val="5000"/>
                            </a:schemeClr>
                          </a:solidFill>
                          <a:latin typeface="Cambria Math" panose="02040503050406030204" pitchFamily="18" charset="0"/>
                        </a:rPr>
                        <m:t>=</m:t>
                      </m:r>
                      <m:sSubSup>
                        <m:sSubSupPr>
                          <m:ctrlPr>
                            <a:rPr lang="en-US" sz="2300" i="1">
                              <a:solidFill>
                                <a:schemeClr val="tx1">
                                  <a:lumMod val="95000"/>
                                  <a:lumOff val="5000"/>
                                </a:schemeClr>
                              </a:solidFill>
                              <a:latin typeface="Cambria Math" panose="02040503050406030204" pitchFamily="18" charset="0"/>
                            </a:rPr>
                          </m:ctrlPr>
                        </m:sSubSupPr>
                        <m:e>
                          <m:r>
                            <a:rPr lang="en-US" sz="2300" i="1">
                              <a:solidFill>
                                <a:schemeClr val="tx1">
                                  <a:lumMod val="95000"/>
                                  <a:lumOff val="5000"/>
                                </a:schemeClr>
                              </a:solidFill>
                              <a:latin typeface="Cambria Math" panose="02040503050406030204" pitchFamily="18" charset="0"/>
                            </a:rPr>
                            <m:t>𝜎</m:t>
                          </m:r>
                        </m:e>
                        <m:sub>
                          <m:func>
                            <m:funcPr>
                              <m:ctrlPr>
                                <a:rPr lang="en-US" sz="2300" i="1">
                                  <a:solidFill>
                                    <a:schemeClr val="tx1">
                                      <a:lumMod val="95000"/>
                                      <a:lumOff val="5000"/>
                                    </a:schemeClr>
                                  </a:solidFill>
                                  <a:latin typeface="Cambria Math" panose="02040503050406030204" pitchFamily="18" charset="0"/>
                                </a:rPr>
                              </m:ctrlPr>
                            </m:funcPr>
                            <m:fName>
                              <m:r>
                                <a:rPr lang="en-US" sz="2300" i="1">
                                  <a:solidFill>
                                    <a:schemeClr val="tx1">
                                      <a:lumMod val="95000"/>
                                      <a:lumOff val="5000"/>
                                    </a:schemeClr>
                                  </a:solidFill>
                                  <a:latin typeface="Cambria Math" panose="02040503050406030204" pitchFamily="18" charset="0"/>
                                </a:rPr>
                                <m:t>𝑙𝑛</m:t>
                              </m:r>
                            </m:fName>
                            <m:e>
                              <m:d>
                                <m:dPr>
                                  <m:ctrlPr>
                                    <a:rPr lang="en-US" sz="2300" i="1">
                                      <a:solidFill>
                                        <a:schemeClr val="tx1">
                                          <a:lumMod val="95000"/>
                                          <a:lumOff val="5000"/>
                                        </a:schemeClr>
                                      </a:solidFill>
                                      <a:latin typeface="Cambria Math" panose="02040503050406030204" pitchFamily="18" charset="0"/>
                                    </a:rPr>
                                  </m:ctrlPr>
                                </m:dPr>
                                <m:e>
                                  <m:sSub>
                                    <m:sSubPr>
                                      <m:ctrlPr>
                                        <a:rPr lang="en-US" sz="2300" i="1">
                                          <a:solidFill>
                                            <a:schemeClr val="tx1">
                                              <a:lumMod val="95000"/>
                                              <a:lumOff val="5000"/>
                                            </a:schemeClr>
                                          </a:solidFill>
                                          <a:latin typeface="Cambria Math" panose="02040503050406030204" pitchFamily="18" charset="0"/>
                                        </a:rPr>
                                      </m:ctrlPr>
                                    </m:sSubPr>
                                    <m:e>
                                      <m:r>
                                        <m:rPr>
                                          <m:sty m:val="p"/>
                                        </m:rPr>
                                        <a:rPr lang="en-US" sz="2300">
                                          <a:solidFill>
                                            <a:schemeClr val="tx1">
                                              <a:lumMod val="95000"/>
                                              <a:lumOff val="5000"/>
                                            </a:schemeClr>
                                          </a:solidFill>
                                          <a:latin typeface="Cambria Math" panose="02040503050406030204" pitchFamily="18" charset="0"/>
                                        </a:rPr>
                                        <m:t>S</m:t>
                                      </m:r>
                                    </m:e>
                                    <m:sub>
                                      <m:r>
                                        <a:rPr lang="en-US" sz="2300">
                                          <a:solidFill>
                                            <a:schemeClr val="tx1">
                                              <a:lumMod val="95000"/>
                                              <a:lumOff val="5000"/>
                                            </a:schemeClr>
                                          </a:solidFill>
                                          <a:latin typeface="Cambria Math" panose="02040503050406030204" pitchFamily="18" charset="0"/>
                                        </a:rPr>
                                        <m:t>1</m:t>
                                      </m:r>
                                    </m:sub>
                                  </m:sSub>
                                </m:e>
                              </m:d>
                            </m:e>
                          </m:func>
                        </m:sub>
                        <m:sup>
                          <m:r>
                            <a:rPr lang="en-US" sz="2300" i="1">
                              <a:solidFill>
                                <a:schemeClr val="tx1">
                                  <a:lumMod val="95000"/>
                                  <a:lumOff val="5000"/>
                                </a:schemeClr>
                              </a:solidFill>
                              <a:latin typeface="Cambria Math" panose="02040503050406030204" pitchFamily="18" charset="0"/>
                            </a:rPr>
                            <m:t>2</m:t>
                          </m:r>
                        </m:sup>
                      </m:sSubSup>
                      <m:r>
                        <a:rPr lang="en-US" sz="2300" i="1">
                          <a:solidFill>
                            <a:schemeClr val="tx1">
                              <a:lumMod val="95000"/>
                              <a:lumOff val="5000"/>
                            </a:schemeClr>
                          </a:solidFill>
                          <a:latin typeface="Cambria Math" panose="02040503050406030204" pitchFamily="18" charset="0"/>
                        </a:rPr>
                        <m:t>+</m:t>
                      </m:r>
                      <m:sSubSup>
                        <m:sSubSupPr>
                          <m:ctrlPr>
                            <a:rPr lang="en-US" sz="2300" i="1">
                              <a:solidFill>
                                <a:schemeClr val="tx1">
                                  <a:lumMod val="95000"/>
                                  <a:lumOff val="5000"/>
                                </a:schemeClr>
                              </a:solidFill>
                              <a:latin typeface="Cambria Math" panose="02040503050406030204" pitchFamily="18" charset="0"/>
                            </a:rPr>
                          </m:ctrlPr>
                        </m:sSubSupPr>
                        <m:e>
                          <m:r>
                            <a:rPr lang="en-US" sz="2300" i="1">
                              <a:solidFill>
                                <a:schemeClr val="tx1">
                                  <a:lumMod val="95000"/>
                                  <a:lumOff val="5000"/>
                                </a:schemeClr>
                              </a:solidFill>
                              <a:latin typeface="Cambria Math" panose="02040503050406030204" pitchFamily="18" charset="0"/>
                            </a:rPr>
                            <m:t>𝜎</m:t>
                          </m:r>
                        </m:e>
                        <m:sub>
                          <m:func>
                            <m:funcPr>
                              <m:ctrlPr>
                                <a:rPr lang="en-US" sz="2300" i="1">
                                  <a:solidFill>
                                    <a:schemeClr val="tx1">
                                      <a:lumMod val="95000"/>
                                      <a:lumOff val="5000"/>
                                    </a:schemeClr>
                                  </a:solidFill>
                                  <a:latin typeface="Cambria Math" panose="02040503050406030204" pitchFamily="18" charset="0"/>
                                </a:rPr>
                              </m:ctrlPr>
                            </m:funcPr>
                            <m:fName>
                              <m:r>
                                <a:rPr lang="en-US" sz="2300" i="1">
                                  <a:solidFill>
                                    <a:schemeClr val="tx1">
                                      <a:lumMod val="95000"/>
                                      <a:lumOff val="5000"/>
                                    </a:schemeClr>
                                  </a:solidFill>
                                  <a:latin typeface="Cambria Math" panose="02040503050406030204" pitchFamily="18" charset="0"/>
                                </a:rPr>
                                <m:t>𝑙𝑛</m:t>
                              </m:r>
                            </m:fName>
                            <m:e>
                              <m:d>
                                <m:dPr>
                                  <m:ctrlPr>
                                    <a:rPr lang="en-US" sz="2300" i="1">
                                      <a:solidFill>
                                        <a:schemeClr val="tx1">
                                          <a:lumMod val="95000"/>
                                          <a:lumOff val="5000"/>
                                        </a:schemeClr>
                                      </a:solidFill>
                                      <a:latin typeface="Cambria Math" panose="02040503050406030204" pitchFamily="18" charset="0"/>
                                    </a:rPr>
                                  </m:ctrlPr>
                                </m:dPr>
                                <m:e>
                                  <m:sSub>
                                    <m:sSubPr>
                                      <m:ctrlPr>
                                        <a:rPr lang="en-US" sz="2300" i="1">
                                          <a:solidFill>
                                            <a:schemeClr val="tx1">
                                              <a:lumMod val="95000"/>
                                              <a:lumOff val="5000"/>
                                            </a:schemeClr>
                                          </a:solidFill>
                                          <a:latin typeface="Cambria Math" panose="02040503050406030204" pitchFamily="18" charset="0"/>
                                        </a:rPr>
                                      </m:ctrlPr>
                                    </m:sSubPr>
                                    <m:e>
                                      <m:r>
                                        <m:rPr>
                                          <m:sty m:val="p"/>
                                        </m:rPr>
                                        <a:rPr lang="en-US" sz="2300">
                                          <a:solidFill>
                                            <a:schemeClr val="tx1">
                                              <a:lumMod val="95000"/>
                                              <a:lumOff val="5000"/>
                                            </a:schemeClr>
                                          </a:solidFill>
                                          <a:latin typeface="Cambria Math" panose="02040503050406030204" pitchFamily="18" charset="0"/>
                                        </a:rPr>
                                        <m:t>S</m:t>
                                      </m:r>
                                    </m:e>
                                    <m:sub>
                                      <m:r>
                                        <a:rPr lang="en-US" sz="2300">
                                          <a:solidFill>
                                            <a:schemeClr val="tx1">
                                              <a:lumMod val="95000"/>
                                              <a:lumOff val="5000"/>
                                            </a:schemeClr>
                                          </a:solidFill>
                                          <a:latin typeface="Cambria Math" panose="02040503050406030204" pitchFamily="18" charset="0"/>
                                        </a:rPr>
                                        <m:t>2</m:t>
                                      </m:r>
                                    </m:sub>
                                  </m:sSub>
                                </m:e>
                              </m:d>
                            </m:e>
                          </m:func>
                        </m:sub>
                        <m:sup>
                          <m:r>
                            <a:rPr lang="en-US" sz="2300" i="1">
                              <a:solidFill>
                                <a:schemeClr val="tx1">
                                  <a:lumMod val="95000"/>
                                  <a:lumOff val="5000"/>
                                </a:schemeClr>
                              </a:solidFill>
                              <a:latin typeface="Cambria Math" panose="02040503050406030204" pitchFamily="18" charset="0"/>
                            </a:rPr>
                            <m:t>2</m:t>
                          </m:r>
                        </m:sup>
                      </m:sSubSup>
                      <m:r>
                        <a:rPr lang="en-US" sz="2300" i="1">
                          <a:solidFill>
                            <a:schemeClr val="tx1">
                              <a:lumMod val="95000"/>
                              <a:lumOff val="5000"/>
                            </a:schemeClr>
                          </a:solidFill>
                          <a:latin typeface="Cambria Math" panose="02040503050406030204" pitchFamily="18" charset="0"/>
                        </a:rPr>
                        <m:t>−2</m:t>
                      </m:r>
                      <m:sSub>
                        <m:sSubPr>
                          <m:ctrlPr>
                            <a:rPr lang="en-US" sz="2300" i="1">
                              <a:solidFill>
                                <a:schemeClr val="tx1">
                                  <a:lumMod val="95000"/>
                                  <a:lumOff val="5000"/>
                                </a:schemeClr>
                              </a:solidFill>
                              <a:latin typeface="Cambria Math" panose="02040503050406030204" pitchFamily="18" charset="0"/>
                            </a:rPr>
                          </m:ctrlPr>
                        </m:sSubPr>
                        <m:e>
                          <m:r>
                            <a:rPr lang="en-US" sz="2300" i="1">
                              <a:solidFill>
                                <a:schemeClr val="tx1">
                                  <a:lumMod val="95000"/>
                                  <a:lumOff val="5000"/>
                                </a:schemeClr>
                              </a:solidFill>
                              <a:latin typeface="Cambria Math" panose="02040503050406030204" pitchFamily="18" charset="0"/>
                              <a:sym typeface="Symbol" panose="05050102010706020507" pitchFamily="18" charset="2"/>
                            </a:rPr>
                            <m:t></m:t>
                          </m:r>
                        </m:e>
                        <m:sub>
                          <m:r>
                            <a:rPr lang="en-US" sz="2300" i="1">
                              <a:solidFill>
                                <a:schemeClr val="tx1">
                                  <a:lumMod val="95000"/>
                                  <a:lumOff val="5000"/>
                                </a:schemeClr>
                              </a:solidFill>
                              <a:latin typeface="Cambria Math" panose="02040503050406030204" pitchFamily="18" charset="0"/>
                            </a:rPr>
                            <m:t>1,2</m:t>
                          </m:r>
                        </m:sub>
                      </m:sSub>
                      <m:sSub>
                        <m:sSubPr>
                          <m:ctrlPr>
                            <a:rPr lang="en-US" sz="2300" i="1">
                              <a:solidFill>
                                <a:schemeClr val="tx1">
                                  <a:lumMod val="95000"/>
                                  <a:lumOff val="5000"/>
                                </a:schemeClr>
                              </a:solidFill>
                              <a:latin typeface="Cambria Math" panose="02040503050406030204" pitchFamily="18" charset="0"/>
                            </a:rPr>
                          </m:ctrlPr>
                        </m:sSubPr>
                        <m:e>
                          <m:r>
                            <a:rPr lang="en-US" sz="2300" i="1">
                              <a:solidFill>
                                <a:schemeClr val="tx1">
                                  <a:lumMod val="95000"/>
                                  <a:lumOff val="5000"/>
                                </a:schemeClr>
                              </a:solidFill>
                              <a:latin typeface="Cambria Math" panose="02040503050406030204" pitchFamily="18" charset="0"/>
                              <a:sym typeface="Symbol" panose="05050102010706020507" pitchFamily="18" charset="2"/>
                            </a:rPr>
                            <m:t></m:t>
                          </m:r>
                        </m:e>
                        <m:sub>
                          <m:func>
                            <m:funcPr>
                              <m:ctrlPr>
                                <a:rPr lang="en-US" sz="2300" i="1">
                                  <a:solidFill>
                                    <a:schemeClr val="tx1">
                                      <a:lumMod val="95000"/>
                                      <a:lumOff val="5000"/>
                                    </a:schemeClr>
                                  </a:solidFill>
                                  <a:latin typeface="Cambria Math" panose="02040503050406030204" pitchFamily="18" charset="0"/>
                                </a:rPr>
                              </m:ctrlPr>
                            </m:funcPr>
                            <m:fName>
                              <m:r>
                                <a:rPr lang="en-US" sz="2300" i="1">
                                  <a:solidFill>
                                    <a:schemeClr val="tx1">
                                      <a:lumMod val="95000"/>
                                      <a:lumOff val="5000"/>
                                    </a:schemeClr>
                                  </a:solidFill>
                                  <a:latin typeface="Cambria Math" panose="02040503050406030204" pitchFamily="18" charset="0"/>
                                </a:rPr>
                                <m:t>𝑙𝑛</m:t>
                              </m:r>
                            </m:fName>
                            <m:e>
                              <m:d>
                                <m:dPr>
                                  <m:ctrlPr>
                                    <a:rPr lang="en-US" sz="2300" i="1">
                                      <a:solidFill>
                                        <a:schemeClr val="tx1">
                                          <a:lumMod val="95000"/>
                                          <a:lumOff val="5000"/>
                                        </a:schemeClr>
                                      </a:solidFill>
                                      <a:latin typeface="Cambria Math" panose="02040503050406030204" pitchFamily="18" charset="0"/>
                                    </a:rPr>
                                  </m:ctrlPr>
                                </m:dPr>
                                <m:e>
                                  <m:sSub>
                                    <m:sSubPr>
                                      <m:ctrlPr>
                                        <a:rPr lang="en-US" sz="2300" i="1">
                                          <a:solidFill>
                                            <a:schemeClr val="tx1">
                                              <a:lumMod val="95000"/>
                                              <a:lumOff val="5000"/>
                                            </a:schemeClr>
                                          </a:solidFill>
                                          <a:latin typeface="Cambria Math" panose="02040503050406030204" pitchFamily="18" charset="0"/>
                                        </a:rPr>
                                      </m:ctrlPr>
                                    </m:sSubPr>
                                    <m:e>
                                      <m:r>
                                        <m:rPr>
                                          <m:sty m:val="p"/>
                                        </m:rPr>
                                        <a:rPr lang="en-US" sz="2300">
                                          <a:solidFill>
                                            <a:schemeClr val="tx1">
                                              <a:lumMod val="95000"/>
                                              <a:lumOff val="5000"/>
                                            </a:schemeClr>
                                          </a:solidFill>
                                          <a:latin typeface="Cambria Math" panose="02040503050406030204" pitchFamily="18" charset="0"/>
                                        </a:rPr>
                                        <m:t>S</m:t>
                                      </m:r>
                                    </m:e>
                                    <m:sub>
                                      <m:r>
                                        <a:rPr lang="en-US" sz="2300">
                                          <a:solidFill>
                                            <a:schemeClr val="tx1">
                                              <a:lumMod val="95000"/>
                                              <a:lumOff val="5000"/>
                                            </a:schemeClr>
                                          </a:solidFill>
                                          <a:latin typeface="Cambria Math" panose="02040503050406030204" pitchFamily="18" charset="0"/>
                                        </a:rPr>
                                        <m:t>1</m:t>
                                      </m:r>
                                    </m:sub>
                                  </m:sSub>
                                </m:e>
                              </m:d>
                            </m:e>
                          </m:func>
                        </m:sub>
                      </m:sSub>
                      <m:sSub>
                        <m:sSubPr>
                          <m:ctrlPr>
                            <a:rPr lang="en-US" sz="2300" i="1">
                              <a:solidFill>
                                <a:schemeClr val="tx1">
                                  <a:lumMod val="95000"/>
                                  <a:lumOff val="5000"/>
                                </a:schemeClr>
                              </a:solidFill>
                              <a:latin typeface="Cambria Math" panose="02040503050406030204" pitchFamily="18" charset="0"/>
                            </a:rPr>
                          </m:ctrlPr>
                        </m:sSubPr>
                        <m:e>
                          <m:r>
                            <a:rPr lang="en-US" sz="2300" i="1">
                              <a:solidFill>
                                <a:schemeClr val="tx1">
                                  <a:lumMod val="95000"/>
                                  <a:lumOff val="5000"/>
                                </a:schemeClr>
                              </a:solidFill>
                              <a:latin typeface="Cambria Math" panose="02040503050406030204" pitchFamily="18" charset="0"/>
                              <a:sym typeface="Symbol" panose="05050102010706020507" pitchFamily="18" charset="2"/>
                            </a:rPr>
                            <m:t></m:t>
                          </m:r>
                        </m:e>
                        <m:sub>
                          <m:func>
                            <m:funcPr>
                              <m:ctrlPr>
                                <a:rPr lang="en-US" sz="2300" i="1">
                                  <a:solidFill>
                                    <a:schemeClr val="tx1">
                                      <a:lumMod val="95000"/>
                                      <a:lumOff val="5000"/>
                                    </a:schemeClr>
                                  </a:solidFill>
                                  <a:latin typeface="Cambria Math" panose="02040503050406030204" pitchFamily="18" charset="0"/>
                                </a:rPr>
                              </m:ctrlPr>
                            </m:funcPr>
                            <m:fName>
                              <m:r>
                                <a:rPr lang="en-US" sz="2300" i="1">
                                  <a:solidFill>
                                    <a:schemeClr val="tx1">
                                      <a:lumMod val="95000"/>
                                      <a:lumOff val="5000"/>
                                    </a:schemeClr>
                                  </a:solidFill>
                                  <a:latin typeface="Cambria Math" panose="02040503050406030204" pitchFamily="18" charset="0"/>
                                </a:rPr>
                                <m:t>𝑙𝑛</m:t>
                              </m:r>
                            </m:fName>
                            <m:e>
                              <m:d>
                                <m:dPr>
                                  <m:ctrlPr>
                                    <a:rPr lang="en-US" sz="2300" i="1">
                                      <a:solidFill>
                                        <a:schemeClr val="tx1">
                                          <a:lumMod val="95000"/>
                                          <a:lumOff val="5000"/>
                                        </a:schemeClr>
                                      </a:solidFill>
                                      <a:latin typeface="Cambria Math" panose="02040503050406030204" pitchFamily="18" charset="0"/>
                                    </a:rPr>
                                  </m:ctrlPr>
                                </m:dPr>
                                <m:e>
                                  <m:sSub>
                                    <m:sSubPr>
                                      <m:ctrlPr>
                                        <a:rPr lang="en-US" sz="2300" i="1">
                                          <a:solidFill>
                                            <a:schemeClr val="tx1">
                                              <a:lumMod val="95000"/>
                                              <a:lumOff val="5000"/>
                                            </a:schemeClr>
                                          </a:solidFill>
                                          <a:latin typeface="Cambria Math" panose="02040503050406030204" pitchFamily="18" charset="0"/>
                                        </a:rPr>
                                      </m:ctrlPr>
                                    </m:sSubPr>
                                    <m:e>
                                      <m:r>
                                        <m:rPr>
                                          <m:sty m:val="p"/>
                                        </m:rPr>
                                        <a:rPr lang="en-US" sz="2300">
                                          <a:solidFill>
                                            <a:schemeClr val="tx1">
                                              <a:lumMod val="95000"/>
                                              <a:lumOff val="5000"/>
                                            </a:schemeClr>
                                          </a:solidFill>
                                          <a:latin typeface="Cambria Math" panose="02040503050406030204" pitchFamily="18" charset="0"/>
                                        </a:rPr>
                                        <m:t>S</m:t>
                                      </m:r>
                                    </m:e>
                                    <m:sub>
                                      <m:r>
                                        <a:rPr lang="en-US" sz="2300">
                                          <a:solidFill>
                                            <a:schemeClr val="tx1">
                                              <a:lumMod val="95000"/>
                                              <a:lumOff val="5000"/>
                                            </a:schemeClr>
                                          </a:solidFill>
                                          <a:latin typeface="Cambria Math" panose="02040503050406030204" pitchFamily="18" charset="0"/>
                                        </a:rPr>
                                        <m:t>2</m:t>
                                      </m:r>
                                    </m:sub>
                                  </m:sSub>
                                </m:e>
                              </m:d>
                            </m:e>
                          </m:func>
                        </m:sub>
                      </m:sSub>
                    </m:oMath>
                  </m:oMathPara>
                </a14:m>
                <a:endParaRPr lang="en-US" sz="2300" dirty="0">
                  <a:solidFill>
                    <a:schemeClr val="tx1">
                      <a:lumMod val="95000"/>
                      <a:lumOff val="5000"/>
                    </a:schemeClr>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733369" y="4430541"/>
                <a:ext cx="7669160" cy="1515691"/>
              </a:xfrm>
              <a:prstGeom prst="rect">
                <a:avLst/>
              </a:prstGeom>
              <a:blipFill rotWithShape="0">
                <a:blip r:embed="rId3" cstate="print"/>
                <a:stretch>
                  <a:fillRect b="-2217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211017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Changing </a:t>
            </a:r>
            <a:r>
              <a:rPr lang="en-US" b="1" dirty="0" smtClean="0"/>
              <a:t>The </a:t>
            </a:r>
            <a:r>
              <a:rPr lang="en-US" b="1" dirty="0" err="1"/>
              <a:t>Numeraire</a:t>
            </a:r>
            <a:r>
              <a:rPr lang="en-US" b="1" dirty="0"/>
              <a:t> </a:t>
            </a:r>
            <a:r>
              <a:rPr lang="en-US" b="1" dirty="0" smtClean="0"/>
              <a:t>For </a:t>
            </a:r>
            <a:r>
              <a:rPr lang="en-US" b="1" dirty="0"/>
              <a:t>Pricing </a:t>
            </a:r>
            <a:r>
              <a:rPr lang="en-US" b="1" dirty="0" smtClean="0"/>
              <a:t>The </a:t>
            </a:r>
            <a:r>
              <a:rPr lang="en-US" b="1" dirty="0"/>
              <a:t>Exchange </a:t>
            </a:r>
            <a:r>
              <a:rPr lang="en-US" b="1" dirty="0" smtClean="0"/>
              <a:t>Call</a:t>
            </a:r>
            <a:endParaRPr lang="en-US" b="1" dirty="0"/>
          </a:p>
        </p:txBody>
      </p:sp>
      <p:sp>
        <p:nvSpPr>
          <p:cNvPr id="3" name="Content Placeholder 2"/>
          <p:cNvSpPr>
            <a:spLocks noGrp="1"/>
          </p:cNvSpPr>
          <p:nvPr>
            <p:ph sz="quarter" idx="1"/>
          </p:nvPr>
        </p:nvSpPr>
        <p:spPr/>
        <p:txBody>
          <a:bodyPr>
            <a:normAutofit lnSpcReduction="10000"/>
          </a:bodyPr>
          <a:lstStyle/>
          <a:p>
            <a:pPr marL="0" indent="0">
              <a:buNone/>
            </a:pPr>
            <a:r>
              <a:rPr lang="en-US" sz="2500" dirty="0"/>
              <a:t>Using our notation from Section 7.2.3, the exchange option is valued in risk-neutral probability space as:</a:t>
            </a:r>
          </a:p>
          <a:p>
            <a:pPr marL="0" indent="0">
              <a:buNone/>
            </a:pPr>
            <a:r>
              <a:rPr lang="en-US" dirty="0"/>
              <a:t> </a:t>
            </a:r>
          </a:p>
          <a:p>
            <a:pPr marL="0" indent="0">
              <a:buNone/>
            </a:pPr>
            <a:endParaRPr lang="en-US" sz="2500" dirty="0" smtClean="0"/>
          </a:p>
          <a:p>
            <a:pPr marL="0" indent="0">
              <a:buNone/>
            </a:pPr>
            <a:r>
              <a:rPr lang="en-US" sz="2500" dirty="0" smtClean="0"/>
              <a:t>We can </a:t>
            </a:r>
            <a:r>
              <a:rPr lang="en-US" sz="2500" dirty="0"/>
              <a:t>change our </a:t>
            </a:r>
            <a:r>
              <a:rPr lang="en-US" sz="2500" dirty="0" err="1"/>
              <a:t>numeraire</a:t>
            </a:r>
            <a:r>
              <a:rPr lang="en-US" sz="2500" dirty="0"/>
              <a:t> to stock 1. Now, the exchange option can be valued in a Black-Scholes environment with stock 1 as the </a:t>
            </a:r>
            <a:r>
              <a:rPr lang="en-US" sz="2500" dirty="0" err="1"/>
              <a:t>numeraire</a:t>
            </a:r>
            <a:r>
              <a:rPr lang="en-US" sz="2500" dirty="0" smtClean="0"/>
              <a:t>:</a:t>
            </a:r>
          </a:p>
          <a:p>
            <a:pPr marL="0" indent="0">
              <a:buNone/>
            </a:pPr>
            <a:endParaRPr lang="en-US" sz="2500" dirty="0"/>
          </a:p>
          <a:p>
            <a:pPr marL="0" indent="0">
              <a:buNone/>
            </a:pPr>
            <a:endParaRPr lang="en-US" sz="2500" dirty="0" smtClean="0"/>
          </a:p>
          <a:p>
            <a:pPr marL="0" indent="0">
              <a:buNone/>
            </a:pPr>
            <a:endParaRPr lang="en-US" sz="2500" dirty="0"/>
          </a:p>
          <a:p>
            <a:pPr marL="0" indent="0">
              <a:buNone/>
            </a:pPr>
            <a:r>
              <a:rPr lang="en-US" sz="2000" i="1" dirty="0"/>
              <a:t>w</a:t>
            </a:r>
            <a:r>
              <a:rPr lang="en-US" sz="2000" i="1" dirty="0" smtClean="0"/>
              <a:t>here</a:t>
            </a:r>
            <a:endParaRPr lang="en-US" sz="2000" i="1" dirty="0"/>
          </a:p>
          <a:p>
            <a:pPr marL="0" indent="0">
              <a:buNone/>
            </a:pPr>
            <a:r>
              <a:rPr lang="en-US" dirty="0"/>
              <a:t> </a:t>
            </a:r>
          </a:p>
          <a:p>
            <a:pPr marL="0" indent="0">
              <a:buNone/>
            </a:pPr>
            <a:endParaRPr lang="en-US" dirty="0"/>
          </a:p>
        </p:txBody>
      </p:sp>
      <p:pic>
        <p:nvPicPr>
          <p:cNvPr id="4" name="Picture 3"/>
          <p:cNvPicPr>
            <a:picLocks noChangeAspect="1"/>
          </p:cNvPicPr>
          <p:nvPr/>
        </p:nvPicPr>
        <p:blipFill>
          <a:blip r:embed="rId3" cstate="print"/>
          <a:stretch>
            <a:fillRect/>
          </a:stretch>
        </p:blipFill>
        <p:spPr>
          <a:xfrm>
            <a:off x="362310" y="2458141"/>
            <a:ext cx="11378586" cy="40260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098014" y="4325204"/>
                <a:ext cx="3473986" cy="6642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0">
                                  <a:latin typeface="Cambria Math" panose="02040503050406030204" pitchFamily="18" charset="0"/>
                                </a:rPr>
                                <m:t>0</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0">
                                  <a:latin typeface="Cambria Math" panose="02040503050406030204" pitchFamily="18" charset="0"/>
                                </a:rPr>
                                <m:t>1,0</m:t>
                              </m:r>
                            </m:sub>
                          </m:sSub>
                        </m:den>
                      </m:f>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0">
                              <a:latin typeface="Cambria Math" panose="02040503050406030204" pitchFamily="18" charset="0"/>
                            </a:rPr>
                            <m:t>ℚ</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𝑀𝐴𝑋</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0">
                                          <a:latin typeface="Cambria Math" panose="02040503050406030204" pitchFamily="18" charset="0"/>
                                        </a:rPr>
                                        <m:t>2,</m:t>
                                      </m:r>
                                      <m:r>
                                        <a:rPr lang="en-US" i="1">
                                          <a:latin typeface="Cambria Math" panose="02040503050406030204" pitchFamily="18" charset="0"/>
                                        </a:rPr>
                                        <m:t>𝑇</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0">
                                          <a:latin typeface="Cambria Math" panose="02040503050406030204" pitchFamily="18" charset="0"/>
                                        </a:rPr>
                                        <m:t>1,</m:t>
                                      </m:r>
                                      <m:r>
                                        <a:rPr lang="en-US" i="1">
                                          <a:latin typeface="Cambria Math" panose="02040503050406030204" pitchFamily="18" charset="0"/>
                                        </a:rPr>
                                        <m:t>𝑇</m:t>
                                      </m:r>
                                    </m:sub>
                                  </m:sSub>
                                </m:den>
                              </m:f>
                              <m:r>
                                <a:rPr lang="en-US" i="0">
                                  <a:latin typeface="Cambria Math" panose="02040503050406030204" pitchFamily="18" charset="0"/>
                                </a:rPr>
                                <m:t>−1,0</m:t>
                              </m:r>
                            </m:e>
                          </m:d>
                        </m:e>
                        <m:e>
                          <m:sSub>
                            <m:sSubPr>
                              <m:ctrlPr>
                                <a:rPr lang="en-US" i="1">
                                  <a:latin typeface="Cambria Math" panose="02040503050406030204" pitchFamily="18" charset="0"/>
                                </a:rPr>
                              </m:ctrlPr>
                            </m:sSubPr>
                            <m:e>
                              <m:r>
                                <a:rPr lang="en-US" i="0">
                                  <a:latin typeface="Cambria Math" panose="02040503050406030204" pitchFamily="18" charset="0"/>
                                </a:rPr>
                                <m:t>ℱ</m:t>
                              </m:r>
                            </m:e>
                            <m:sub>
                              <m:r>
                                <a:rPr lang="en-US" i="0">
                                  <a:latin typeface="Cambria Math" panose="02040503050406030204" pitchFamily="18" charset="0"/>
                                </a:rPr>
                                <m:t>0</m:t>
                              </m:r>
                            </m:sub>
                          </m:sSub>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098014" y="4325204"/>
                <a:ext cx="3473986" cy="664284"/>
              </a:xfrm>
              <a:prstGeom prst="rect">
                <a:avLst/>
              </a:prstGeom>
              <a:blipFill rotWithShape="0">
                <a:blip r:embed="rId4" cstate="print"/>
                <a:stretch>
                  <a:fillRect/>
                </a:stretch>
              </a:blipFill>
            </p:spPr>
            <p:txBody>
              <a:bodyPr/>
              <a:lstStyle/>
              <a:p>
                <a:r>
                  <a:rPr lang="en-US">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269615075"/>
              </p:ext>
            </p:extLst>
          </p:nvPr>
        </p:nvGraphicFramePr>
        <p:xfrm>
          <a:off x="6170871" y="4201446"/>
          <a:ext cx="3105052" cy="911801"/>
        </p:xfrm>
        <a:graphic>
          <a:graphicData uri="http://schemas.openxmlformats.org/presentationml/2006/ole">
            <mc:AlternateContent xmlns:mc="http://schemas.openxmlformats.org/markup-compatibility/2006">
              <mc:Choice xmlns:v="urn:schemas-microsoft-com:vml" Requires="v">
                <p:oleObj spid="_x0000_s31908" name="Equation" r:id="rId5" imgW="1600200" imgH="469900" progId="Equation.3">
                  <p:embed/>
                </p:oleObj>
              </mc:Choice>
              <mc:Fallback>
                <p:oleObj name="Equation" r:id="rId5" imgW="1600200" imgH="469900" progId="Equation.3">
                  <p:embed/>
                  <p:pic>
                    <p:nvPicPr>
                      <p:cNvPr id="0" name="Picture 1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0871" y="4201446"/>
                        <a:ext cx="3105052" cy="911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27852552"/>
              </p:ext>
            </p:extLst>
          </p:nvPr>
        </p:nvGraphicFramePr>
        <p:xfrm>
          <a:off x="2495713" y="5337873"/>
          <a:ext cx="2008980" cy="995602"/>
        </p:xfrm>
        <a:graphic>
          <a:graphicData uri="http://schemas.openxmlformats.org/presentationml/2006/ole">
            <mc:AlternateContent xmlns:mc="http://schemas.openxmlformats.org/markup-compatibility/2006">
              <mc:Choice xmlns:v="urn:schemas-microsoft-com:vml" Requires="v">
                <p:oleObj spid="_x0000_s31909" name="Equation" r:id="rId7" imgW="1435100" imgH="711200" progId="Equation.3">
                  <p:embed/>
                </p:oleObj>
              </mc:Choice>
              <mc:Fallback>
                <p:oleObj name="Equation" r:id="rId7" imgW="1435100" imgH="711200" progId="Equation.3">
                  <p:embed/>
                  <p:pic>
                    <p:nvPicPr>
                      <p:cNvPr id="0" name="Picture 1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5713" y="5337873"/>
                        <a:ext cx="2008980" cy="9956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17696344"/>
              </p:ext>
            </p:extLst>
          </p:nvPr>
        </p:nvGraphicFramePr>
        <p:xfrm>
          <a:off x="5831629" y="5474226"/>
          <a:ext cx="3577841" cy="813146"/>
        </p:xfrm>
        <a:graphic>
          <a:graphicData uri="http://schemas.openxmlformats.org/presentationml/2006/ole">
            <mc:AlternateContent xmlns:mc="http://schemas.openxmlformats.org/markup-compatibility/2006">
              <mc:Choice xmlns:v="urn:schemas-microsoft-com:vml" Requires="v">
                <p:oleObj spid="_x0000_s31910" name="Equation" r:id="rId9" imgW="2235200" imgH="508000" progId="Equation.3">
                  <p:embed/>
                </p:oleObj>
              </mc:Choice>
              <mc:Fallback>
                <p:oleObj name="Equation" r:id="rId9" imgW="2235200" imgH="508000" progId="Equation.3">
                  <p:embed/>
                  <p:pic>
                    <p:nvPicPr>
                      <p:cNvPr id="0" name="Picture 1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1629" y="5474226"/>
                        <a:ext cx="3577841" cy="8131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ight Arrow 9"/>
          <p:cNvSpPr/>
          <p:nvPr/>
        </p:nvSpPr>
        <p:spPr>
          <a:xfrm>
            <a:off x="5102942" y="4514778"/>
            <a:ext cx="728687" cy="28513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830085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Exchange Option </a:t>
            </a:r>
            <a:r>
              <a:rPr lang="en-US" b="1" dirty="0" smtClean="0"/>
              <a:t>Illustration</a:t>
            </a:r>
            <a:endParaRPr lang="en-US" b="1" dirty="0"/>
          </a:p>
        </p:txBody>
      </p:sp>
      <p:sp>
        <p:nvSpPr>
          <p:cNvPr id="3" name="Content Placeholder 2"/>
          <p:cNvSpPr>
            <a:spLocks noGrp="1"/>
          </p:cNvSpPr>
          <p:nvPr>
            <p:ph sz="quarter" idx="1"/>
          </p:nvPr>
        </p:nvSpPr>
        <p:spPr/>
        <p:txBody>
          <a:bodyPr>
            <a:normAutofit fontScale="92500"/>
          </a:bodyPr>
          <a:lstStyle/>
          <a:p>
            <a:pPr marL="0" indent="0"/>
            <a:r>
              <a:rPr lang="en-US" dirty="0" smtClean="0"/>
              <a:t>The </a:t>
            </a:r>
            <a:r>
              <a:rPr lang="en-US" dirty="0"/>
              <a:t>Predator Company has announced its intent to acquire the Prey Company through an exchange offer. </a:t>
            </a:r>
            <a:endParaRPr lang="en-US" dirty="0" smtClean="0"/>
          </a:p>
          <a:p>
            <a:pPr marL="0" indent="0"/>
            <a:r>
              <a:rPr lang="en-US" dirty="0" smtClean="0"/>
              <a:t>This </a:t>
            </a:r>
            <a:r>
              <a:rPr lang="en-US" dirty="0"/>
              <a:t>offer expires in 90 days </a:t>
            </a:r>
            <a:r>
              <a:rPr lang="en-US" dirty="0" smtClean="0"/>
              <a:t>(T = .25 </a:t>
            </a:r>
            <a:r>
              <a:rPr lang="en-US" dirty="0"/>
              <a:t>years). </a:t>
            </a:r>
            <a:endParaRPr lang="en-US" dirty="0" smtClean="0"/>
          </a:p>
          <a:p>
            <a:pPr marL="0" indent="0"/>
            <a:r>
              <a:rPr lang="en-US" dirty="0" smtClean="0"/>
              <a:t>Shares </a:t>
            </a:r>
            <a:r>
              <a:rPr lang="en-US" dirty="0"/>
              <a:t>of stock in the two companies follow geometric Brownian motion processes with a variance of </a:t>
            </a:r>
            <a:r>
              <a:rPr lang="en-US" dirty="0">
                <a:sym typeface="Symbol" panose="05050102010706020507" pitchFamily="18" charset="2"/>
              </a:rPr>
              <a:t></a:t>
            </a:r>
            <a:r>
              <a:rPr lang="en-US" baseline="30000" dirty="0"/>
              <a:t>2</a:t>
            </a:r>
            <a:r>
              <a:rPr lang="en-US" baseline="-25000" dirty="0"/>
              <a:t>ln(S1)</a:t>
            </a:r>
            <a:r>
              <a:rPr lang="en-US" dirty="0"/>
              <a:t> = .16 for Predator (Predator is company 1) and </a:t>
            </a:r>
            <a:r>
              <a:rPr lang="en-US" dirty="0">
                <a:sym typeface="Symbol" panose="05050102010706020507" pitchFamily="18" charset="2"/>
              </a:rPr>
              <a:t></a:t>
            </a:r>
            <a:r>
              <a:rPr lang="en-US" baseline="30000" dirty="0"/>
              <a:t>2</a:t>
            </a:r>
            <a:r>
              <a:rPr lang="en-US" baseline="-25000" dirty="0"/>
              <a:t>ln(S2)</a:t>
            </a:r>
            <a:r>
              <a:rPr lang="en-US" dirty="0"/>
              <a:t> = .36 for Prey, and zero correlation </a:t>
            </a:r>
            <a:r>
              <a:rPr lang="en-US" dirty="0">
                <a:sym typeface="Symbol" panose="05050102010706020507" pitchFamily="18" charset="2"/>
              </a:rPr>
              <a:t></a:t>
            </a:r>
            <a:r>
              <a:rPr lang="en-US" baseline="-25000" dirty="0"/>
              <a:t>1,2</a:t>
            </a:r>
            <a:r>
              <a:rPr lang="en-US" dirty="0"/>
              <a:t> = 0 between the two. </a:t>
            </a:r>
            <a:endParaRPr lang="en-US" dirty="0" smtClean="0"/>
          </a:p>
          <a:p>
            <a:pPr marL="0" indent="0"/>
            <a:r>
              <a:rPr lang="en-US" dirty="0" smtClean="0"/>
              <a:t>Predator </a:t>
            </a:r>
            <a:r>
              <a:rPr lang="en-US" dirty="0"/>
              <a:t>Company stock is currently selling for $40 and Prey shares are selling for $50. </a:t>
            </a:r>
            <a:endParaRPr lang="en-US" dirty="0" smtClean="0"/>
          </a:p>
          <a:p>
            <a:pPr marL="0" indent="0"/>
            <a:r>
              <a:rPr lang="en-US" dirty="0" smtClean="0"/>
              <a:t>The </a:t>
            </a:r>
            <a:r>
              <a:rPr lang="en-US" dirty="0"/>
              <a:t>current riskless return rate is .05. </a:t>
            </a:r>
            <a:endParaRPr lang="en-US" dirty="0" smtClean="0"/>
          </a:p>
          <a:p>
            <a:pPr marL="0" indent="0"/>
            <a:r>
              <a:rPr lang="en-US" dirty="0" smtClean="0"/>
              <a:t>What </a:t>
            </a:r>
            <a:r>
              <a:rPr lang="en-US" dirty="0"/>
              <a:t>is the value of the exchange option associated with this tender offer?</a:t>
            </a:r>
          </a:p>
        </p:txBody>
      </p:sp>
    </p:spTree>
    <p:extLst>
      <p:ext uri="{BB962C8B-B14F-4D97-AF65-F5344CB8AC3E}">
        <p14:creationId xmlns:p14="http://schemas.microsoft.com/office/powerpoint/2010/main" val="36544275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Exchange Option </a:t>
            </a:r>
            <a:r>
              <a:rPr lang="en-US" b="1" dirty="0" smtClean="0"/>
              <a:t>Illustration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First, we calculate </a:t>
                </a:r>
                <a:r>
                  <a:rPr lang="en-US" dirty="0">
                    <a:sym typeface="Symbol" panose="05050102010706020507" pitchFamily="18" charset="2"/>
                  </a:rPr>
                  <a:t></a:t>
                </a:r>
                <a:r>
                  <a:rPr lang="en-US" baseline="30000" dirty="0"/>
                  <a:t>2</a:t>
                </a:r>
                <a:r>
                  <a:rPr lang="en-US" dirty="0"/>
                  <a:t>, the variance of changes (actually, logs thereof) of stock prices relative to each other as follows: </a:t>
                </a:r>
              </a:p>
              <a:p>
                <a:pPr marL="0" indent="0">
                  <a:buNone/>
                </a:pPr>
                <a:r>
                  <a:rPr lang="en-US" dirty="0"/>
                  <a:t> </a:t>
                </a:r>
                <a:endParaRPr lang="en-US" sz="2300" i="1" dirty="0" smtClean="0"/>
              </a:p>
              <a:p>
                <a:pPr marL="0" indent="0">
                  <a:buNone/>
                </a:pPr>
                <a14:m>
                  <m:oMathPara xmlns:m="http://schemas.openxmlformats.org/officeDocument/2006/math">
                    <m:oMathParaPr>
                      <m:jc m:val="centerGroup"/>
                    </m:oMathParaPr>
                    <m:oMath xmlns:m="http://schemas.openxmlformats.org/officeDocument/2006/math">
                      <m:sSup>
                        <m:sSupPr>
                          <m:ctrlPr>
                            <a:rPr lang="en-US" sz="2300" i="1">
                              <a:latin typeface="Cambria Math" panose="02040503050406030204" pitchFamily="18" charset="0"/>
                            </a:rPr>
                          </m:ctrlPr>
                        </m:sSupPr>
                        <m:e>
                          <m:r>
                            <a:rPr lang="en-US" sz="2300" i="1">
                              <a:latin typeface="Cambria Math" panose="02040503050406030204" pitchFamily="18" charset="0"/>
                            </a:rPr>
                            <m:t>𝜎</m:t>
                          </m:r>
                        </m:e>
                        <m:sup>
                          <m:r>
                            <a:rPr lang="en-US" sz="2300" i="1">
                              <a:latin typeface="Cambria Math" panose="02040503050406030204" pitchFamily="18" charset="0"/>
                            </a:rPr>
                            <m:t>2</m:t>
                          </m:r>
                        </m:sup>
                      </m:sSup>
                      <m:r>
                        <a:rPr lang="en-US" sz="2300" i="1">
                          <a:latin typeface="Cambria Math" panose="02040503050406030204" pitchFamily="18" charset="0"/>
                        </a:rPr>
                        <m:t>=</m:t>
                      </m:r>
                      <m:sSubSup>
                        <m:sSubSupPr>
                          <m:ctrlPr>
                            <a:rPr lang="en-US" sz="2300" i="1">
                              <a:latin typeface="Cambria Math" panose="02040503050406030204" pitchFamily="18" charset="0"/>
                            </a:rPr>
                          </m:ctrlPr>
                        </m:sSubSupPr>
                        <m:e>
                          <m:r>
                            <a:rPr lang="en-US" sz="2300" i="1">
                              <a:latin typeface="Cambria Math" panose="02040503050406030204" pitchFamily="18" charset="0"/>
                            </a:rPr>
                            <m:t>𝜎</m:t>
                          </m:r>
                        </m:e>
                        <m:sub>
                          <m:func>
                            <m:funcPr>
                              <m:ctrlPr>
                                <a:rPr lang="en-US" sz="2300" i="1">
                                  <a:latin typeface="Cambria Math" panose="02040503050406030204" pitchFamily="18" charset="0"/>
                                </a:rPr>
                              </m:ctrlPr>
                            </m:funcPr>
                            <m:fName>
                              <m:r>
                                <a:rPr lang="en-US" sz="2300" i="1">
                                  <a:latin typeface="Cambria Math" panose="02040503050406030204" pitchFamily="18" charset="0"/>
                                </a:rPr>
                                <m:t>𝑙𝑛</m:t>
                              </m:r>
                            </m:fName>
                            <m:e>
                              <m:d>
                                <m:dPr>
                                  <m:ctrlPr>
                                    <a:rPr lang="en-US" sz="2300" i="1">
                                      <a:latin typeface="Cambria Math" panose="02040503050406030204" pitchFamily="18" charset="0"/>
                                    </a:rPr>
                                  </m:ctrlPr>
                                </m:dPr>
                                <m:e>
                                  <m:f>
                                    <m:fPr>
                                      <m:type m:val="skw"/>
                                      <m:ctrlPr>
                                        <a:rPr lang="en-US" sz="2300" i="1">
                                          <a:latin typeface="Cambria Math" panose="02040503050406030204" pitchFamily="18" charset="0"/>
                                        </a:rPr>
                                      </m:ctrlPr>
                                    </m:fPr>
                                    <m:num>
                                      <m:sSub>
                                        <m:sSubPr>
                                          <m:ctrlPr>
                                            <a:rPr lang="en-US" sz="2300" i="1">
                                              <a:latin typeface="Cambria Math" panose="02040503050406030204" pitchFamily="18" charset="0"/>
                                            </a:rPr>
                                          </m:ctrlPr>
                                        </m:sSubPr>
                                        <m:e>
                                          <m:r>
                                            <m:rPr>
                                              <m:sty m:val="p"/>
                                            </m:rPr>
                                            <a:rPr lang="en-US" sz="2300">
                                              <a:latin typeface="Cambria Math" panose="02040503050406030204" pitchFamily="18" charset="0"/>
                                            </a:rPr>
                                            <m:t>S</m:t>
                                          </m:r>
                                        </m:e>
                                        <m:sub>
                                          <m:r>
                                            <a:rPr lang="en-US" sz="2300">
                                              <a:latin typeface="Cambria Math" panose="02040503050406030204" pitchFamily="18" charset="0"/>
                                            </a:rPr>
                                            <m:t>1</m:t>
                                          </m:r>
                                        </m:sub>
                                      </m:sSub>
                                    </m:num>
                                    <m:den>
                                      <m:sSub>
                                        <m:sSubPr>
                                          <m:ctrlPr>
                                            <a:rPr lang="en-US" sz="2300" i="1">
                                              <a:latin typeface="Cambria Math" panose="02040503050406030204" pitchFamily="18" charset="0"/>
                                            </a:rPr>
                                          </m:ctrlPr>
                                        </m:sSubPr>
                                        <m:e>
                                          <m:r>
                                            <m:rPr>
                                              <m:sty m:val="p"/>
                                            </m:rPr>
                                            <a:rPr lang="en-US" sz="2300">
                                              <a:latin typeface="Cambria Math" panose="02040503050406030204" pitchFamily="18" charset="0"/>
                                            </a:rPr>
                                            <m:t>S</m:t>
                                          </m:r>
                                        </m:e>
                                        <m:sub>
                                          <m:r>
                                            <a:rPr lang="en-US" sz="2300">
                                              <a:latin typeface="Cambria Math" panose="02040503050406030204" pitchFamily="18" charset="0"/>
                                            </a:rPr>
                                            <m:t>2</m:t>
                                          </m:r>
                                        </m:sub>
                                      </m:sSub>
                                    </m:den>
                                  </m:f>
                                </m:e>
                              </m:d>
                            </m:e>
                          </m:func>
                        </m:sub>
                        <m:sup>
                          <m:r>
                            <a:rPr lang="en-US" sz="2300" i="1">
                              <a:latin typeface="Cambria Math" panose="02040503050406030204" pitchFamily="18" charset="0"/>
                            </a:rPr>
                            <m:t>2</m:t>
                          </m:r>
                        </m:sup>
                      </m:sSubSup>
                      <m:r>
                        <a:rPr lang="en-US" sz="2300" i="1">
                          <a:latin typeface="Cambria Math" panose="02040503050406030204" pitchFamily="18" charset="0"/>
                        </a:rPr>
                        <m:t>=</m:t>
                      </m:r>
                      <m:sSubSup>
                        <m:sSubSupPr>
                          <m:ctrlPr>
                            <a:rPr lang="en-US" sz="2300" i="1">
                              <a:latin typeface="Cambria Math" panose="02040503050406030204" pitchFamily="18" charset="0"/>
                            </a:rPr>
                          </m:ctrlPr>
                        </m:sSubSupPr>
                        <m:e>
                          <m:r>
                            <a:rPr lang="en-US" sz="2300" i="1">
                              <a:latin typeface="Cambria Math" panose="02040503050406030204" pitchFamily="18" charset="0"/>
                            </a:rPr>
                            <m:t>𝜎</m:t>
                          </m:r>
                        </m:e>
                        <m:sub>
                          <m:func>
                            <m:funcPr>
                              <m:ctrlPr>
                                <a:rPr lang="en-US" sz="2300" i="1">
                                  <a:latin typeface="Cambria Math" panose="02040503050406030204" pitchFamily="18" charset="0"/>
                                </a:rPr>
                              </m:ctrlPr>
                            </m:funcPr>
                            <m:fName>
                              <m:r>
                                <a:rPr lang="en-US" sz="2300" i="1">
                                  <a:latin typeface="Cambria Math" panose="02040503050406030204" pitchFamily="18" charset="0"/>
                                </a:rPr>
                                <m:t>𝑙𝑛</m:t>
                              </m:r>
                            </m:fName>
                            <m:e>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m:rPr>
                                          <m:sty m:val="p"/>
                                        </m:rPr>
                                        <a:rPr lang="en-US" sz="2300">
                                          <a:latin typeface="Cambria Math" panose="02040503050406030204" pitchFamily="18" charset="0"/>
                                        </a:rPr>
                                        <m:t>S</m:t>
                                      </m:r>
                                    </m:e>
                                    <m:sub>
                                      <m:r>
                                        <a:rPr lang="en-US" sz="2300">
                                          <a:latin typeface="Cambria Math" panose="02040503050406030204" pitchFamily="18" charset="0"/>
                                        </a:rPr>
                                        <m:t>1</m:t>
                                      </m:r>
                                    </m:sub>
                                  </m:sSub>
                                </m:e>
                              </m:d>
                            </m:e>
                          </m:func>
                        </m:sub>
                        <m:sup>
                          <m:r>
                            <a:rPr lang="en-US" sz="2300" i="1">
                              <a:latin typeface="Cambria Math" panose="02040503050406030204" pitchFamily="18" charset="0"/>
                            </a:rPr>
                            <m:t>2</m:t>
                          </m:r>
                        </m:sup>
                      </m:sSubSup>
                      <m:r>
                        <a:rPr lang="en-US" sz="2300" i="1">
                          <a:latin typeface="Cambria Math" panose="02040503050406030204" pitchFamily="18" charset="0"/>
                        </a:rPr>
                        <m:t>+</m:t>
                      </m:r>
                      <m:sSubSup>
                        <m:sSubSupPr>
                          <m:ctrlPr>
                            <a:rPr lang="en-US" sz="2300" i="1">
                              <a:latin typeface="Cambria Math" panose="02040503050406030204" pitchFamily="18" charset="0"/>
                            </a:rPr>
                          </m:ctrlPr>
                        </m:sSubSupPr>
                        <m:e>
                          <m:r>
                            <a:rPr lang="en-US" sz="2300" i="1">
                              <a:latin typeface="Cambria Math" panose="02040503050406030204" pitchFamily="18" charset="0"/>
                            </a:rPr>
                            <m:t>𝜎</m:t>
                          </m:r>
                        </m:e>
                        <m:sub>
                          <m:func>
                            <m:funcPr>
                              <m:ctrlPr>
                                <a:rPr lang="en-US" sz="2300" i="1">
                                  <a:latin typeface="Cambria Math" panose="02040503050406030204" pitchFamily="18" charset="0"/>
                                </a:rPr>
                              </m:ctrlPr>
                            </m:funcPr>
                            <m:fName>
                              <m:r>
                                <a:rPr lang="en-US" sz="2300" i="1">
                                  <a:latin typeface="Cambria Math" panose="02040503050406030204" pitchFamily="18" charset="0"/>
                                </a:rPr>
                                <m:t>𝑙𝑛</m:t>
                              </m:r>
                            </m:fName>
                            <m:e>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m:rPr>
                                          <m:sty m:val="p"/>
                                        </m:rPr>
                                        <a:rPr lang="en-US" sz="2300">
                                          <a:latin typeface="Cambria Math" panose="02040503050406030204" pitchFamily="18" charset="0"/>
                                        </a:rPr>
                                        <m:t>S</m:t>
                                      </m:r>
                                    </m:e>
                                    <m:sub>
                                      <m:r>
                                        <a:rPr lang="en-US" sz="2300">
                                          <a:latin typeface="Cambria Math" panose="02040503050406030204" pitchFamily="18" charset="0"/>
                                        </a:rPr>
                                        <m:t>2</m:t>
                                      </m:r>
                                    </m:sub>
                                  </m:sSub>
                                </m:e>
                              </m:d>
                            </m:e>
                          </m:func>
                        </m:sub>
                        <m:sup>
                          <m:r>
                            <a:rPr lang="en-US" sz="2300" i="1">
                              <a:latin typeface="Cambria Math" panose="02040503050406030204" pitchFamily="18" charset="0"/>
                            </a:rPr>
                            <m:t>2</m:t>
                          </m:r>
                        </m:sup>
                      </m:sSubSup>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2</m:t>
                          </m:r>
                        </m:e>
                        <m:sub>
                          <m:r>
                            <a:rPr lang="en-US" sz="2300" i="1">
                              <a:latin typeface="Cambria Math" panose="02040503050406030204" pitchFamily="18" charset="0"/>
                              <a:sym typeface="Symbol" panose="05050102010706020507" pitchFamily="18" charset="2"/>
                            </a:rPr>
                            <m:t></m:t>
                          </m:r>
                          <m:r>
                            <a:rPr lang="en-US" sz="2300" i="1">
                              <a:latin typeface="Cambria Math" panose="02040503050406030204" pitchFamily="18" charset="0"/>
                            </a:rPr>
                            <m:t>1,2</m:t>
                          </m:r>
                        </m:sub>
                      </m:sSub>
                      <m:sSub>
                        <m:sSubPr>
                          <m:ctrlPr>
                            <a:rPr lang="en-US" sz="2300" i="1">
                              <a:latin typeface="Cambria Math" panose="02040503050406030204" pitchFamily="18" charset="0"/>
                            </a:rPr>
                          </m:ctrlPr>
                        </m:sSubPr>
                        <m:e>
                          <m:r>
                            <a:rPr lang="en-US" sz="2300" i="1">
                              <a:latin typeface="Cambria Math" panose="02040503050406030204" pitchFamily="18" charset="0"/>
                              <a:sym typeface="Symbol" panose="05050102010706020507" pitchFamily="18" charset="2"/>
                            </a:rPr>
                            <m:t></m:t>
                          </m:r>
                        </m:e>
                        <m:sub>
                          <m:func>
                            <m:funcPr>
                              <m:ctrlPr>
                                <a:rPr lang="en-US" sz="2300" i="1">
                                  <a:latin typeface="Cambria Math" panose="02040503050406030204" pitchFamily="18" charset="0"/>
                                </a:rPr>
                              </m:ctrlPr>
                            </m:funcPr>
                            <m:fName>
                              <m:r>
                                <a:rPr lang="en-US" sz="2300" i="1">
                                  <a:latin typeface="Cambria Math" panose="02040503050406030204" pitchFamily="18" charset="0"/>
                                </a:rPr>
                                <m:t>𝑙𝑛</m:t>
                              </m:r>
                            </m:fName>
                            <m:e>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m:rPr>
                                          <m:sty m:val="p"/>
                                        </m:rPr>
                                        <a:rPr lang="en-US" sz="2300">
                                          <a:latin typeface="Cambria Math" panose="02040503050406030204" pitchFamily="18" charset="0"/>
                                        </a:rPr>
                                        <m:t>S</m:t>
                                      </m:r>
                                    </m:e>
                                    <m:sub>
                                      <m:r>
                                        <a:rPr lang="en-US" sz="2300">
                                          <a:latin typeface="Cambria Math" panose="02040503050406030204" pitchFamily="18" charset="0"/>
                                        </a:rPr>
                                        <m:t>1</m:t>
                                      </m:r>
                                    </m:sub>
                                  </m:sSub>
                                </m:e>
                              </m:d>
                            </m:e>
                          </m:func>
                        </m:sub>
                      </m:sSub>
                      <m:sSub>
                        <m:sSubPr>
                          <m:ctrlPr>
                            <a:rPr lang="en-US" sz="2300" i="1">
                              <a:latin typeface="Cambria Math" panose="02040503050406030204" pitchFamily="18" charset="0"/>
                            </a:rPr>
                          </m:ctrlPr>
                        </m:sSubPr>
                        <m:e>
                          <m:r>
                            <a:rPr lang="en-US" sz="2300" i="1">
                              <a:latin typeface="Cambria Math" panose="02040503050406030204" pitchFamily="18" charset="0"/>
                              <a:sym typeface="Symbol" panose="05050102010706020507" pitchFamily="18" charset="2"/>
                            </a:rPr>
                            <m:t></m:t>
                          </m:r>
                        </m:e>
                        <m:sub>
                          <m:func>
                            <m:funcPr>
                              <m:ctrlPr>
                                <a:rPr lang="en-US" sz="2300" i="1">
                                  <a:latin typeface="Cambria Math" panose="02040503050406030204" pitchFamily="18" charset="0"/>
                                </a:rPr>
                              </m:ctrlPr>
                            </m:funcPr>
                            <m:fName>
                              <m:r>
                                <a:rPr lang="en-US" sz="2300" i="1">
                                  <a:latin typeface="Cambria Math" panose="02040503050406030204" pitchFamily="18" charset="0"/>
                                </a:rPr>
                                <m:t>𝑙𝑛</m:t>
                              </m:r>
                            </m:fName>
                            <m:e>
                              <m:d>
                                <m:dPr>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m:rPr>
                                          <m:sty m:val="p"/>
                                        </m:rPr>
                                        <a:rPr lang="en-US" sz="2300">
                                          <a:latin typeface="Cambria Math" panose="02040503050406030204" pitchFamily="18" charset="0"/>
                                        </a:rPr>
                                        <m:t>S</m:t>
                                      </m:r>
                                    </m:e>
                                    <m:sub>
                                      <m:r>
                                        <a:rPr lang="en-US" sz="2300">
                                          <a:latin typeface="Cambria Math" panose="02040503050406030204" pitchFamily="18" charset="0"/>
                                        </a:rPr>
                                        <m:t>2</m:t>
                                      </m:r>
                                    </m:sub>
                                  </m:sSub>
                                </m:e>
                              </m:d>
                            </m:e>
                          </m:func>
                        </m:sub>
                      </m:sSub>
                      <m:r>
                        <a:rPr lang="en-US" sz="2300" i="1">
                          <a:latin typeface="Cambria Math" panose="02040503050406030204" pitchFamily="18" charset="0"/>
                        </a:rPr>
                        <m:t>= .16+.36−</m:t>
                      </m:r>
                      <m:r>
                        <a:rPr lang="en-US" sz="2300">
                          <a:latin typeface="Cambria Math" panose="02040503050406030204" pitchFamily="18" charset="0"/>
                        </a:rPr>
                        <m:t>2×</m:t>
                      </m:r>
                      <m:r>
                        <a:rPr lang="en-US" sz="2300" i="1">
                          <a:latin typeface="Cambria Math" panose="02040503050406030204" pitchFamily="18" charset="0"/>
                        </a:rPr>
                        <m:t>0</m:t>
                      </m:r>
                      <m:r>
                        <a:rPr lang="en-US" sz="2300">
                          <a:latin typeface="Cambria Math" panose="02040503050406030204" pitchFamily="18" charset="0"/>
                          <a:sym typeface="Symbol" panose="05050102010706020507" pitchFamily="18" charset="2"/>
                        </a:rPr>
                        <m:t></m:t>
                      </m:r>
                      <m:r>
                        <a:rPr lang="en-US" sz="2300" i="1">
                          <a:latin typeface="Cambria Math" panose="02040503050406030204" pitchFamily="18" charset="0"/>
                        </a:rPr>
                        <m:t>.4</m:t>
                      </m:r>
                      <m:r>
                        <a:rPr lang="en-US" sz="2300">
                          <a:latin typeface="Cambria Math" panose="02040503050406030204" pitchFamily="18" charset="0"/>
                          <a:sym typeface="Symbol" panose="05050102010706020507" pitchFamily="18" charset="2"/>
                        </a:rPr>
                        <m:t></m:t>
                      </m:r>
                      <m:r>
                        <a:rPr lang="en-US" sz="2300" i="1">
                          <a:latin typeface="Cambria Math" panose="02040503050406030204" pitchFamily="18" charset="0"/>
                        </a:rPr>
                        <m:t>.6=.52</m:t>
                      </m:r>
                    </m:oMath>
                  </m:oMathPara>
                </a14:m>
                <a:endParaRPr lang="en-US" sz="2300" dirty="0" smtClean="0"/>
              </a:p>
              <a:p>
                <a:pPr marL="0" indent="0">
                  <a:buNone/>
                </a:pPr>
                <a:r>
                  <a:rPr lang="en-US" sz="2400" dirty="0"/>
                  <a:t>The value of this exchange option is calculated as 12.61 as follows:</a:t>
                </a:r>
              </a:p>
              <a:p>
                <a:pPr marL="0" indent="0">
                  <a:buNone/>
                </a:pPr>
                <a:endParaRPr lang="en-US" sz="23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1022" t="-1333"/>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4080209156"/>
              </p:ext>
            </p:extLst>
          </p:nvPr>
        </p:nvGraphicFramePr>
        <p:xfrm>
          <a:off x="1233539" y="5784748"/>
          <a:ext cx="8500398" cy="550385"/>
        </p:xfrm>
        <a:graphic>
          <a:graphicData uri="http://schemas.openxmlformats.org/presentationml/2006/ole">
            <mc:AlternateContent xmlns:mc="http://schemas.openxmlformats.org/markup-compatibility/2006">
              <mc:Choice xmlns:v="urn:schemas-microsoft-com:vml" Requires="v">
                <p:oleObj spid="_x0000_s33953" name="Equation" r:id="rId4" imgW="3530600" imgH="228600" progId="Equation.3">
                  <p:embed/>
                </p:oleObj>
              </mc:Choice>
              <mc:Fallback>
                <p:oleObj name="Equation" r:id="rId4" imgW="3530600" imgH="228600" progId="Equation.3">
                  <p:embed/>
                  <p:pic>
                    <p:nvPicPr>
                      <p:cNvPr id="0" name="Picture 1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539" y="5784748"/>
                        <a:ext cx="8500398" cy="550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83834950"/>
              </p:ext>
            </p:extLst>
          </p:nvPr>
        </p:nvGraphicFramePr>
        <p:xfrm>
          <a:off x="402336" y="4198079"/>
          <a:ext cx="6047626" cy="1086017"/>
        </p:xfrm>
        <a:graphic>
          <a:graphicData uri="http://schemas.openxmlformats.org/presentationml/2006/ole">
            <mc:AlternateContent xmlns:mc="http://schemas.openxmlformats.org/markup-compatibility/2006">
              <mc:Choice xmlns:v="urn:schemas-microsoft-com:vml" Requires="v">
                <p:oleObj spid="_x0000_s33954" name="Equation" r:id="rId6" imgW="3606800" imgH="647700" progId="Equation.3">
                  <p:embed/>
                </p:oleObj>
              </mc:Choice>
              <mc:Fallback>
                <p:oleObj name="Equation" r:id="rId6" imgW="3606800" imgH="647700" progId="Equation.3">
                  <p:embed/>
                  <p:pic>
                    <p:nvPicPr>
                      <p:cNvPr id="0" name="Picture 1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336" y="4198079"/>
                        <a:ext cx="6047626" cy="10860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04101541"/>
              </p:ext>
            </p:extLst>
          </p:nvPr>
        </p:nvGraphicFramePr>
        <p:xfrm>
          <a:off x="6693045" y="4660746"/>
          <a:ext cx="5088491" cy="445243"/>
        </p:xfrm>
        <a:graphic>
          <a:graphicData uri="http://schemas.openxmlformats.org/presentationml/2006/ole">
            <mc:AlternateContent xmlns:mc="http://schemas.openxmlformats.org/markup-compatibility/2006">
              <mc:Choice xmlns:v="urn:schemas-microsoft-com:vml" Requires="v">
                <p:oleObj spid="_x0000_s33955" name="Equation" r:id="rId8" imgW="3048000" imgH="266700" progId="Equation.3">
                  <p:embed/>
                </p:oleObj>
              </mc:Choice>
              <mc:Fallback>
                <p:oleObj name="Equation" r:id="rId8" imgW="3048000" imgH="266700" progId="Equation.3">
                  <p:embed/>
                  <p:pic>
                    <p:nvPicPr>
                      <p:cNvPr id="0" name="Picture 1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3045" y="4660746"/>
                        <a:ext cx="5088491" cy="4452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754197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Currency Options</a:t>
            </a:r>
          </a:p>
        </p:txBody>
      </p:sp>
      <p:sp>
        <p:nvSpPr>
          <p:cNvPr id="3" name="Content Placeholder 2"/>
          <p:cNvSpPr>
            <a:spLocks noGrp="1"/>
          </p:cNvSpPr>
          <p:nvPr>
            <p:ph sz="quarter" idx="1"/>
          </p:nvPr>
        </p:nvSpPr>
        <p:spPr/>
        <p:txBody>
          <a:bodyPr>
            <a:normAutofit fontScale="92500" lnSpcReduction="10000"/>
          </a:bodyPr>
          <a:lstStyle/>
          <a:p>
            <a:pPr marL="0" indent="0"/>
            <a:r>
              <a:rPr lang="en-US" dirty="0" smtClean="0"/>
              <a:t>Interest </a:t>
            </a:r>
            <a:r>
              <a:rPr lang="en-US" dirty="0"/>
              <a:t>rates may differ between the foreign and domestic countries. </a:t>
            </a:r>
            <a:endParaRPr lang="en-US" dirty="0" smtClean="0"/>
          </a:p>
          <a:p>
            <a:pPr marL="0" indent="0"/>
            <a:r>
              <a:rPr lang="en-US" dirty="0" smtClean="0"/>
              <a:t>We </a:t>
            </a:r>
            <a:r>
              <a:rPr lang="en-US" dirty="0"/>
              <a:t>quote two interest rates </a:t>
            </a:r>
            <a:r>
              <a:rPr lang="en-US" i="1" dirty="0"/>
              <a:t>r</a:t>
            </a:r>
            <a:r>
              <a:rPr lang="en-US" dirty="0"/>
              <a:t>(</a:t>
            </a:r>
            <a:r>
              <a:rPr lang="en-US" i="1" dirty="0"/>
              <a:t>f</a:t>
            </a:r>
            <a:r>
              <a:rPr lang="en-US" dirty="0"/>
              <a:t>) and </a:t>
            </a:r>
            <a:r>
              <a:rPr lang="en-US" i="1" dirty="0"/>
              <a:t>r</a:t>
            </a:r>
            <a:r>
              <a:rPr lang="en-US" dirty="0"/>
              <a:t>(</a:t>
            </a:r>
            <a:r>
              <a:rPr lang="en-US" i="1" dirty="0"/>
              <a:t>d</a:t>
            </a:r>
            <a:r>
              <a:rPr lang="en-US" dirty="0"/>
              <a:t>), one each for the foreign and domestic currencies. </a:t>
            </a:r>
            <a:endParaRPr lang="en-US" dirty="0" smtClean="0"/>
          </a:p>
          <a:p>
            <a:pPr marL="0" indent="0"/>
            <a:r>
              <a:rPr lang="en-US" dirty="0" smtClean="0"/>
              <a:t>The </a:t>
            </a:r>
            <a:r>
              <a:rPr lang="en-US" dirty="0"/>
              <a:t>standard differential equation for currency options is as follows</a:t>
            </a:r>
            <a:r>
              <a:rPr lang="en-US" dirty="0" smtClean="0"/>
              <a:t>:</a:t>
            </a:r>
          </a:p>
          <a:p>
            <a:endParaRPr lang="en-US" dirty="0" smtClean="0"/>
          </a:p>
          <a:p>
            <a:endParaRPr lang="en-US" dirty="0"/>
          </a:p>
          <a:p>
            <a:endParaRPr lang="en-US" dirty="0" smtClean="0"/>
          </a:p>
          <a:p>
            <a:pPr marL="0" indent="0">
              <a:buNone/>
            </a:pPr>
            <a:endParaRPr lang="en-US" sz="2000" dirty="0" smtClean="0">
              <a:solidFill>
                <a:schemeClr val="accent1">
                  <a:lumMod val="75000"/>
                </a:schemeClr>
              </a:solidFill>
            </a:endParaRPr>
          </a:p>
          <a:p>
            <a:pPr marL="0" indent="0">
              <a:buNone/>
            </a:pPr>
            <a:r>
              <a:rPr lang="en-US" sz="2800" dirty="0" smtClean="0"/>
              <a:t>where </a:t>
            </a:r>
            <a:r>
              <a:rPr lang="en-US" sz="2800" i="1" dirty="0"/>
              <a:t>s</a:t>
            </a:r>
            <a:r>
              <a:rPr lang="en-US" sz="2800" dirty="0"/>
              <a:t> is the exchange </a:t>
            </a:r>
            <a:r>
              <a:rPr lang="en-US" sz="2800" dirty="0" smtClean="0"/>
              <a:t>rate, </a:t>
            </a:r>
            <a:r>
              <a:rPr lang="en-US" sz="2800" i="1" dirty="0"/>
              <a:t>r</a:t>
            </a:r>
            <a:r>
              <a:rPr lang="en-US" sz="2800" dirty="0"/>
              <a:t>(</a:t>
            </a:r>
            <a:r>
              <a:rPr lang="en-US" sz="2800" i="1" dirty="0"/>
              <a:t>d</a:t>
            </a:r>
            <a:r>
              <a:rPr lang="en-US" sz="2800" dirty="0"/>
              <a:t>) is the domestic riskless rate (the rate for the currency that will be given up if the option is exercised), </a:t>
            </a:r>
            <a:r>
              <a:rPr lang="en-US" sz="2800" i="1" dirty="0"/>
              <a:t>r</a:t>
            </a:r>
            <a:r>
              <a:rPr lang="en-US" sz="2800" dirty="0"/>
              <a:t>(</a:t>
            </a:r>
            <a:r>
              <a:rPr lang="en-US" sz="2800" i="1" dirty="0"/>
              <a:t>f</a:t>
            </a:r>
            <a:r>
              <a:rPr lang="en-US" sz="2800" dirty="0"/>
              <a:t>) is the foreign riskless rate (the rate for the currency which may be purchased).</a:t>
            </a:r>
          </a:p>
        </p:txBody>
      </p:sp>
      <p:graphicFrame>
        <p:nvGraphicFramePr>
          <p:cNvPr id="4" name="Object 3"/>
          <p:cNvGraphicFramePr>
            <a:graphicFrameLocks noChangeAspect="1"/>
          </p:cNvGraphicFramePr>
          <p:nvPr>
            <p:extLst>
              <p:ext uri="{D42A27DB-BD31-4B8C-83A1-F6EECF244321}">
                <p14:modId xmlns:p14="http://schemas.microsoft.com/office/powerpoint/2010/main" val="2304292461"/>
              </p:ext>
            </p:extLst>
          </p:nvPr>
        </p:nvGraphicFramePr>
        <p:xfrm>
          <a:off x="2874090" y="3424338"/>
          <a:ext cx="5348717" cy="852694"/>
        </p:xfrm>
        <a:graphic>
          <a:graphicData uri="http://schemas.openxmlformats.org/presentationml/2006/ole">
            <mc:AlternateContent xmlns:mc="http://schemas.openxmlformats.org/markup-compatibility/2006">
              <mc:Choice xmlns:v="urn:schemas-microsoft-com:vml" Requires="v">
                <p:oleObj spid="_x0000_s34871" name="Equation" r:id="rId3" imgW="2628900" imgH="419100" progId="Equation.3">
                  <p:embed/>
                </p:oleObj>
              </mc:Choice>
              <mc:Fallback>
                <p:oleObj name="Equation" r:id="rId3" imgW="2628900" imgH="419100" progId="Equation.3">
                  <p:embed/>
                  <p:pic>
                    <p:nvPicPr>
                      <p:cNvPr id="0"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4090" y="3424338"/>
                        <a:ext cx="5348717" cy="852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350419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Currency </a:t>
            </a:r>
            <a:r>
              <a:rPr lang="en-US" b="1" dirty="0" smtClean="0"/>
              <a:t>Options </a:t>
            </a:r>
            <a:r>
              <a:rPr lang="en-US" sz="2500" b="1" dirty="0" smtClean="0"/>
              <a:t>(Continued)</a:t>
            </a:r>
            <a:endParaRPr lang="en-US" sz="2500" dirty="0"/>
          </a:p>
        </p:txBody>
      </p:sp>
      <p:sp>
        <p:nvSpPr>
          <p:cNvPr id="3" name="Content Placeholder 2"/>
          <p:cNvSpPr>
            <a:spLocks noGrp="1"/>
          </p:cNvSpPr>
          <p:nvPr>
            <p:ph sz="quarter" idx="1"/>
          </p:nvPr>
        </p:nvSpPr>
        <p:spPr/>
        <p:txBody>
          <a:bodyPr/>
          <a:lstStyle/>
          <a:p>
            <a:pPr marL="0" indent="0">
              <a:buNone/>
            </a:pPr>
            <a:r>
              <a:rPr lang="en-US" dirty="0" smtClean="0"/>
              <a:t>The solution to above </a:t>
            </a:r>
            <a:r>
              <a:rPr lang="en-US" dirty="0"/>
              <a:t>differential </a:t>
            </a:r>
            <a:r>
              <a:rPr lang="en-US" dirty="0" smtClean="0"/>
              <a:t>equation, </a:t>
            </a:r>
            <a:r>
              <a:rPr lang="en-US" dirty="0"/>
              <a:t>subject to the </a:t>
            </a:r>
            <a:r>
              <a:rPr lang="en-US" i="1" dirty="0"/>
              <a:t>boundary condition</a:t>
            </a:r>
            <a:r>
              <a:rPr lang="en-US" dirty="0"/>
              <a:t> </a:t>
            </a:r>
            <a:r>
              <a:rPr lang="en-US" dirty="0" smtClean="0"/>
              <a:t>                                    	is given as follows: </a:t>
            </a:r>
          </a:p>
          <a:p>
            <a:endParaRPr lang="en-US" dirty="0"/>
          </a:p>
          <a:p>
            <a:endParaRPr lang="en-US" dirty="0" smtClean="0"/>
          </a:p>
          <a:p>
            <a:endParaRPr lang="en-US" dirty="0"/>
          </a:p>
          <a:p>
            <a:endParaRPr lang="en-US" dirty="0" smtClean="0"/>
          </a:p>
          <a:p>
            <a:pPr marL="0" indent="0">
              <a:buNone/>
            </a:pPr>
            <a:r>
              <a:rPr lang="en-US" sz="2000" dirty="0"/>
              <a:t>w</a:t>
            </a:r>
            <a:r>
              <a:rPr lang="en-US" sz="2000" dirty="0" smtClean="0"/>
              <a:t>here</a:t>
            </a:r>
            <a:endParaRPr lang="en-US" sz="2000" dirty="0"/>
          </a:p>
        </p:txBody>
      </p:sp>
      <p:graphicFrame>
        <p:nvGraphicFramePr>
          <p:cNvPr id="7" name="Object 6"/>
          <p:cNvGraphicFramePr>
            <a:graphicFrameLocks noChangeAspect="1"/>
          </p:cNvGraphicFramePr>
          <p:nvPr>
            <p:extLst>
              <p:ext uri="{D42A27DB-BD31-4B8C-83A1-F6EECF244321}">
                <p14:modId xmlns:p14="http://schemas.microsoft.com/office/powerpoint/2010/main" val="850904720"/>
              </p:ext>
            </p:extLst>
          </p:nvPr>
        </p:nvGraphicFramePr>
        <p:xfrm>
          <a:off x="2319626" y="2041421"/>
          <a:ext cx="2592062" cy="423702"/>
        </p:xfrm>
        <a:graphic>
          <a:graphicData uri="http://schemas.openxmlformats.org/presentationml/2006/ole">
            <mc:AlternateContent xmlns:mc="http://schemas.openxmlformats.org/markup-compatibility/2006">
              <mc:Choice xmlns:v="urn:schemas-microsoft-com:vml" Requires="v">
                <p:oleObj spid="_x0000_s32981" name="Equation" r:id="rId3" imgW="1320227" imgH="215806" progId="Equation.3">
                  <p:embed/>
                </p:oleObj>
              </mc:Choice>
              <mc:Fallback>
                <p:oleObj name="Equation" r:id="rId3" imgW="1320227" imgH="215806" progId="Equation.3">
                  <p:embed/>
                  <p:pic>
                    <p:nvPicPr>
                      <p:cNvPr id="0" name="Picture 2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626" y="2041421"/>
                        <a:ext cx="2592062" cy="423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57514003"/>
              </p:ext>
            </p:extLst>
          </p:nvPr>
        </p:nvGraphicFramePr>
        <p:xfrm>
          <a:off x="2161456" y="2928553"/>
          <a:ext cx="7766972" cy="884495"/>
        </p:xfrm>
        <a:graphic>
          <a:graphicData uri="http://schemas.openxmlformats.org/presentationml/2006/ole">
            <mc:AlternateContent xmlns:mc="http://schemas.openxmlformats.org/markup-compatibility/2006">
              <mc:Choice xmlns:v="urn:schemas-microsoft-com:vml" Requires="v">
                <p:oleObj spid="_x0000_s32982" name="Equation" r:id="rId5" imgW="3568700" imgH="406400" progId="Equation.3">
                  <p:embed/>
                </p:oleObj>
              </mc:Choice>
              <mc:Fallback>
                <p:oleObj name="Equation" r:id="rId5" imgW="3568700" imgH="406400" progId="Equation.3">
                  <p:embed/>
                  <p:pic>
                    <p:nvPicPr>
                      <p:cNvPr id="0" name="Picture 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1456" y="2928553"/>
                        <a:ext cx="7766972" cy="8844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86549540"/>
              </p:ext>
            </p:extLst>
          </p:nvPr>
        </p:nvGraphicFramePr>
        <p:xfrm>
          <a:off x="2161456" y="4901011"/>
          <a:ext cx="3787060" cy="1087995"/>
        </p:xfrm>
        <a:graphic>
          <a:graphicData uri="http://schemas.openxmlformats.org/presentationml/2006/ole">
            <mc:AlternateContent xmlns:mc="http://schemas.openxmlformats.org/markup-compatibility/2006">
              <mc:Choice xmlns:v="urn:schemas-microsoft-com:vml" Requires="v">
                <p:oleObj spid="_x0000_s32983" name="Equation" r:id="rId7" imgW="2298700" imgH="660400" progId="Equation.3">
                  <p:embed/>
                </p:oleObj>
              </mc:Choice>
              <mc:Fallback>
                <p:oleObj name="Equation" r:id="rId7" imgW="2298700" imgH="660400" progId="Equation.3">
                  <p:embed/>
                  <p:pic>
                    <p:nvPicPr>
                      <p:cNvPr id="0" name="Picture 2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1456" y="4901011"/>
                        <a:ext cx="3787060" cy="10879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89560810"/>
              </p:ext>
            </p:extLst>
          </p:nvPr>
        </p:nvGraphicFramePr>
        <p:xfrm>
          <a:off x="7382643" y="5242867"/>
          <a:ext cx="1892794" cy="479508"/>
        </p:xfrm>
        <a:graphic>
          <a:graphicData uri="http://schemas.openxmlformats.org/presentationml/2006/ole">
            <mc:AlternateContent xmlns:mc="http://schemas.openxmlformats.org/markup-compatibility/2006">
              <mc:Choice xmlns:v="urn:schemas-microsoft-com:vml" Requires="v">
                <p:oleObj spid="_x0000_s32984" name="Equation" r:id="rId9" imgW="952087" imgH="241195" progId="Equation.3">
                  <p:embed/>
                </p:oleObj>
              </mc:Choice>
              <mc:Fallback>
                <p:oleObj name="Equation" r:id="rId9" imgW="952087" imgH="241195" progId="Equation.3">
                  <p:embed/>
                  <p:pic>
                    <p:nvPicPr>
                      <p:cNvPr id="0" name="Picture 2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2643" y="5242867"/>
                        <a:ext cx="1892794" cy="4795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383966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Currency Option </a:t>
            </a:r>
            <a:r>
              <a:rPr lang="en-US" b="1" dirty="0" smtClean="0"/>
              <a:t>Illustration</a:t>
            </a:r>
            <a:endParaRPr lang="en-US" b="1" dirty="0"/>
          </a:p>
        </p:txBody>
      </p:sp>
      <p:sp>
        <p:nvSpPr>
          <p:cNvPr id="3" name="Content Placeholder 2"/>
          <p:cNvSpPr>
            <a:spLocks noGrp="1"/>
          </p:cNvSpPr>
          <p:nvPr>
            <p:ph sz="quarter" idx="1"/>
          </p:nvPr>
        </p:nvSpPr>
        <p:spPr/>
        <p:txBody>
          <a:bodyPr/>
          <a:lstStyle/>
          <a:p>
            <a:pPr marL="0" indent="0">
              <a:buNone/>
            </a:pPr>
            <a:r>
              <a:rPr lang="en-US" dirty="0"/>
              <a:t>Consider the following example where call options are traded on Brazilian real (BRL).  One U.S. dollar is currently worth 2 Brazilian real (</a:t>
            </a:r>
            <a:r>
              <a:rPr lang="en-US" i="1" dirty="0"/>
              <a:t>s</a:t>
            </a:r>
            <a:r>
              <a:rPr lang="en-US" baseline="-25000" dirty="0"/>
              <a:t>0</a:t>
            </a:r>
            <a:r>
              <a:rPr lang="en-US" dirty="0"/>
              <a:t> = .5). We wish to evaluate a 2-year European call and put on BRL with exercise prices equal to </a:t>
            </a:r>
            <a:r>
              <a:rPr lang="en-US" i="1" dirty="0"/>
              <a:t>X</a:t>
            </a:r>
            <a:r>
              <a:rPr lang="en-US" dirty="0"/>
              <a:t> = .45. U.S. and Brazilian interest rates are .03 and .08, respectively. The annual standard deviation of exchange rates is .15. </a:t>
            </a:r>
            <a:endParaRPr lang="en-US" dirty="0" smtClean="0"/>
          </a:p>
          <a:p>
            <a:pPr marL="0" indent="0">
              <a:buNone/>
            </a:pPr>
            <a:endParaRPr lang="en-US" dirty="0"/>
          </a:p>
          <a:p>
            <a:pPr marL="0" indent="0">
              <a:buNone/>
            </a:pPr>
            <a:r>
              <a:rPr lang="en-US" dirty="0" smtClean="0"/>
              <a:t>We </a:t>
            </a:r>
            <a:r>
              <a:rPr lang="en-US" dirty="0"/>
              <a:t>calculate </a:t>
            </a:r>
            <a:r>
              <a:rPr lang="en-US" i="1" dirty="0"/>
              <a:t>d</a:t>
            </a:r>
            <a:r>
              <a:rPr lang="en-US" baseline="-25000" dirty="0"/>
              <a:t>1</a:t>
            </a:r>
            <a:r>
              <a:rPr lang="en-US" dirty="0"/>
              <a:t> = .1313 and </a:t>
            </a:r>
            <a:r>
              <a:rPr lang="en-US" i="1" dirty="0"/>
              <a:t>d</a:t>
            </a:r>
            <a:r>
              <a:rPr lang="en-US" baseline="-25000" dirty="0"/>
              <a:t>2</a:t>
            </a:r>
            <a:r>
              <a:rPr lang="en-US" dirty="0"/>
              <a:t> = -.0808; N(d</a:t>
            </a:r>
            <a:r>
              <a:rPr lang="en-US" baseline="-25000" dirty="0"/>
              <a:t>1</a:t>
            </a:r>
            <a:r>
              <a:rPr lang="en-US" dirty="0"/>
              <a:t>) and N(d</a:t>
            </a:r>
            <a:r>
              <a:rPr lang="en-US" baseline="-25000" dirty="0"/>
              <a:t>2</a:t>
            </a:r>
            <a:r>
              <a:rPr lang="en-US" dirty="0"/>
              <a:t>) are .5522 and .4678, respectively. Thus the call is valued at </a:t>
            </a:r>
            <a:r>
              <a:rPr lang="en-US" i="1" dirty="0"/>
              <a:t>c</a:t>
            </a:r>
            <a:r>
              <a:rPr lang="en-US" baseline="-25000" dirty="0"/>
              <a:t>0</a:t>
            </a:r>
            <a:r>
              <a:rPr lang="en-US" dirty="0"/>
              <a:t> = .037 and the put is valued at </a:t>
            </a:r>
            <a:r>
              <a:rPr lang="en-US" i="1" dirty="0"/>
              <a:t>p</a:t>
            </a:r>
            <a:r>
              <a:rPr lang="en-US" baseline="-25000" dirty="0"/>
              <a:t>0</a:t>
            </a:r>
            <a:r>
              <a:rPr lang="en-US" dirty="0"/>
              <a:t> = .035.</a:t>
            </a:r>
          </a:p>
        </p:txBody>
      </p:sp>
    </p:spTree>
    <p:extLst>
      <p:ext uri="{BB962C8B-B14F-4D97-AF65-F5344CB8AC3E}">
        <p14:creationId xmlns:p14="http://schemas.microsoft.com/office/powerpoint/2010/main" val="2871943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Introducing The Self-Financing Replicating Portfolio </a:t>
            </a:r>
            <a:r>
              <a:rPr lang="en-US" sz="2800" b="1" dirty="0"/>
              <a:t>(Continued)</a:t>
            </a:r>
            <a:endParaRPr lang="en-US" dirty="0">
              <a:solidFill>
                <a:schemeClr val="accent2">
                  <a:lumMod val="60000"/>
                  <a:lumOff val="4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solidFill>
                      <a:schemeClr val="tx1"/>
                    </a:solidFill>
                  </a:rPr>
                  <a:t>We have reduced the problem to showing that we can construct a self- financing replicating portfolio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𝑡</m:t>
                        </m:r>
                      </m:sub>
                    </m:sSub>
                  </m:oMath>
                </a14:m>
                <a:r>
                  <a:rPr lang="en-US" dirty="0" smtClean="0">
                    <a:solidFill>
                      <a:schemeClr val="tx1"/>
                    </a:solidFill>
                  </a:rPr>
                  <a:t> so that properties I and II are satisfied. Although our derivation will be discussed in terms of pricing a call,  the derivation will be valid for any security that can be expressed as a portfolio of the stock and riskless bond.</a:t>
                </a: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613"/>
                </a:stretch>
              </a:blipFill>
            </p:spPr>
            <p:txBody>
              <a:bodyPr/>
              <a:lstStyle/>
              <a:p>
                <a:r>
                  <a:rPr lang="en-US">
                    <a:noFill/>
                  </a:rPr>
                  <a:t> </a:t>
                </a:r>
              </a:p>
            </p:txBody>
          </p:sp>
        </mc:Fallback>
      </mc:AlternateContent>
    </p:spTree>
    <p:extLst>
      <p:ext uri="{BB962C8B-B14F-4D97-AF65-F5344CB8AC3E}">
        <p14:creationId xmlns:p14="http://schemas.microsoft.com/office/powerpoint/2010/main" val="34145505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TotalTime>
  <Words>5855</Words>
  <Application>Microsoft Office PowerPoint</Application>
  <PresentationFormat>Widescreen</PresentationFormat>
  <Paragraphs>593</Paragraphs>
  <Slides>88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88</vt:i4>
      </vt:variant>
    </vt:vector>
  </HeadingPairs>
  <TitlesOfParts>
    <vt:vector size="99" baseType="lpstr">
      <vt:lpstr>Calibri</vt:lpstr>
      <vt:lpstr>Cambria Math</vt:lpstr>
      <vt:lpstr>Courier 10cpi</vt:lpstr>
      <vt:lpstr>Georgia</vt:lpstr>
      <vt:lpstr>Symbol</vt:lpstr>
      <vt:lpstr>Times New Roman</vt:lpstr>
      <vt:lpstr>Wingdings</vt:lpstr>
      <vt:lpstr>Wingdings 2</vt:lpstr>
      <vt:lpstr>Civic</vt:lpstr>
      <vt:lpstr>Equation</vt:lpstr>
      <vt:lpstr>Document</vt:lpstr>
      <vt:lpstr>Chapter 7   Derivatives Pricing and Applications of Stochastic Calculus </vt:lpstr>
      <vt:lpstr>Option Pricing Introduction</vt:lpstr>
      <vt:lpstr>Introducing The Self-Financing Replicating Portfolio</vt:lpstr>
      <vt:lpstr>Introducing The Self-Financing Replicating Portfolio (Continued)</vt:lpstr>
      <vt:lpstr>Introducing The Self-Financing Replicating Portfolio (Continued)</vt:lpstr>
      <vt:lpstr>Introducing The Self-Financing Replicating Portfolio (Continued)</vt:lpstr>
      <vt:lpstr>Introducing The Self-Financing Replicating Portfolio (Continued)</vt:lpstr>
      <vt:lpstr>Introducing The Self-Financing Replicating Portfolio (Continued)</vt:lpstr>
      <vt:lpstr>Introducing The Self-Financing Replicating Portfolio (Continued)</vt:lpstr>
      <vt:lpstr>The Martingale Approach To Valuing Derivatives</vt:lpstr>
      <vt:lpstr>The Martingale Approach To Valuing Derivatives (Continued) </vt:lpstr>
      <vt:lpstr>Implementing The Change Of Measure</vt:lpstr>
      <vt:lpstr>Implementing the Change Of Measure (Continued)</vt:lpstr>
      <vt:lpstr>Implementing The Change Of Measure (Continued)</vt:lpstr>
      <vt:lpstr>Demonstrating The Self-Financing Characteristic</vt:lpstr>
      <vt:lpstr>Pricing A European Call Option And The Black-Scholes Formula</vt:lpstr>
      <vt:lpstr>Pricing A European Call Option And The Black-Scholes Formula (Continued)</vt:lpstr>
      <vt:lpstr>Pricing A European Call Option And The Black-Scholes Formula (Continued)</vt:lpstr>
      <vt:lpstr>Black-Scholes Assumptions</vt:lpstr>
      <vt:lpstr>Deriving Black-Scholes</vt:lpstr>
      <vt:lpstr>Deriving Black-Scholes (Continued)</vt:lpstr>
      <vt:lpstr>Deriving Black-Scholes (Continued)</vt:lpstr>
      <vt:lpstr>Deriving Black-Scholes (Continued)</vt:lpstr>
      <vt:lpstr>Deriving Black-Scholes (Continued)</vt:lpstr>
      <vt:lpstr>The Solution To The Black-Scholes Differential Equation</vt:lpstr>
      <vt:lpstr>The Black-Scholes Model: A Simple Numerical Illustration</vt:lpstr>
      <vt:lpstr>The Black-Scholes Model: A Simple Numerical Illustration (Continued)</vt:lpstr>
      <vt:lpstr>The Black-Scholes Model: A Simple Numerical Illustration (Continued)</vt:lpstr>
      <vt:lpstr>Implied Volatility</vt:lpstr>
      <vt:lpstr>Implied Volatility (Continued)</vt:lpstr>
      <vt:lpstr>Implied Volatility (Continued)</vt:lpstr>
      <vt:lpstr>Implied Volatility (Continued)</vt:lpstr>
      <vt:lpstr>The Method Of Bisection</vt:lpstr>
      <vt:lpstr>The Method Of Bisection (Continued)</vt:lpstr>
      <vt:lpstr>The Method Of Bisection (Continued)</vt:lpstr>
      <vt:lpstr>The Newton-Raphson Method</vt:lpstr>
      <vt:lpstr>The Newton-Raphson Method (Continued)</vt:lpstr>
      <vt:lpstr>The Newton-Raphson Method (Continued)</vt:lpstr>
      <vt:lpstr>Smiles, Smirks And Aggregating Procedures</vt:lpstr>
      <vt:lpstr>Smiles, Smirks And Aggregating Procedures (Continued)</vt:lpstr>
      <vt:lpstr>The Greeks</vt:lpstr>
      <vt:lpstr>Delta</vt:lpstr>
      <vt:lpstr>Gamma</vt:lpstr>
      <vt:lpstr>Theta</vt:lpstr>
      <vt:lpstr>Vega</vt:lpstr>
      <vt:lpstr>Rho</vt:lpstr>
      <vt:lpstr>Illustration: Greeks Calculations For Calls</vt:lpstr>
      <vt:lpstr>Illustration: Greeks Calculations For Calls (Continued)</vt:lpstr>
      <vt:lpstr>Illustration: Greeks Calculations for Puts</vt:lpstr>
      <vt:lpstr>Illustration: Greeks Calculations For Puts (Continued)</vt:lpstr>
      <vt:lpstr>Compound Options</vt:lpstr>
      <vt:lpstr>Compound Options (Continued)</vt:lpstr>
      <vt:lpstr>Estimating Exercise Probabilities</vt:lpstr>
      <vt:lpstr>Estimating Exercise Probabilities (Continued)</vt:lpstr>
      <vt:lpstr>Estimating Exercise Probabilities (Continued)</vt:lpstr>
      <vt:lpstr>Valuing The Compound Call</vt:lpstr>
      <vt:lpstr>Illustration: Valuing The Compound Call</vt:lpstr>
      <vt:lpstr>Illustration: Valuing the Compound Call (Continued)</vt:lpstr>
      <vt:lpstr>Illustration: Valuing the Compound Call (Continued)</vt:lpstr>
      <vt:lpstr>Put-Call Parity For Compound Options</vt:lpstr>
      <vt:lpstr>Put-Call Parity For Compound Options (Continued)</vt:lpstr>
      <vt:lpstr>Put-Call Parity For Compound Options (Continued)</vt:lpstr>
      <vt:lpstr>The Black-Scholes Model And Dividend Adjustments</vt:lpstr>
      <vt:lpstr>Lumpy Dividend Adjustments</vt:lpstr>
      <vt:lpstr>The European Known Dividend Model</vt:lpstr>
      <vt:lpstr>The European Known Dividend Model (Continued)</vt:lpstr>
      <vt:lpstr>Modeling American Calls</vt:lpstr>
      <vt:lpstr>Modeling American Calls (Continued)</vt:lpstr>
      <vt:lpstr>Black's Pseudo-American Call Model</vt:lpstr>
      <vt:lpstr>The Roll-Geske-Whaley Compound Option Formula</vt:lpstr>
      <vt:lpstr>The Roll-Geske-Whaley Compound Option Formula (Continued)</vt:lpstr>
      <vt:lpstr>The Roll-Geske-Whaley Compound Option Formula (Continued)</vt:lpstr>
      <vt:lpstr>Illustration: Calculating The Value Of An American Call On Dividend-Paying Stock</vt:lpstr>
      <vt:lpstr>Illustration: Calculating the Value Of An American Call On Dividend-Paying Stock (Continued)</vt:lpstr>
      <vt:lpstr>Illustration: Calculating the Value Of An American Call On Dividend-Paying Stock (Continued)</vt:lpstr>
      <vt:lpstr>Illustration: Calculating the Value Of An American Call On Dividend-Paying Stock (Continued)</vt:lpstr>
      <vt:lpstr>Illustration: Calculating the Value Of An American Call On Dividend-Paying Stock (Continued)</vt:lpstr>
      <vt:lpstr>Merton’s Continuous Leakage Formula</vt:lpstr>
      <vt:lpstr>Merton’s Continuous Leakage Formula (Continued)</vt:lpstr>
      <vt:lpstr>Illustration: Continuous Dividend Leakage</vt:lpstr>
      <vt:lpstr>Beyond Plain Vanilla Options On Stock</vt:lpstr>
      <vt:lpstr>Exchange Options</vt:lpstr>
      <vt:lpstr>Changing The Numeraire For Pricing The Exchange Call</vt:lpstr>
      <vt:lpstr>Exchange Option Illustration</vt:lpstr>
      <vt:lpstr>Exchange Option Illustration (Continued)</vt:lpstr>
      <vt:lpstr>Currency Options</vt:lpstr>
      <vt:lpstr>Currency Options (Continued)</vt:lpstr>
      <vt:lpstr>Currency Option Illustration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Eric Yan</dc:creator>
  <cp:lastModifiedBy>Knopf, Prof. Peter M.</cp:lastModifiedBy>
  <cp:revision>113</cp:revision>
  <cp:lastPrinted>2015-02-13T00:59:44Z</cp:lastPrinted>
  <dcterms:created xsi:type="dcterms:W3CDTF">2015-02-10T22:30:29Z</dcterms:created>
  <dcterms:modified xsi:type="dcterms:W3CDTF">2015-07-12T19:21:30Z</dcterms:modified>
</cp:coreProperties>
</file>