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9" r:id="rId8"/>
    <p:sldId id="263" r:id="rId9"/>
    <p:sldId id="264" r:id="rId10"/>
    <p:sldId id="265" r:id="rId11"/>
    <p:sldId id="266" r:id="rId12"/>
    <p:sldId id="267" r:id="rId13"/>
    <p:sldId id="270"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4" r:id="rId34"/>
    <p:sldId id="289" r:id="rId35"/>
    <p:sldId id="290" r:id="rId36"/>
    <p:sldId id="291" r:id="rId37"/>
    <p:sldId id="292" r:id="rId38"/>
    <p:sldId id="29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8/5/2015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324837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348797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1069220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126737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36652571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40670277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8/5/2015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 val="13249499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160127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xmlns="" val="120578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xmlns="" val="38853386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8/5/2015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xmlns="" val="154814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8/5/2015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 val="291572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823784" y="592394"/>
            <a:ext cx="9992497" cy="1470025"/>
          </a:xfrm>
        </p:spPr>
        <p:txBody>
          <a:bodyPr>
            <a:normAutofit fontScale="90000"/>
          </a:bodyPr>
          <a:lstStyle/>
          <a:p>
            <a:r>
              <a:rPr lang="en-US" b="1" dirty="0">
                <a:solidFill>
                  <a:schemeClr val="accent3"/>
                </a:solidFill>
              </a:rPr>
              <a:t>Chapter 8  Mean-Reverting Processes and Term Structure Modeling</a:t>
            </a:r>
            <a:endParaRPr lang="en-US" dirty="0">
              <a:solidFill>
                <a:schemeClr val="accent3"/>
              </a:solidFill>
            </a:endParaRPr>
          </a:p>
        </p:txBody>
      </p:sp>
    </p:spTree>
    <p:extLst>
      <p:ext uri="{BB962C8B-B14F-4D97-AF65-F5344CB8AC3E}">
        <p14:creationId xmlns:p14="http://schemas.microsoft.com/office/powerpoint/2010/main" xmlns="" val="1570258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Of The </a:t>
            </a:r>
            <a:r>
              <a:rPr lang="en-US" b="1" dirty="0" err="1"/>
              <a:t>Vasicek</a:t>
            </a:r>
            <a:r>
              <a:rPr lang="en-US" b="1" dirty="0"/>
              <a:t> Model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25471"/>
              </a:xfrm>
            </p:spPr>
            <p:txBody>
              <a:bodyPr>
                <a:normAutofit/>
              </a:bodyPr>
              <a:lstStyle/>
              <a:p>
                <a:pPr marL="0" indent="0">
                  <a:buNone/>
                </a:pPr>
                <a:r>
                  <a:rPr lang="en-US" dirty="0" smtClean="0"/>
                  <a:t>The </a:t>
                </a:r>
                <a:r>
                  <a:rPr lang="en-US" dirty="0"/>
                  <a:t>variance of the short term rate at time t is </a:t>
                </a:r>
                <a:endParaRPr lang="en-US" dirty="0" smtClean="0"/>
              </a:p>
              <a:p>
                <a:pPr marL="0" indent="0" algn="ctr">
                  <a:buNone/>
                </a:pPr>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𝑡</m:t>
                        </m:r>
                      </m:sub>
                      <m:sup>
                        <m:r>
                          <a:rPr lang="en-US" i="1">
                            <a:latin typeface="Cambria Math" panose="02040503050406030204" pitchFamily="18" charset="0"/>
                          </a:rPr>
                          <m:t>2</m:t>
                        </m:r>
                      </m:sup>
                    </m:sSubSup>
                    <m:r>
                      <a:rPr lang="en-US" i="1">
                        <a:latin typeface="Cambria Math" panose="02040503050406030204" pitchFamily="18" charset="0"/>
                      </a:rPr>
                      <m:t>=.00025</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−.4</m:t>
                            </m:r>
                            <m:r>
                              <a:rPr lang="en-US" i="1">
                                <a:latin typeface="Cambria Math" panose="02040503050406030204" pitchFamily="18" charset="0"/>
                              </a:rPr>
                              <m:t>𝑡</m:t>
                            </m:r>
                          </m:sup>
                        </m:sSup>
                      </m:e>
                    </m:d>
                  </m:oMath>
                </a14:m>
                <a:endParaRPr lang="en-US" dirty="0"/>
              </a:p>
              <a:p>
                <a:pPr marL="0" indent="0">
                  <a:buNone/>
                </a:pPr>
                <a:endParaRPr lang="en-US" sz="2300" i="1" dirty="0" smtClean="0"/>
              </a:p>
              <a:p>
                <a:pPr marL="0" indent="0">
                  <a:buNone/>
                </a:pPr>
                <a:endParaRPr lang="en-US" sz="2300" i="1" dirty="0" smtClean="0"/>
              </a:p>
              <a:p>
                <a:pPr marL="0" indent="0">
                  <a:buNone/>
                </a:pPr>
                <a:r>
                  <a:rPr lang="en-US" sz="2300" i="1" dirty="0" smtClean="0"/>
                  <a:t>Looking </a:t>
                </a:r>
                <a:r>
                  <a:rPr lang="en-US" sz="2300" i="1" dirty="0"/>
                  <a:t>back at the solution for the short term interest rate and referring to the last theorem in section 6.1.5, we see that for each fixed time t, the term </a:t>
                </a:r>
                <a14:m>
                  <m:oMath xmlns:m="http://schemas.openxmlformats.org/officeDocument/2006/math">
                    <m:r>
                      <a:rPr lang="en-US" sz="2300" i="1">
                        <a:latin typeface="Cambria Math" panose="02040503050406030204" pitchFamily="18" charset="0"/>
                      </a:rPr>
                      <m:t>.01</m:t>
                    </m:r>
                    <m:nary>
                      <m:naryPr>
                        <m:limLoc m:val="subSup"/>
                        <m:ctrlPr>
                          <a:rPr lang="en-US" sz="2300" i="1">
                            <a:latin typeface="Cambria Math" panose="02040503050406030204" pitchFamily="18" charset="0"/>
                          </a:rPr>
                        </m:ctrlPr>
                      </m:naryPr>
                      <m:sub>
                        <m:r>
                          <a:rPr lang="en-US" sz="2300" i="1">
                            <a:latin typeface="Cambria Math" panose="02040503050406030204" pitchFamily="18" charset="0"/>
                          </a:rPr>
                          <m:t>0</m:t>
                        </m:r>
                      </m:sub>
                      <m:sup>
                        <m:r>
                          <a:rPr lang="en-US" sz="2300" i="1">
                            <a:latin typeface="Cambria Math" panose="02040503050406030204" pitchFamily="18" charset="0"/>
                          </a:rPr>
                          <m:t>𝑡</m:t>
                        </m:r>
                      </m:sup>
                      <m:e>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.2(</m:t>
                            </m:r>
                            <m:r>
                              <a:rPr lang="en-US" sz="2300" i="1">
                                <a:latin typeface="Cambria Math" panose="02040503050406030204" pitchFamily="18" charset="0"/>
                              </a:rPr>
                              <m:t>𝑠</m:t>
                            </m:r>
                            <m:r>
                              <a:rPr lang="en-US" sz="2300" i="1">
                                <a:latin typeface="Cambria Math" panose="02040503050406030204" pitchFamily="18" charset="0"/>
                              </a:rPr>
                              <m:t>−</m:t>
                            </m:r>
                            <m:r>
                              <a:rPr lang="en-US" sz="2300" i="1">
                                <a:latin typeface="Cambria Math" panose="02040503050406030204" pitchFamily="18" charset="0"/>
                              </a:rPr>
                              <m:t>𝑡</m:t>
                            </m:r>
                            <m:r>
                              <a:rPr lang="en-US" sz="2300" i="1">
                                <a:latin typeface="Cambria Math" panose="02040503050406030204" pitchFamily="18" charset="0"/>
                              </a:rPr>
                              <m:t>)</m:t>
                            </m:r>
                          </m:sup>
                        </m:sSup>
                        <m:r>
                          <a:rPr lang="en-US" sz="2300" i="1">
                            <a:latin typeface="Cambria Math" panose="02040503050406030204" pitchFamily="18" charset="0"/>
                          </a:rPr>
                          <m:t>𝑑</m:t>
                        </m:r>
                        <m:sSub>
                          <m:sSubPr>
                            <m:ctrlPr>
                              <a:rPr lang="en-US" sz="2300" i="1">
                                <a:latin typeface="Cambria Math" panose="02040503050406030204" pitchFamily="18" charset="0"/>
                              </a:rPr>
                            </m:ctrlPr>
                          </m:sSubPr>
                          <m:e>
                            <m:r>
                              <a:rPr lang="en-US" sz="2300" i="1">
                                <a:latin typeface="Cambria Math" panose="02040503050406030204" pitchFamily="18" charset="0"/>
                              </a:rPr>
                              <m:t>𝑍</m:t>
                            </m:r>
                          </m:e>
                          <m:sub>
                            <m:r>
                              <a:rPr lang="en-US" sz="2300" i="1">
                                <a:latin typeface="Cambria Math" panose="02040503050406030204" pitchFamily="18" charset="0"/>
                              </a:rPr>
                              <m:t>𝑠</m:t>
                            </m:r>
                          </m:sub>
                        </m:sSub>
                      </m:e>
                    </m:nary>
                  </m:oMath>
                </a14:m>
                <a:r>
                  <a:rPr lang="en-US" sz="2300" i="1" dirty="0"/>
                  <a:t> is a random  variable with a normal distribution with mean 0 and variance given above. Thus, the solution for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𝑟</m:t>
                        </m:r>
                      </m:e>
                      <m:sub>
                        <m:r>
                          <a:rPr lang="en-US" sz="2300" i="1">
                            <a:latin typeface="Cambria Math" panose="02040503050406030204" pitchFamily="18" charset="0"/>
                          </a:rPr>
                          <m:t>𝑡</m:t>
                        </m:r>
                      </m:sub>
                    </m:sSub>
                  </m:oMath>
                </a14:m>
                <a:r>
                  <a:rPr lang="en-US" sz="2300" i="1" dirty="0"/>
                  <a:t> at time t is a random  variable with a normal distribution with mean </a:t>
                </a:r>
                <a14:m>
                  <m:oMath xmlns:m="http://schemas.openxmlformats.org/officeDocument/2006/math">
                    <m:r>
                      <a:rPr lang="en-US" sz="2300" i="1">
                        <a:latin typeface="Cambria Math" panose="02040503050406030204" pitchFamily="18" charset="0"/>
                      </a:rPr>
                      <m:t>.05−.02</m:t>
                    </m:r>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−.2</m:t>
                        </m:r>
                        <m:r>
                          <a:rPr lang="en-US" sz="2300" i="1">
                            <a:latin typeface="Cambria Math" panose="02040503050406030204" pitchFamily="18" charset="0"/>
                          </a:rPr>
                          <m:t>𝑡</m:t>
                        </m:r>
                      </m:sup>
                    </m:sSup>
                  </m:oMath>
                </a14:m>
                <a:r>
                  <a:rPr lang="en-US" sz="2300" i="1" dirty="0" smtClean="0"/>
                  <a:t> </a:t>
                </a:r>
                <a:r>
                  <a:rPr lang="en-US" sz="2300" i="1" dirty="0"/>
                  <a:t>and variance </a:t>
                </a:r>
                <a14:m>
                  <m:oMath xmlns:m="http://schemas.openxmlformats.org/officeDocument/2006/math">
                    <m:r>
                      <a:rPr lang="en-US" sz="2300" i="1">
                        <a:latin typeface="Cambria Math" panose="02040503050406030204" pitchFamily="18" charset="0"/>
                      </a:rPr>
                      <m:t>.00025</m:t>
                    </m:r>
                    <m:d>
                      <m:dPr>
                        <m:ctrlPr>
                          <a:rPr lang="en-US" sz="2300" i="1">
                            <a:latin typeface="Cambria Math" panose="02040503050406030204" pitchFamily="18" charset="0"/>
                          </a:rPr>
                        </m:ctrlPr>
                      </m:dPr>
                      <m:e>
                        <m:r>
                          <a:rPr lang="en-US" sz="2300" i="1">
                            <a:latin typeface="Cambria Math" panose="02040503050406030204" pitchFamily="18" charset="0"/>
                          </a:rPr>
                          <m:t>1−</m:t>
                        </m:r>
                        <m:sSup>
                          <m:sSupPr>
                            <m:ctrlPr>
                              <a:rPr lang="en-US" sz="2300" i="1">
                                <a:latin typeface="Cambria Math" panose="02040503050406030204" pitchFamily="18" charset="0"/>
                              </a:rPr>
                            </m:ctrlPr>
                          </m:sSupPr>
                          <m:e>
                            <m:r>
                              <a:rPr lang="en-US" sz="2300" i="1">
                                <a:latin typeface="Cambria Math" panose="02040503050406030204" pitchFamily="18" charset="0"/>
                              </a:rPr>
                              <m:t>𝑒</m:t>
                            </m:r>
                          </m:e>
                          <m:sup>
                            <m:r>
                              <a:rPr lang="en-US" sz="2300" i="1">
                                <a:latin typeface="Cambria Math" panose="02040503050406030204" pitchFamily="18" charset="0"/>
                              </a:rPr>
                              <m:t>−.4</m:t>
                            </m:r>
                            <m:r>
                              <a:rPr lang="en-US" sz="2300" i="1">
                                <a:latin typeface="Cambria Math" panose="02040503050406030204" pitchFamily="18" charset="0"/>
                              </a:rPr>
                              <m:t>𝑡</m:t>
                            </m:r>
                          </m:sup>
                        </m:sSup>
                      </m:e>
                    </m:d>
                    <m:r>
                      <a:rPr lang="en-US" sz="2300" i="1">
                        <a:latin typeface="Cambria Math" panose="02040503050406030204" pitchFamily="18" charset="0"/>
                      </a:rPr>
                      <m:t>.</m:t>
                    </m:r>
                  </m:oMath>
                </a14:m>
                <a:r>
                  <a:rPr lang="en-US" sz="2300" i="1" dirty="0"/>
                  <a:t> As the time t gets  </a:t>
                </a:r>
                <a:r>
                  <a:rPr lang="en-US" sz="2300" i="1" dirty="0" smtClean="0"/>
                  <a:t>larger </a:t>
                </a:r>
                <a:r>
                  <a:rPr lang="en-US" sz="2300" i="1" dirty="0"/>
                  <a:t>and larger, the normal distributions have </a:t>
                </a:r>
                <a:r>
                  <a:rPr lang="en-US" sz="2300" i="1" dirty="0" smtClean="0"/>
                  <a:t>the </a:t>
                </a:r>
                <a:r>
                  <a:rPr lang="en-US" sz="2300" i="1" dirty="0"/>
                  <a:t>property that </a:t>
                </a:r>
                <a:r>
                  <a:rPr lang="en-US" sz="2300" i="1" dirty="0" smtClean="0"/>
                  <a:t>their means </a:t>
                </a:r>
                <a:r>
                  <a:rPr lang="en-US" sz="2300" i="1" dirty="0"/>
                  <a:t>approach the value .</a:t>
                </a:r>
                <a:r>
                  <a:rPr lang="en-US" sz="2300" i="1" dirty="0" smtClean="0"/>
                  <a:t>05 </a:t>
                </a:r>
                <a:r>
                  <a:rPr lang="en-US" sz="2300" i="1" dirty="0"/>
                  <a:t>and their variances approach the value .00025.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25471"/>
              </a:xfrm>
              <a:blipFill rotWithShape="0">
                <a:blip r:embed="rId2" cstate="print"/>
                <a:stretch>
                  <a:fillRect l="-1022" t="-1160" r="-430"/>
                </a:stretch>
              </a:blipFill>
            </p:spPr>
            <p:txBody>
              <a:bodyPr/>
              <a:lstStyle/>
              <a:p>
                <a:r>
                  <a:rPr lang="en-US">
                    <a:noFill/>
                  </a:rPr>
                  <a:t> </a:t>
                </a:r>
              </a:p>
            </p:txBody>
          </p:sp>
        </mc:Fallback>
      </mc:AlternateContent>
    </p:spTree>
    <p:extLst>
      <p:ext uri="{BB962C8B-B14F-4D97-AF65-F5344CB8AC3E}">
        <p14:creationId xmlns:p14="http://schemas.microsoft.com/office/powerpoint/2010/main" xmlns="" val="343349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Pricing </a:t>
            </a:r>
            <a:r>
              <a:rPr lang="en-US" b="1" dirty="0" smtClean="0"/>
              <a:t>A </a:t>
            </a:r>
            <a:r>
              <a:rPr lang="en-US" b="1" dirty="0"/>
              <a:t>Zero-Coupon Bond </a:t>
            </a:r>
            <a:r>
              <a:rPr lang="en-US" b="1" dirty="0" smtClean="0"/>
              <a:t>With </a:t>
            </a:r>
            <a:r>
              <a:rPr lang="en-US" b="1" dirty="0"/>
              <a:t>Single Factor Interest Rate Models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468388" cy="4824325"/>
              </a:xfrm>
            </p:spPr>
            <p:txBody>
              <a:bodyPr>
                <a:normAutofit fontScale="92500"/>
              </a:bodyPr>
              <a:lstStyle/>
              <a:p>
                <a:pPr marL="0" indent="0">
                  <a:buNone/>
                </a:pPr>
                <a:r>
                  <a:rPr lang="en-US" dirty="0"/>
                  <a:t>Valuing a zero coupon bond with face value </a:t>
                </a:r>
                <a:r>
                  <a:rPr lang="en-US" i="1" dirty="0"/>
                  <a:t>F</a:t>
                </a:r>
                <a:r>
                  <a:rPr lang="en-US" dirty="0"/>
                  <a:t> in an environment with continuously discounted rates </a:t>
                </a:r>
                <a:r>
                  <a:rPr lang="en-US" i="1" dirty="0" err="1"/>
                  <a:t>r</a:t>
                </a:r>
                <a:r>
                  <a:rPr lang="en-US" i="1" baseline="-25000" dirty="0" err="1"/>
                  <a:t>s</a:t>
                </a:r>
                <a:r>
                  <a:rPr lang="en-US" dirty="0"/>
                  <a:t> following a continuous stochastic process is accomplished with the following very general form:</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e>
                      </m:d>
                    </m:oMath>
                  </m:oMathPara>
                </a14:m>
                <a:endParaRPr lang="en-US" dirty="0" smtClean="0"/>
              </a:p>
              <a:p>
                <a:pPr marL="0" indent="0">
                  <a:buNone/>
                </a:pPr>
                <a:endParaRPr lang="en-US" dirty="0" smtClean="0"/>
              </a:p>
              <a:p>
                <a:pPr marL="0" indent="0">
                  <a:buNone/>
                </a:pPr>
                <a:r>
                  <a:rPr lang="en-US" dirty="0"/>
                  <a:t>This implies that the time zero bond value, </a:t>
                </a:r>
                <a:r>
                  <a:rPr lang="en-US" i="1" dirty="0"/>
                  <a:t>B</a:t>
                </a:r>
                <a:r>
                  <a:rPr lang="en-US" baseline="-25000" dirty="0"/>
                  <a:t>0</a:t>
                </a:r>
                <a:r>
                  <a:rPr lang="en-US" dirty="0"/>
                  <a:t>, is the expected value of the time </a:t>
                </a:r>
                <a:r>
                  <a:rPr lang="en-US" i="1" dirty="0"/>
                  <a:t>T</a:t>
                </a:r>
                <a:r>
                  <a:rPr lang="en-US" dirty="0"/>
                  <a:t> payment </a:t>
                </a:r>
                <a:r>
                  <a:rPr lang="en-US" i="1" dirty="0"/>
                  <a:t>F</a:t>
                </a:r>
                <a:r>
                  <a:rPr lang="en-US" dirty="0"/>
                  <a:t>, where the instantaneous discount rate </a:t>
                </a:r>
                <a:r>
                  <a:rPr lang="en-US" i="1" dirty="0" err="1"/>
                  <a:t>r</a:t>
                </a:r>
                <a:r>
                  <a:rPr lang="en-US" i="1" baseline="-25000" dirty="0" err="1"/>
                  <a:t>s</a:t>
                </a:r>
                <a:r>
                  <a:rPr lang="en-US" dirty="0"/>
                  <a:t> varies over time </a:t>
                </a:r>
                <a:r>
                  <a:rPr lang="en-US" i="1" dirty="0"/>
                  <a:t>s</a:t>
                </a:r>
                <a:r>
                  <a:rPr lang="en-US" dirty="0"/>
                  <a:t>. In effect, and in intuitive terms, at each instant, the face value </a:t>
                </a:r>
                <a:r>
                  <a:rPr lang="en-US" i="1" dirty="0"/>
                  <a:t>F</a:t>
                </a:r>
                <a:r>
                  <a:rPr lang="en-US" dirty="0"/>
                  <a:t> is discounted at rate </a:t>
                </a:r>
                <a:r>
                  <a:rPr lang="en-US" i="1" dirty="0" err="1"/>
                  <a:t>r</a:t>
                </a:r>
                <a:r>
                  <a:rPr lang="en-US" i="1" baseline="-25000" dirty="0" err="1"/>
                  <a:t>s</a:t>
                </a:r>
                <a:r>
                  <a:rPr lang="en-US" dirty="0"/>
                  <a:t> over time period ds and these discount functions are multiplied together over all time periods from 0 to </a:t>
                </a:r>
                <a:r>
                  <a:rPr lang="en-US" i="1" dirty="0"/>
                  <a:t>T</a:t>
                </a:r>
                <a:r>
                  <a:rPr lang="en-US" dirty="0"/>
                  <a:t>. The result is a summation in the exponent, which in the continuous limit becomes an integral.</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68388" cy="4824325"/>
              </a:xfrm>
              <a:blipFill rotWithShape="0">
                <a:blip r:embed="rId2" cstate="print"/>
                <a:stretch>
                  <a:fillRect l="-851" t="-1010"/>
                </a:stretch>
              </a:blipFill>
            </p:spPr>
            <p:txBody>
              <a:bodyPr/>
              <a:lstStyle/>
              <a:p>
                <a:r>
                  <a:rPr lang="en-US">
                    <a:noFill/>
                  </a:rPr>
                  <a:t> </a:t>
                </a:r>
              </a:p>
            </p:txBody>
          </p:sp>
        </mc:Fallback>
      </mc:AlternateContent>
    </p:spTree>
    <p:extLst>
      <p:ext uri="{BB962C8B-B14F-4D97-AF65-F5344CB8AC3E}">
        <p14:creationId xmlns:p14="http://schemas.microsoft.com/office/powerpoint/2010/main" xmlns="" val="350013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Pricing A Zero-Coupon Bond With Single Factor Interest Rate </a:t>
            </a:r>
            <a:r>
              <a:rPr lang="en-US" b="1" dirty="0" smtClean="0"/>
              <a:t>Models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To obtain the pricing formula for a bond, analogous to how options were priced in chapter 7, one can use either a differential equation approach or a martingale </a:t>
                </a:r>
                <a:r>
                  <a:rPr lang="en-US" dirty="0" smtClean="0"/>
                  <a:t>approach.  In </a:t>
                </a:r>
                <a:r>
                  <a:rPr lang="en-US" dirty="0"/>
                  <a:t>both approaches, we will assume that the short term interest rate is described by a stochastic differential equation of  the form: </a:t>
                </a:r>
              </a:p>
              <a:p>
                <a:pPr marL="0" indent="0">
                  <a:buNone/>
                </a:pPr>
                <a:r>
                  <a:rPr lang="en-US" dirty="0"/>
                  <a:t>     </a:t>
                </a:r>
                <a14:m>
                  <m:oMath xmlns:m="http://schemas.openxmlformats.org/officeDocument/2006/math">
                    <m:r>
                      <a:rPr lang="en-US">
                        <a:latin typeface="Cambria Math"/>
                      </a:rPr>
                      <m:t>                                           </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𝑎𝑑𝑡</m:t>
                    </m:r>
                    <m:r>
                      <a:rPr lang="en-US" i="1">
                        <a:latin typeface="Cambria Math" panose="02040503050406030204" pitchFamily="18" charset="0"/>
                      </a:rPr>
                      <m:t>+</m:t>
                    </m:r>
                    <m:r>
                      <a:rPr lang="en-US" i="1">
                        <a:latin typeface="Cambria Math" panose="02040503050406030204" pitchFamily="18" charset="0"/>
                      </a:rPr>
                      <m:t>𝑏𝑑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r>
                  <a:rPr lang="en-US" dirty="0" smtClean="0"/>
                  <a:t>,</a:t>
                </a:r>
              </a:p>
              <a:p>
                <a:pPr marL="0" indent="0">
                  <a:buNone/>
                </a:pPr>
                <a:endParaRPr lang="en-US" dirty="0"/>
              </a:p>
              <a:p>
                <a:pPr marL="0" indent="0">
                  <a:buNone/>
                </a:pPr>
                <a:r>
                  <a:rPr lang="en-US" i="1" dirty="0"/>
                  <a:t> </a:t>
                </a:r>
                <a:r>
                  <a:rPr lang="en-US" sz="2500" i="1" dirty="0" smtClean="0"/>
                  <a:t>where </a:t>
                </a:r>
                <a14:m>
                  <m:oMath xmlns:m="http://schemas.openxmlformats.org/officeDocument/2006/math">
                    <m:r>
                      <a:rPr lang="en-US" sz="2500" i="1">
                        <a:latin typeface="Cambria Math" panose="02040503050406030204" pitchFamily="18" charset="0"/>
                      </a:rPr>
                      <m:t>𝑎</m:t>
                    </m:r>
                    <m:r>
                      <a:rPr lang="en-US" sz="2500" i="1">
                        <a:latin typeface="Cambria Math" panose="02040503050406030204" pitchFamily="18" charset="0"/>
                      </a:rPr>
                      <m:t>=</m:t>
                    </m:r>
                    <m:r>
                      <a:rPr lang="en-US" sz="2500" i="1">
                        <a:latin typeface="Cambria Math" panose="02040503050406030204" pitchFamily="18" charset="0"/>
                      </a:rPr>
                      <m:t>𝑎</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m:t>
                        </m:r>
                        <m:r>
                          <a:rPr lang="en-US" sz="2500" i="1">
                            <a:latin typeface="Cambria Math" panose="02040503050406030204" pitchFamily="18" charset="0"/>
                          </a:rPr>
                          <m:t>𝑡</m:t>
                        </m:r>
                      </m:e>
                    </m:d>
                  </m:oMath>
                </a14:m>
                <a:r>
                  <a:rPr lang="en-US" sz="2500" i="1" dirty="0"/>
                  <a:t> and </a:t>
                </a:r>
                <a14:m>
                  <m:oMath xmlns:m="http://schemas.openxmlformats.org/officeDocument/2006/math">
                    <m:r>
                      <a:rPr lang="en-US" sz="2500" i="1">
                        <a:latin typeface="Cambria Math" panose="02040503050406030204" pitchFamily="18" charset="0"/>
                      </a:rPr>
                      <m:t>𝑏</m:t>
                    </m:r>
                    <m:r>
                      <a:rPr lang="en-US" sz="2500" i="1">
                        <a:latin typeface="Cambria Math" panose="02040503050406030204" pitchFamily="18" charset="0"/>
                      </a:rPr>
                      <m:t>=</m:t>
                    </m:r>
                    <m:r>
                      <a:rPr lang="en-US" sz="2500" i="1">
                        <a:latin typeface="Cambria Math" panose="02040503050406030204" pitchFamily="18" charset="0"/>
                      </a:rPr>
                      <m:t>𝑏</m:t>
                    </m:r>
                    <m:d>
                      <m:dPr>
                        <m:ctrlPr>
                          <a:rPr lang="en-US" sz="2500" i="1">
                            <a:latin typeface="Cambria Math" panose="02040503050406030204" pitchFamily="18" charset="0"/>
                          </a:rPr>
                        </m:ctrlPr>
                      </m:dPr>
                      <m:e>
                        <m:sSub>
                          <m:sSubPr>
                            <m:ctrlPr>
                              <a:rPr lang="en-US" sz="2500" i="1">
                                <a:latin typeface="Cambria Math" panose="02040503050406030204" pitchFamily="18" charset="0"/>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m:t>
                        </m:r>
                        <m:r>
                          <a:rPr lang="en-US" sz="2500" i="1">
                            <a:latin typeface="Cambria Math" panose="02040503050406030204" pitchFamily="18" charset="0"/>
                          </a:rPr>
                          <m:t>𝑡</m:t>
                        </m:r>
                      </m:e>
                    </m:d>
                  </m:oMath>
                </a14:m>
                <a:r>
                  <a:rPr lang="en-US" sz="2500" i="1" dirty="0"/>
                  <a:t> are themselves stochastic </a:t>
                </a:r>
                <a:r>
                  <a:rPr lang="en-US" sz="2500" i="1" dirty="0" smtClean="0"/>
                  <a:t>processes</a:t>
                </a:r>
                <a:r>
                  <a:rPr lang="en-US" sz="2500" i="1" dirty="0"/>
                  <a:t>. </a:t>
                </a:r>
                <a:r>
                  <a:rPr lang="en-US" sz="2500" i="1" dirty="0" smtClean="0"/>
                  <a:t> We </a:t>
                </a:r>
                <a:r>
                  <a:rPr lang="en-US" sz="2500" i="1" dirty="0"/>
                  <a:t>will later consider particular choices for a and b.</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22"/>
                </a:stretch>
              </a:blipFill>
            </p:spPr>
            <p:txBody>
              <a:bodyPr/>
              <a:lstStyle/>
              <a:p>
                <a:r>
                  <a:rPr lang="en-US">
                    <a:noFill/>
                  </a:rPr>
                  <a:t> </a:t>
                </a:r>
              </a:p>
            </p:txBody>
          </p:sp>
        </mc:Fallback>
      </mc:AlternateContent>
    </p:spTree>
    <p:extLst>
      <p:ext uri="{BB962C8B-B14F-4D97-AF65-F5344CB8AC3E}">
        <p14:creationId xmlns:p14="http://schemas.microsoft.com/office/powerpoint/2010/main" xmlns="" val="144844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In the differential equation approach, we assume we have  a complete bond market so that any bond in the market can be replicated with a portfolio of two bonds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Both of these bonds are driven by the same short term interest rate model above. We then create a  portfolio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2</m:t>
                        </m:r>
                      </m:sub>
                    </m:sSub>
                  </m:oMath>
                </a14:m>
                <a:r>
                  <a:rPr lang="en-US" dirty="0"/>
                  <a:t> of the two bonds so that this portfolio is self-financing; that is:</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1</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2</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2</m:t>
                          </m:r>
                        </m:sub>
                      </m:sSub>
                    </m:oMath>
                  </m:oMathPara>
                </a14:m>
                <a:endParaRPr lang="en-US" dirty="0" smtClean="0"/>
              </a:p>
              <a:p>
                <a:pPr marL="0" indent="0">
                  <a:buNone/>
                </a:pPr>
                <a:r>
                  <a:rPr lang="en-US" dirty="0" smtClean="0"/>
                  <a:t>After </a:t>
                </a:r>
                <a:r>
                  <a:rPr lang="en-US" dirty="0"/>
                  <a:t>applying </a:t>
                </a:r>
                <a:r>
                  <a:rPr lang="en-US" dirty="0" err="1"/>
                  <a:t>Itô’s</a:t>
                </a:r>
                <a:r>
                  <a:rPr lang="en-US" dirty="0"/>
                  <a:t> Lemma and going through several steps of calculation, one arrives at: </a:t>
                </a:r>
              </a:p>
              <a:p>
                <a:pPr marL="0" indent="0" algn="ctr">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𝑑𝑃</m:t>
                        </m:r>
                      </m:num>
                      <m:den>
                        <m:r>
                          <a:rPr lang="en-US" i="1">
                            <a:latin typeface="Cambria Math" panose="02040503050406030204" pitchFamily="18" charset="0"/>
                          </a:rPr>
                          <m:t>𝑃</m:t>
                        </m:r>
                      </m:den>
                    </m:f>
                    <m:r>
                      <a:rPr lang="en-US" i="1">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2</m:t>
                                </m:r>
                              </m:sub>
                            </m:sSub>
                          </m:e>
                        </m:d>
                      </m:e>
                    </m:d>
                    <m:r>
                      <a:rPr lang="en-US" i="1">
                        <a:latin typeface="Cambria Math" panose="02040503050406030204" pitchFamily="18" charset="0"/>
                      </a:rPr>
                      <m:t>𝑑𝑡</m:t>
                    </m:r>
                  </m:oMath>
                </a14:m>
                <a:endParaRPr lang="en-US" dirty="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119064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Here</a:t>
                </a:r>
                <a:r>
                  <a:rPr lang="en-US" dirty="0"/>
                  <a:t>,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𝐵</m:t>
                            </m:r>
                          </m:sub>
                        </m:sSub>
                      </m:e>
                    </m:d>
                  </m:oMath>
                </a14:m>
                <a:r>
                  <a:rPr lang="en-US" dirty="0"/>
                  <a:t> is the drift term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𝐵</m:t>
                        </m:r>
                      </m:sub>
                    </m:sSub>
                  </m:oMath>
                </a14:m>
                <a:r>
                  <a:rPr lang="en-US" dirty="0"/>
                  <a:t> is the volatility term in the stochastic differential equation for a bond </a:t>
                </a:r>
                <a:r>
                  <a:rPr lang="en-US" i="1" dirty="0"/>
                  <a:t>B</a:t>
                </a:r>
                <a:r>
                  <a:rPr lang="en-US" dirty="0"/>
                  <a:t>:</a:t>
                </a:r>
              </a:p>
              <a:p>
                <a:pPr marL="0" indent="0" algn="ctr">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𝑑𝐵</m:t>
                        </m:r>
                      </m:num>
                      <m:den>
                        <m:r>
                          <a:rPr lang="en-US" i="1">
                            <a:latin typeface="Cambria Math" panose="02040503050406030204" pitchFamily="18" charset="0"/>
                          </a:rPr>
                          <m:t>𝐵</m:t>
                        </m:r>
                      </m:den>
                    </m:f>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𝐵</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𝐵</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endParaRPr lang="en-US" dirty="0"/>
              </a:p>
              <a:p>
                <a:pPr marL="0" indent="0">
                  <a:buNone/>
                </a:pPr>
                <a:r>
                  <a:rPr lang="en-US" dirty="0"/>
                  <a:t>where (from </a:t>
                </a:r>
                <a:r>
                  <a:rPr lang="en-US" dirty="0" err="1"/>
                  <a:t>Itô’s</a:t>
                </a:r>
                <a:r>
                  <a:rPr lang="en-US" dirty="0"/>
                  <a:t> Lemma):</a:t>
                </a:r>
              </a:p>
              <a:p>
                <a:pPr marL="0" indent="0" algn="ctr">
                  <a:buNone/>
                </a:pPr>
                <a14:m>
                  <m:oMath xmlns:m="http://schemas.openxmlformats.org/officeDocument/2006/math">
                    <m:r>
                      <a:rPr lang="en-US" i="1">
                        <a:latin typeface="Cambria Math"/>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𝑟</m:t>
                            </m:r>
                          </m:e>
                          <m:sub>
                            <m:r>
                              <a:rPr lang="en-US" i="1">
                                <a:latin typeface="Cambria Math"/>
                              </a:rPr>
                              <m:t>𝐵</m:t>
                            </m:r>
                          </m:sub>
                        </m:sSub>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𝐵</m:t>
                        </m:r>
                      </m:den>
                    </m:f>
                    <m:d>
                      <m:dPr>
                        <m:ctrlPr>
                          <a:rPr lang="en-US" i="1">
                            <a:latin typeface="Cambria Math" panose="02040503050406030204" pitchFamily="18" charset="0"/>
                          </a:rPr>
                        </m:ctrlPr>
                      </m:dPr>
                      <m:e>
                        <m:r>
                          <a:rPr lang="en-US" i="1">
                            <a:latin typeface="Cambria Math"/>
                          </a:rPr>
                          <m:t>𝑎</m:t>
                        </m:r>
                        <m:f>
                          <m:fPr>
                            <m:ctrlPr>
                              <a:rPr lang="en-US" i="1">
                                <a:latin typeface="Cambria Math" panose="02040503050406030204" pitchFamily="18" charset="0"/>
                              </a:rPr>
                            </m:ctrlPr>
                          </m:fPr>
                          <m:num>
                            <m:r>
                              <a:rPr lang="en-US" i="1">
                                <a:latin typeface="Cambria Math"/>
                              </a:rPr>
                              <m:t>𝜕</m:t>
                            </m:r>
                            <m:r>
                              <a:rPr lang="en-US" i="1">
                                <a:latin typeface="Cambria Math"/>
                              </a:rPr>
                              <m:t>𝐵</m:t>
                            </m:r>
                          </m:num>
                          <m:den>
                            <m:r>
                              <a:rPr lang="en-US" i="1">
                                <a:latin typeface="Cambria Math"/>
                              </a:rPr>
                              <m:t>𝜕</m:t>
                            </m:r>
                            <m:r>
                              <a:rPr lang="en-US" i="1">
                                <a:latin typeface="Cambria Math"/>
                              </a:rPr>
                              <m:t>𝑟</m:t>
                            </m:r>
                          </m:den>
                        </m:f>
                        <m:r>
                          <a:rPr lang="en-US" i="1">
                            <a:latin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𝐵</m:t>
                            </m:r>
                          </m:num>
                          <m:den>
                            <m:r>
                              <a:rPr lang="en-US" i="1">
                                <a:latin typeface="Cambria Math"/>
                              </a:rPr>
                              <m:t>𝜕</m:t>
                            </m:r>
                            <m:r>
                              <a:rPr lang="en-US" i="1">
                                <a:latin typeface="Cambria Math"/>
                              </a:rPr>
                              <m:t>𝑡</m:t>
                            </m:r>
                          </m:den>
                        </m:f>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p>
                          <m:sSupPr>
                            <m:ctrlPr>
                              <a:rPr lang="en-US" i="1">
                                <a:latin typeface="Cambria Math" panose="02040503050406030204" pitchFamily="18" charset="0"/>
                              </a:rPr>
                            </m:ctrlPr>
                          </m:sSupPr>
                          <m:e>
                            <m:r>
                              <a:rPr lang="en-US" i="1">
                                <a:latin typeface="Cambria Math"/>
                              </a:rPr>
                              <m:t>𝑏</m:t>
                            </m:r>
                          </m:e>
                          <m:sup>
                            <m:r>
                              <a:rPr lang="en-US" i="1">
                                <a:latin typeface="Cambria Math"/>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ea typeface="Cambria Math"/>
                                  </a:rPr>
                                  <m:t>𝜕</m:t>
                                </m:r>
                              </m:e>
                              <m:sup>
                                <m:r>
                                  <a:rPr lang="en-US" i="1">
                                    <a:latin typeface="Cambria Math"/>
                                  </a:rPr>
                                  <m:t>2</m:t>
                                </m:r>
                              </m:sup>
                            </m:sSup>
                            <m:r>
                              <a:rPr lang="en-US" i="1">
                                <a:latin typeface="Cambria Math"/>
                              </a:rPr>
                              <m:t>𝐵</m:t>
                            </m:r>
                          </m:num>
                          <m:den>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𝑟</m:t>
                                </m:r>
                              </m:e>
                              <m:sup>
                                <m:r>
                                  <a:rPr lang="en-US" i="1">
                                    <a:latin typeface="Cambria Math"/>
                                    <a:ea typeface="Cambria Math"/>
                                  </a:rPr>
                                  <m:t>2</m:t>
                                </m:r>
                              </m:sup>
                            </m:sSup>
                          </m:den>
                        </m:f>
                      </m:e>
                    </m:d>
                  </m:oMath>
                </a14:m>
                <a:r>
                  <a:rPr lang="en-US" dirty="0"/>
                  <a:t> </a:t>
                </a:r>
                <a:endParaRPr lang="en-US" dirty="0" smtClean="0"/>
              </a:p>
              <a:p>
                <a:pPr marL="0" indent="0">
                  <a:buNone/>
                </a:pPr>
                <a:endParaRPr lang="en-US" dirty="0" smtClean="0"/>
              </a:p>
              <a:p>
                <a:pPr marL="0" indent="0">
                  <a:buNone/>
                </a:pPr>
                <a:r>
                  <a:rPr lang="en-US" dirty="0"/>
                  <a:t>a</a:t>
                </a:r>
                <a:r>
                  <a:rPr lang="en-US" dirty="0" smtClean="0"/>
                  <a:t>nd				 </a:t>
                </a:r>
                <a14:m>
                  <m:oMath xmlns:m="http://schemas.openxmlformats.org/officeDocument/2006/math">
                    <m:sSub>
                      <m:sSubPr>
                        <m:ctrlPr>
                          <a:rPr lang="en-US" i="1">
                            <a:latin typeface="Cambria Math" panose="02040503050406030204" pitchFamily="18" charset="0"/>
                          </a:rPr>
                        </m:ctrlPr>
                      </m:sSubPr>
                      <m:e>
                        <m:r>
                          <a:rPr lang="en-US" i="1">
                            <a:latin typeface="Cambria Math"/>
                            <a:ea typeface="Cambria Math"/>
                          </a:rPr>
                          <m:t>𝜎</m:t>
                        </m:r>
                      </m:e>
                      <m:sub>
                        <m:r>
                          <a:rPr lang="en-US" i="1">
                            <a:latin typeface="Cambria Math"/>
                          </a:rPr>
                          <m:t>𝐵</m:t>
                        </m:r>
                      </m:sub>
                    </m:sSub>
                    <m:r>
                      <a:rPr lang="en-US" i="1">
                        <a:latin typeface="Cambria Math"/>
                      </a:rPr>
                      <m:t>=</m:t>
                    </m:r>
                    <m:f>
                      <m:fPr>
                        <m:ctrlPr>
                          <a:rPr lang="en-US" i="1">
                            <a:latin typeface="Cambria Math" panose="02040503050406030204" pitchFamily="18" charset="0"/>
                          </a:rPr>
                        </m:ctrlPr>
                      </m:fPr>
                      <m:num>
                        <m:r>
                          <a:rPr lang="en-US" i="1">
                            <a:latin typeface="Cambria Math"/>
                          </a:rPr>
                          <m:t>𝑏</m:t>
                        </m:r>
                      </m:num>
                      <m:den>
                        <m:r>
                          <a:rPr lang="en-US" i="1">
                            <a:latin typeface="Cambria Math"/>
                          </a:rPr>
                          <m:t>𝐵</m:t>
                        </m:r>
                      </m:den>
                    </m:f>
                    <m:f>
                      <m:fPr>
                        <m:ctrlPr>
                          <a:rPr lang="en-US" i="1" smtClean="0">
                            <a:solidFill>
                              <a:schemeClr val="tx1"/>
                            </a:solidFill>
                            <a:latin typeface="Cambria Math" panose="02040503050406030204" pitchFamily="18" charset="0"/>
                          </a:rPr>
                        </m:ctrlPr>
                      </m:fPr>
                      <m:num>
                        <m:r>
                          <a:rPr lang="en-US" i="1">
                            <a:solidFill>
                              <a:schemeClr val="tx1"/>
                            </a:solidFill>
                            <a:latin typeface="Cambria Math"/>
                          </a:rPr>
                          <m:t>𝜕</m:t>
                        </m:r>
                        <m:r>
                          <a:rPr lang="en-US" i="1">
                            <a:solidFill>
                              <a:schemeClr val="tx1"/>
                            </a:solidFill>
                            <a:latin typeface="Cambria Math"/>
                          </a:rPr>
                          <m:t>𝐵</m:t>
                        </m:r>
                      </m:num>
                      <m:den>
                        <m:r>
                          <a:rPr lang="en-US" i="1">
                            <a:solidFill>
                              <a:schemeClr val="tx1"/>
                            </a:solidFill>
                            <a:latin typeface="Cambria Math"/>
                          </a:rPr>
                          <m:t>𝜕</m:t>
                        </m:r>
                        <m:r>
                          <a:rPr lang="en-US" i="1">
                            <a:solidFill>
                              <a:schemeClr val="tx1"/>
                            </a:solidFill>
                            <a:latin typeface="Cambria Math"/>
                          </a:rPr>
                          <m:t>𝑟</m:t>
                        </m:r>
                      </m:den>
                    </m:f>
                  </m:oMath>
                </a14:m>
                <a:r>
                  <a:rPr lang="en-US" dirty="0" smtClean="0">
                    <a:solidFill>
                      <a:schemeClr val="tx1"/>
                    </a:solidFill>
                  </a:rPr>
                  <a:t>.</a:t>
                </a:r>
                <a:endParaRPr lang="en-US" dirty="0">
                  <a:solidFill>
                    <a:schemeClr val="tx1"/>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45236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72613"/>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Since the expression for </a:t>
                </a:r>
                <a:r>
                  <a:rPr lang="en-US" i="1" dirty="0" err="1"/>
                  <a:t>dP</a:t>
                </a:r>
                <a:r>
                  <a:rPr lang="en-US" i="1" dirty="0"/>
                  <a:t>/P</a:t>
                </a:r>
                <a:r>
                  <a:rPr lang="en-US" dirty="0"/>
                  <a:t> has no volatility term, in an arbitrage free market, </a:t>
                </a:r>
                <a:r>
                  <a:rPr lang="en-US" i="1" dirty="0" err="1"/>
                  <a:t>dP</a:t>
                </a:r>
                <a:r>
                  <a:rPr lang="en-US" i="1" dirty="0"/>
                  <a:t>/P</a:t>
                </a:r>
                <a:r>
                  <a:rPr lang="en-US" dirty="0"/>
                  <a:t> must earn the riskless instantaneous short term 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 Thus, we have:</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𝐵</m:t>
                                  </m:r>
                                  <m:r>
                                    <a:rPr lang="en-US" i="1">
                                      <a:latin typeface="Cambria Math" panose="02040503050406030204" pitchFamily="18" charset="0"/>
                                    </a:rPr>
                                    <m:t>1</m:t>
                                  </m:r>
                                </m:sub>
                              </m:sSub>
                              <m:r>
                                <a:rPr lang="en-US" i="1">
                                  <a:latin typeface="Cambria Math" panose="02040503050406030204" pitchFamily="18" charset="0"/>
                                </a:rPr>
                                <m:t>)</m:t>
                              </m:r>
                            </m:den>
                          </m:f>
                          <m:r>
                            <a:rPr lang="en-US" i="1">
                              <a:latin typeface="Cambria Math" panose="02040503050406030204" pitchFamily="18" charset="0"/>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𝐵</m:t>
                                  </m:r>
                                  <m:r>
                                    <a:rPr lang="en-US" i="1">
                                      <a:latin typeface="Cambria Math" panose="02040503050406030204" pitchFamily="18" charset="0"/>
                                    </a:rPr>
                                    <m:t>2</m:t>
                                  </m:r>
                                </m:sub>
                              </m:sSub>
                            </m:e>
                          </m:d>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𝑑𝑡</m:t>
                      </m:r>
                    </m:oMath>
                  </m:oMathPara>
                </a14:m>
                <a:endParaRPr lang="en-US" dirty="0"/>
              </a:p>
              <a:p>
                <a:pPr marL="0" indent="0">
                  <a:buNone/>
                </a:pPr>
                <a:endParaRPr lang="en-US" dirty="0" smtClean="0"/>
              </a:p>
              <a:p>
                <a:pPr marL="0" indent="0">
                  <a:buNone/>
                </a:pPr>
                <a:r>
                  <a:rPr lang="en-US" dirty="0" smtClean="0"/>
                  <a:t>After </a:t>
                </a:r>
                <a:r>
                  <a:rPr lang="en-US" dirty="0"/>
                  <a:t>some algebraic manipulation, one finds that:</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𝑟</m:t>
                                  </m:r>
                                </m:e>
                                <m:sub>
                                  <m:r>
                                    <a:rPr lang="en-US" i="1">
                                      <a:latin typeface="Cambria Math"/>
                                    </a:rPr>
                                    <m:t>𝐵</m:t>
                                  </m:r>
                                  <m:r>
                                    <a:rPr lang="en-US" i="1">
                                      <a:latin typeface="Cambria Math"/>
                                    </a:rPr>
                                    <m:t>1</m:t>
                                  </m:r>
                                </m:sub>
                              </m:sSub>
                            </m:e>
                          </m:d>
                          <m:sSub>
                            <m:sSubPr>
                              <m:ctrlPr>
                                <a:rPr lang="en-US" i="1">
                                  <a:latin typeface="Cambria Math" panose="02040503050406030204" pitchFamily="18" charset="0"/>
                                </a:rPr>
                              </m:ctrlPr>
                            </m:sSubPr>
                            <m:e>
                              <m:r>
                                <a:rPr lang="en-US" i="1">
                                  <a:latin typeface="Cambria Math"/>
                                </a:rPr>
                                <m:t>−</m:t>
                              </m:r>
                              <m:r>
                                <a:rPr lang="en-US" i="1">
                                  <a:latin typeface="Cambria Math"/>
                                </a:rPr>
                                <m:t>𝑟</m:t>
                              </m:r>
                            </m:e>
                            <m:sub>
                              <m:r>
                                <a:rPr lang="en-US" i="1">
                                  <a:latin typeface="Cambria Math"/>
                                </a:rPr>
                                <m:t>𝑡</m:t>
                              </m:r>
                            </m:sub>
                          </m:sSub>
                        </m:num>
                        <m:den>
                          <m:sSub>
                            <m:sSubPr>
                              <m:ctrlPr>
                                <a:rPr lang="en-US" i="1">
                                  <a:latin typeface="Cambria Math" panose="02040503050406030204" pitchFamily="18" charset="0"/>
                                </a:rPr>
                              </m:ctrlPr>
                            </m:sSubPr>
                            <m:e>
                              <m:r>
                                <a:rPr lang="en-US" i="1">
                                  <a:latin typeface="Cambria Math"/>
                                </a:rPr>
                                <m:t>𝜎</m:t>
                              </m:r>
                            </m:e>
                            <m:sub>
                              <m:r>
                                <a:rPr lang="en-US" i="1">
                                  <a:latin typeface="Cambria Math"/>
                                </a:rPr>
                                <m:t>𝐵</m:t>
                              </m:r>
                              <m:r>
                                <a:rPr lang="en-US" i="1">
                                  <a:latin typeface="Cambria Math"/>
                                </a:rPr>
                                <m:t>1</m:t>
                              </m:r>
                            </m:sub>
                          </m:sSub>
                        </m:den>
                      </m:f>
                      <m:r>
                        <a:rPr lang="en-US" i="1">
                          <a:latin typeface="Cambria Math"/>
                        </a:rPr>
                        <m:t>=</m:t>
                      </m:r>
                      <m:f>
                        <m:fPr>
                          <m:ctrlPr>
                            <a:rPr lang="en-US" i="1">
                              <a:latin typeface="Cambria Math" panose="02040503050406030204" pitchFamily="18" charset="0"/>
                            </a:rPr>
                          </m:ctrlPr>
                        </m:fPr>
                        <m:num>
                          <m:r>
                            <a:rPr lang="en-US" i="1">
                              <a:latin typeface="Cambria Math"/>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𝑟</m:t>
                                  </m:r>
                                </m:e>
                                <m:sub>
                                  <m:r>
                                    <a:rPr lang="en-US" i="1">
                                      <a:latin typeface="Cambria Math"/>
                                    </a:rPr>
                                    <m:t>𝐵</m:t>
                                  </m:r>
                                  <m:r>
                                    <a:rPr lang="en-US" i="1">
                                      <a:latin typeface="Cambria Math"/>
                                    </a:rPr>
                                    <m:t>2</m:t>
                                  </m:r>
                                </m:sub>
                              </m:sSub>
                            </m:e>
                          </m:d>
                          <m:sSub>
                            <m:sSubPr>
                              <m:ctrlPr>
                                <a:rPr lang="en-US" i="1">
                                  <a:latin typeface="Cambria Math" panose="02040503050406030204" pitchFamily="18" charset="0"/>
                                </a:rPr>
                              </m:ctrlPr>
                            </m:sSubPr>
                            <m:e>
                              <m:r>
                                <a:rPr lang="en-US" i="1">
                                  <a:latin typeface="Cambria Math"/>
                                </a:rPr>
                                <m:t>−</m:t>
                              </m:r>
                              <m:r>
                                <a:rPr lang="en-US" i="1">
                                  <a:latin typeface="Cambria Math"/>
                                </a:rPr>
                                <m:t>𝑟</m:t>
                              </m:r>
                            </m:e>
                            <m:sub>
                              <m:r>
                                <a:rPr lang="en-US" i="1">
                                  <a:latin typeface="Cambria Math"/>
                                </a:rPr>
                                <m:t>𝑡</m:t>
                              </m:r>
                            </m:sub>
                          </m:sSub>
                        </m:num>
                        <m:den>
                          <m:sSub>
                            <m:sSubPr>
                              <m:ctrlPr>
                                <a:rPr lang="en-US" i="1">
                                  <a:latin typeface="Cambria Math" panose="02040503050406030204" pitchFamily="18" charset="0"/>
                                </a:rPr>
                              </m:ctrlPr>
                            </m:sSubPr>
                            <m:e>
                              <m:r>
                                <a:rPr lang="en-US" i="1">
                                  <a:latin typeface="Cambria Math"/>
                                </a:rPr>
                                <m:t>𝜎</m:t>
                              </m:r>
                            </m:e>
                            <m:sub>
                              <m:r>
                                <a:rPr lang="en-US" i="1">
                                  <a:latin typeface="Cambria Math"/>
                                </a:rPr>
                                <m:t>𝐵</m:t>
                              </m:r>
                              <m:r>
                                <a:rPr lang="en-US" i="1">
                                  <a:latin typeface="Cambria Math"/>
                                </a:rPr>
                                <m:t>2</m:t>
                              </m:r>
                            </m:sub>
                          </m:sSub>
                        </m:den>
                      </m:f>
                    </m:oMath>
                  </m:oMathPara>
                </a14:m>
                <a:endParaRPr lang="en-US" dirty="0" smtClean="0"/>
              </a:p>
              <a:p>
                <a:pPr marL="0" indent="0">
                  <a:buNone/>
                </a:pPr>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1741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775429"/>
              </a:xfrm>
            </p:spPr>
            <p:txBody>
              <a:bodyPr>
                <a:normAutofit fontScale="92500" lnSpcReduction="20000"/>
              </a:bodyPr>
              <a:lstStyle/>
              <a:p>
                <a:pPr marL="0" indent="0">
                  <a:buNone/>
                </a:pPr>
                <a:r>
                  <a:rPr lang="en-US" sz="2900" dirty="0" smtClean="0"/>
                  <a:t>Regardless of which two bonds we chose to construct our replicating portfolios, we would always obtain the previous equality. This implies that for any bond B, the ratio will be the same. This ratio, denoted </a:t>
                </a:r>
                <a14:m>
                  <m:oMath xmlns:m="http://schemas.openxmlformats.org/officeDocument/2006/math">
                    <m:r>
                      <m:rPr>
                        <m:sty m:val="p"/>
                      </m:rPr>
                      <a:rPr lang="el-GR" sz="2900" i="1">
                        <a:latin typeface="Cambria Math"/>
                        <a:ea typeface="Cambria Math"/>
                      </a:rPr>
                      <m:t>Θ</m:t>
                    </m:r>
                    <m:d>
                      <m:dPr>
                        <m:ctrlPr>
                          <a:rPr lang="en-US" sz="2900" i="1">
                            <a:latin typeface="Cambria Math" panose="02040503050406030204" pitchFamily="18" charset="0"/>
                            <a:ea typeface="Cambria Math"/>
                          </a:rPr>
                        </m:ctrlPr>
                      </m:dPr>
                      <m:e>
                        <m:r>
                          <a:rPr lang="en-US" sz="2900" b="0" i="1" smtClean="0">
                            <a:latin typeface="Cambria Math" panose="02040503050406030204" pitchFamily="18" charset="0"/>
                            <a:ea typeface="Cambria Math"/>
                          </a:rPr>
                          <m:t>𝑡</m:t>
                        </m:r>
                        <m:r>
                          <a:rPr lang="en-US" sz="2900" i="1">
                            <a:latin typeface="Cambria Math"/>
                            <a:ea typeface="Cambria Math"/>
                          </a:rPr>
                          <m:t>,</m:t>
                        </m:r>
                        <m:sSub>
                          <m:sSubPr>
                            <m:ctrlPr>
                              <a:rPr lang="en-US" sz="2900" i="1" smtClean="0">
                                <a:latin typeface="Cambria Math" panose="02040503050406030204" pitchFamily="18" charset="0"/>
                                <a:ea typeface="Cambria Math"/>
                              </a:rPr>
                            </m:ctrlPr>
                          </m:sSubPr>
                          <m:e>
                            <m:r>
                              <a:rPr lang="en-US" sz="2900" b="0" i="1" smtClean="0">
                                <a:latin typeface="Cambria Math" panose="02040503050406030204" pitchFamily="18" charset="0"/>
                                <a:ea typeface="Cambria Math"/>
                              </a:rPr>
                              <m:t>𝑟</m:t>
                            </m:r>
                          </m:e>
                          <m:sub>
                            <m:r>
                              <a:rPr lang="en-US" sz="2900" b="0" i="1" smtClean="0">
                                <a:latin typeface="Cambria Math" panose="02040503050406030204" pitchFamily="18" charset="0"/>
                                <a:ea typeface="Cambria Math"/>
                              </a:rPr>
                              <m:t>𝑡</m:t>
                            </m:r>
                          </m:sub>
                        </m:sSub>
                      </m:e>
                    </m:d>
                    <m:r>
                      <a:rPr lang="en-US" sz="2900" i="1">
                        <a:latin typeface="Cambria Math"/>
                        <a:ea typeface="Cambria Math"/>
                      </a:rPr>
                      <m:t>,</m:t>
                    </m:r>
                  </m:oMath>
                </a14:m>
                <a:r>
                  <a:rPr lang="en-US" sz="2900" dirty="0"/>
                  <a:t> is called the risk premium or Sharpe ratio:</a:t>
                </a:r>
              </a:p>
              <a:p>
                <a:pPr marL="0" indent="0" algn="ctr">
                  <a:buNone/>
                </a:pPr>
                <a:r>
                  <a:rPr lang="en-US" sz="2900" dirty="0" smtClean="0"/>
                  <a:t> </a:t>
                </a:r>
                <a14:m>
                  <m:oMath xmlns:m="http://schemas.openxmlformats.org/officeDocument/2006/math">
                    <m:f>
                      <m:fPr>
                        <m:ctrlPr>
                          <a:rPr lang="en-US" sz="2900" i="1">
                            <a:latin typeface="Cambria Math" panose="02040503050406030204" pitchFamily="18" charset="0"/>
                          </a:rPr>
                        </m:ctrlPr>
                      </m:fPr>
                      <m:num>
                        <m:r>
                          <a:rPr lang="en-US" sz="2900" i="1">
                            <a:latin typeface="Cambria Math"/>
                          </a:rPr>
                          <m:t>𝐸</m:t>
                        </m:r>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a:rPr>
                                  <m:t>𝑟</m:t>
                                </m:r>
                              </m:e>
                              <m:sub>
                                <m:r>
                                  <a:rPr lang="en-US" sz="2900" i="1">
                                    <a:latin typeface="Cambria Math"/>
                                  </a:rPr>
                                  <m:t>𝐵</m:t>
                                </m:r>
                              </m:sub>
                            </m:sSub>
                          </m:e>
                        </m:d>
                        <m:sSub>
                          <m:sSubPr>
                            <m:ctrlPr>
                              <a:rPr lang="en-US" sz="2900" i="1">
                                <a:latin typeface="Cambria Math" panose="02040503050406030204" pitchFamily="18" charset="0"/>
                              </a:rPr>
                            </m:ctrlPr>
                          </m:sSubPr>
                          <m:e>
                            <m:r>
                              <a:rPr lang="en-US" sz="2900" i="1">
                                <a:latin typeface="Cambria Math"/>
                              </a:rPr>
                              <m:t>−</m:t>
                            </m:r>
                            <m:r>
                              <a:rPr lang="en-US" sz="2900" i="1">
                                <a:latin typeface="Cambria Math"/>
                              </a:rPr>
                              <m:t>𝑟</m:t>
                            </m:r>
                          </m:e>
                          <m:sub>
                            <m:r>
                              <a:rPr lang="en-US" sz="2900" i="1">
                                <a:latin typeface="Cambria Math"/>
                              </a:rPr>
                              <m:t>𝑡</m:t>
                            </m:r>
                          </m:sub>
                        </m:sSub>
                      </m:num>
                      <m:den>
                        <m:sSub>
                          <m:sSubPr>
                            <m:ctrlPr>
                              <a:rPr lang="en-US" sz="2900" i="1">
                                <a:latin typeface="Cambria Math" panose="02040503050406030204" pitchFamily="18" charset="0"/>
                              </a:rPr>
                            </m:ctrlPr>
                          </m:sSubPr>
                          <m:e>
                            <m:r>
                              <a:rPr lang="en-US" sz="2900" i="1">
                                <a:latin typeface="Cambria Math"/>
                              </a:rPr>
                              <m:t>𝜎</m:t>
                            </m:r>
                          </m:e>
                          <m:sub>
                            <m:r>
                              <a:rPr lang="en-US" sz="2900" i="1">
                                <a:latin typeface="Cambria Math"/>
                              </a:rPr>
                              <m:t>𝐵</m:t>
                            </m:r>
                          </m:sub>
                        </m:sSub>
                      </m:den>
                    </m:f>
                    <m:r>
                      <a:rPr lang="en-US" sz="2900">
                        <a:latin typeface="Cambria Math"/>
                      </a:rPr>
                      <m:t>=</m:t>
                    </m:r>
                    <m:r>
                      <m:rPr>
                        <m:sty m:val="p"/>
                      </m:rPr>
                      <a:rPr lang="el-GR" sz="2900" i="1">
                        <a:latin typeface="Cambria Math"/>
                        <a:ea typeface="Cambria Math"/>
                      </a:rPr>
                      <m:t>Θ</m:t>
                    </m:r>
                    <m:d>
                      <m:dPr>
                        <m:ctrlPr>
                          <a:rPr lang="en-US" sz="2900" i="1">
                            <a:latin typeface="Cambria Math" panose="02040503050406030204" pitchFamily="18" charset="0"/>
                            <a:ea typeface="Cambria Math"/>
                          </a:rPr>
                        </m:ctrlPr>
                      </m:dPr>
                      <m:e>
                        <m:r>
                          <a:rPr lang="en-US" sz="2900" b="0" i="1" smtClean="0">
                            <a:latin typeface="Cambria Math" panose="02040503050406030204" pitchFamily="18" charset="0"/>
                            <a:ea typeface="Cambria Math"/>
                          </a:rPr>
                          <m:t>𝑡</m:t>
                        </m:r>
                        <m:r>
                          <a:rPr lang="en-US" sz="2900" b="0" i="1" smtClean="0">
                            <a:latin typeface="Cambria Math" panose="02040503050406030204" pitchFamily="18" charset="0"/>
                            <a:ea typeface="Cambria Math"/>
                          </a:rPr>
                          <m:t>,</m:t>
                        </m:r>
                        <m:sSub>
                          <m:sSubPr>
                            <m:ctrlPr>
                              <a:rPr lang="en-US" sz="2900" b="0" i="1" smtClean="0">
                                <a:latin typeface="Cambria Math" panose="02040503050406030204" pitchFamily="18" charset="0"/>
                                <a:ea typeface="Cambria Math"/>
                              </a:rPr>
                            </m:ctrlPr>
                          </m:sSubPr>
                          <m:e>
                            <m:r>
                              <a:rPr lang="en-US" sz="2900" b="0" i="1" smtClean="0">
                                <a:latin typeface="Cambria Math" panose="02040503050406030204" pitchFamily="18" charset="0"/>
                                <a:ea typeface="Cambria Math"/>
                              </a:rPr>
                              <m:t>𝑟</m:t>
                            </m:r>
                          </m:e>
                          <m:sub>
                            <m:r>
                              <a:rPr lang="en-US" sz="2900" b="0" i="1" smtClean="0">
                                <a:latin typeface="Cambria Math" panose="02040503050406030204" pitchFamily="18" charset="0"/>
                                <a:ea typeface="Cambria Math"/>
                              </a:rPr>
                              <m:t>𝑡</m:t>
                            </m:r>
                          </m:sub>
                        </m:sSub>
                      </m:e>
                    </m:d>
                  </m:oMath>
                </a14:m>
                <a:endParaRPr lang="en-US" sz="2900" dirty="0"/>
              </a:p>
              <a:p>
                <a:pPr marL="0" indent="0">
                  <a:buNone/>
                </a:pPr>
                <a:r>
                  <a:rPr lang="en-US" sz="2900" dirty="0"/>
                  <a:t>The expected instantaneous return on the bond is then:</a:t>
                </a:r>
              </a:p>
              <a:p>
                <a:pPr marL="0" indent="0" algn="ctr">
                  <a:buNone/>
                </a:pPr>
                <a:r>
                  <a:rPr lang="en-US" sz="2900" dirty="0"/>
                  <a:t>   </a:t>
                </a:r>
                <a:r>
                  <a:rPr lang="en-US" sz="2900" dirty="0" smtClean="0"/>
                  <a:t> </a:t>
                </a:r>
                <a14:m>
                  <m:oMath xmlns:m="http://schemas.openxmlformats.org/officeDocument/2006/math">
                    <m:r>
                      <a:rPr lang="en-US" sz="2900" i="1">
                        <a:latin typeface="Cambria Math"/>
                      </a:rPr>
                      <m:t>𝐸</m:t>
                    </m:r>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a:rPr>
                              <m:t>𝑟</m:t>
                            </m:r>
                          </m:e>
                          <m:sub>
                            <m:r>
                              <a:rPr lang="en-US" sz="2900" i="1">
                                <a:latin typeface="Cambria Math"/>
                              </a:rPr>
                              <m:t>𝐵</m:t>
                            </m:r>
                          </m:sub>
                        </m:sSub>
                      </m:e>
                    </m:d>
                    <m:r>
                      <a:rPr lang="en-US" sz="2900" i="1">
                        <a:latin typeface="Cambria Math"/>
                      </a:rPr>
                      <m:t>=</m:t>
                    </m:r>
                    <m:sSub>
                      <m:sSubPr>
                        <m:ctrlPr>
                          <a:rPr lang="en-US" sz="2900" i="1">
                            <a:latin typeface="Cambria Math" panose="02040503050406030204" pitchFamily="18" charset="0"/>
                          </a:rPr>
                        </m:ctrlPr>
                      </m:sSubPr>
                      <m:e>
                        <m:r>
                          <a:rPr lang="en-US" sz="2900" i="1">
                            <a:latin typeface="Cambria Math"/>
                          </a:rPr>
                          <m:t>𝑟</m:t>
                        </m:r>
                      </m:e>
                      <m:sub>
                        <m:r>
                          <a:rPr lang="en-US" sz="2900" i="1">
                            <a:latin typeface="Cambria Math"/>
                          </a:rPr>
                          <m:t>𝑡</m:t>
                        </m:r>
                      </m:sub>
                    </m:sSub>
                    <m:r>
                      <a:rPr lang="en-US" sz="2900" i="1">
                        <a:latin typeface="Cambria Math"/>
                      </a:rPr>
                      <m:t>+</m:t>
                    </m:r>
                    <m:r>
                      <m:rPr>
                        <m:sty m:val="p"/>
                      </m:rPr>
                      <a:rPr lang="el-GR" sz="2900" i="1">
                        <a:latin typeface="Cambria Math"/>
                        <a:ea typeface="Cambria Math"/>
                      </a:rPr>
                      <m:t>Θ</m:t>
                    </m:r>
                    <m:sSub>
                      <m:sSubPr>
                        <m:ctrlPr>
                          <a:rPr lang="el-GR" sz="2900" i="1">
                            <a:latin typeface="Cambria Math" panose="02040503050406030204" pitchFamily="18" charset="0"/>
                            <a:ea typeface="Cambria Math"/>
                          </a:rPr>
                        </m:ctrlPr>
                      </m:sSubPr>
                      <m:e>
                        <m:r>
                          <a:rPr lang="el-GR" sz="2900" i="1">
                            <a:latin typeface="Cambria Math"/>
                            <a:ea typeface="Cambria Math"/>
                          </a:rPr>
                          <m:t>𝜎</m:t>
                        </m:r>
                      </m:e>
                      <m:sub>
                        <m:r>
                          <a:rPr lang="en-US" sz="2900" i="1">
                            <a:latin typeface="Cambria Math"/>
                            <a:ea typeface="Cambria Math"/>
                          </a:rPr>
                          <m:t>𝐵</m:t>
                        </m:r>
                      </m:sub>
                    </m:sSub>
                  </m:oMath>
                </a14:m>
                <a:endParaRPr lang="en-US" sz="2900" dirty="0"/>
              </a:p>
              <a:p>
                <a:endParaRPr lang="en-US" dirty="0" smtClean="0"/>
              </a:p>
              <a:p>
                <a:pPr marL="0" indent="0">
                  <a:buNone/>
                </a:pPr>
                <a:r>
                  <a:rPr lang="en-US" i="1" dirty="0"/>
                  <a:t>This risk premium is common to all bonds in the market that are driven by the same interest rate model. The risk premium is a measure of the market price of risk. It arises from the fact that investors require additional return depending upon the riskiness of the bonds.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775429"/>
              </a:xfrm>
              <a:blipFill rotWithShape="0">
                <a:blip r:embed="rId2" cstate="print"/>
                <a:stretch>
                  <a:fillRect l="-1018" t="-2937" r="-1553"/>
                </a:stretch>
              </a:blipFill>
            </p:spPr>
            <p:txBody>
              <a:bodyPr/>
              <a:lstStyle/>
              <a:p>
                <a:r>
                  <a:rPr lang="en-US">
                    <a:noFill/>
                  </a:rPr>
                  <a:t> </a:t>
                </a:r>
              </a:p>
            </p:txBody>
          </p:sp>
        </mc:Fallback>
      </mc:AlternateContent>
    </p:spTree>
    <p:extLst>
      <p:ext uri="{BB962C8B-B14F-4D97-AF65-F5344CB8AC3E}">
        <p14:creationId xmlns:p14="http://schemas.microsoft.com/office/powerpoint/2010/main" xmlns="" val="182751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82445"/>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55765"/>
              </a:xfrm>
            </p:spPr>
            <p:txBody>
              <a:bodyPr>
                <a:normAutofit fontScale="92500" lnSpcReduction="20000"/>
              </a:bodyPr>
              <a:lstStyle/>
              <a:p>
                <a:pPr marL="0" indent="0">
                  <a:buNone/>
                </a:pPr>
                <a:r>
                  <a:rPr lang="en-US" sz="2900" dirty="0" smtClean="0"/>
                  <a:t>If </a:t>
                </a:r>
                <a:r>
                  <a:rPr lang="en-US" sz="2900" dirty="0"/>
                  <a:t>one substitutes the expression for </a:t>
                </a:r>
                <a14:m>
                  <m:oMath xmlns:m="http://schemas.openxmlformats.org/officeDocument/2006/math">
                    <m:r>
                      <a:rPr lang="en-US" sz="2900" i="1">
                        <a:latin typeface="Cambria Math"/>
                      </a:rPr>
                      <m:t>𝐸</m:t>
                    </m:r>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a:rPr>
                              <m:t>𝑟</m:t>
                            </m:r>
                          </m:e>
                          <m:sub>
                            <m:r>
                              <a:rPr lang="en-US" sz="2900" i="1">
                                <a:latin typeface="Cambria Math"/>
                              </a:rPr>
                              <m:t>𝐵</m:t>
                            </m:r>
                          </m:sub>
                        </m:sSub>
                      </m:e>
                    </m:d>
                  </m:oMath>
                </a14:m>
                <a:r>
                  <a:rPr lang="en-US" sz="2900" dirty="0"/>
                  <a:t> that we stated earlier in the equation above, one obtains the differential equation for the price </a:t>
                </a:r>
                <a:r>
                  <a:rPr lang="en-US" sz="2900" i="1" dirty="0"/>
                  <a:t>B</a:t>
                </a:r>
                <a:r>
                  <a:rPr lang="en-US" sz="2900" dirty="0"/>
                  <a:t> of the bond</a:t>
                </a:r>
                <a:r>
                  <a:rPr lang="en-US" sz="2900" dirty="0" smtClean="0"/>
                  <a:t>:</a:t>
                </a:r>
              </a:p>
              <a:p>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a:rPr>
                            <m:t>𝑎</m:t>
                          </m:r>
                          <m:r>
                            <a:rPr lang="en-US" i="1">
                              <a:latin typeface="Cambria Math"/>
                            </a:rPr>
                            <m:t>−</m:t>
                          </m:r>
                          <m:r>
                            <a:rPr lang="en-US">
                              <a:latin typeface="Cambria Math"/>
                              <a:sym typeface="Symbol"/>
                            </a:rPr>
                            <m:t></m:t>
                          </m:r>
                          <m:r>
                            <a:rPr lang="en-US" i="1">
                              <a:latin typeface="Cambria Math"/>
                            </a:rPr>
                            <m:t>𝑏</m:t>
                          </m:r>
                        </m:e>
                      </m:d>
                      <m:f>
                        <m:fPr>
                          <m:ctrlPr>
                            <a:rPr lang="en-US" i="1">
                              <a:latin typeface="Cambria Math" panose="02040503050406030204" pitchFamily="18" charset="0"/>
                            </a:rPr>
                          </m:ctrlPr>
                        </m:fPr>
                        <m:num>
                          <m:r>
                            <a:rPr lang="en-US" i="1">
                              <a:latin typeface="Cambria Math"/>
                            </a:rPr>
                            <m:t>𝜕</m:t>
                          </m:r>
                          <m:r>
                            <a:rPr lang="en-US" i="1">
                              <a:latin typeface="Cambria Math"/>
                            </a:rPr>
                            <m:t>𝐵</m:t>
                          </m:r>
                        </m:num>
                        <m:den>
                          <m:r>
                            <a:rPr lang="en-US" i="1">
                              <a:latin typeface="Cambria Math"/>
                            </a:rPr>
                            <m:t>𝜕</m:t>
                          </m:r>
                          <m:r>
                            <a:rPr lang="en-US" i="1">
                              <a:latin typeface="Cambria Math"/>
                            </a:rPr>
                            <m:t>𝑟</m:t>
                          </m:r>
                        </m:den>
                      </m:f>
                      <m:r>
                        <a:rPr lang="en-US" i="1">
                          <a:latin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𝐵</m:t>
                          </m:r>
                        </m:num>
                        <m:den>
                          <m:r>
                            <a:rPr lang="en-US" i="1">
                              <a:latin typeface="Cambria Math"/>
                            </a:rPr>
                            <m:t>𝜕</m:t>
                          </m:r>
                          <m:r>
                            <a:rPr lang="en-US" i="1">
                              <a:latin typeface="Cambria Math"/>
                            </a:rPr>
                            <m:t>𝑡</m:t>
                          </m:r>
                        </m:den>
                      </m:f>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m:t>
                              </m:r>
                            </m:e>
                            <m:sup>
                              <m:r>
                                <a:rPr lang="en-US" i="1">
                                  <a:latin typeface="Cambria Math"/>
                                </a:rPr>
                                <m:t>2</m:t>
                              </m:r>
                            </m:sup>
                          </m:sSup>
                          <m:r>
                            <a:rPr lang="en-US" i="1">
                              <a:latin typeface="Cambria Math"/>
                            </a:rPr>
                            <m:t>𝐵</m:t>
                          </m:r>
                        </m:num>
                        <m:den>
                          <m:r>
                            <a:rPr lang="en-US" i="1">
                              <a:latin typeface="Cambria Math"/>
                            </a:rPr>
                            <m:t>𝜕</m:t>
                          </m:r>
                          <m:sSup>
                            <m:sSupPr>
                              <m:ctrlPr>
                                <a:rPr lang="en-US" i="1">
                                  <a:latin typeface="Cambria Math" panose="02040503050406030204" pitchFamily="18" charset="0"/>
                                </a:rPr>
                              </m:ctrlPr>
                            </m:sSupPr>
                            <m:e>
                              <m:r>
                                <a:rPr lang="en-US" i="1">
                                  <a:latin typeface="Cambria Math"/>
                                </a:rPr>
                                <m:t>𝑟</m:t>
                              </m:r>
                            </m:e>
                            <m:sup>
                              <m:r>
                                <a:rPr lang="en-US" i="1">
                                  <a:latin typeface="Cambria Math"/>
                                </a:rPr>
                                <m:t>2</m:t>
                              </m:r>
                            </m:sup>
                          </m:sSup>
                        </m:den>
                      </m:f>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𝑟</m:t>
                          </m:r>
                        </m:sub>
                        <m:sup>
                          <m:r>
                            <a:rPr lang="en-US" i="1">
                              <a:latin typeface="Cambria Math"/>
                            </a:rPr>
                            <m:t>2</m:t>
                          </m:r>
                        </m:sup>
                      </m:sSubSup>
                      <m:r>
                        <a:rPr lang="en-US" i="1">
                          <a:latin typeface="Cambria Math"/>
                        </a:rPr>
                        <m:t>−</m:t>
                      </m:r>
                      <m:r>
                        <a:rPr lang="en-US" i="1">
                          <a:latin typeface="Cambria Math"/>
                        </a:rPr>
                        <m:t>𝐵𝑟</m:t>
                      </m:r>
                      <m:r>
                        <a:rPr lang="en-US" i="1">
                          <a:latin typeface="Cambria Math"/>
                        </a:rPr>
                        <m:t>=0</m:t>
                      </m:r>
                    </m:oMath>
                  </m:oMathPara>
                </a14:m>
                <a:endParaRPr lang="en-US" dirty="0" smtClean="0"/>
              </a:p>
              <a:p>
                <a:pPr marL="0" indent="0">
                  <a:buNone/>
                </a:pPr>
                <a:endParaRPr lang="en-US" sz="2900" dirty="0" smtClean="0"/>
              </a:p>
              <a:p>
                <a:pPr marL="0" indent="0">
                  <a:buNone/>
                </a:pPr>
                <a:r>
                  <a:rPr lang="en-US" sz="2900" dirty="0" smtClean="0"/>
                  <a:t>There </a:t>
                </a:r>
                <a:r>
                  <a:rPr lang="en-US" sz="2900" dirty="0"/>
                  <a:t>is also the boundary condition that </a:t>
                </a:r>
                <a:r>
                  <a:rPr lang="en-US" sz="2900" i="1" dirty="0"/>
                  <a:t>B(T,T)=</a:t>
                </a:r>
                <a:r>
                  <a:rPr lang="en-US" sz="2900" i="1" dirty="0" smtClean="0"/>
                  <a:t>F </a:t>
                </a:r>
                <a:r>
                  <a:rPr lang="en-US" sz="2900" dirty="0" smtClean="0"/>
                  <a:t>where </a:t>
                </a:r>
                <a:r>
                  <a:rPr lang="en-US" sz="2900" dirty="0"/>
                  <a:t>F is the face value of the </a:t>
                </a:r>
                <a:r>
                  <a:rPr lang="en-US" sz="2900" dirty="0" smtClean="0"/>
                  <a:t>bond. This </a:t>
                </a:r>
                <a:r>
                  <a:rPr lang="en-US" sz="2900" dirty="0"/>
                  <a:t>differential equation can be solved with the result:</a:t>
                </a:r>
              </a:p>
              <a:p>
                <a:pPr marL="0" indent="0">
                  <a:buNone/>
                </a:pPr>
                <a:r>
                  <a:rPr lang="en-US" dirty="0"/>
                  <a:t> </a:t>
                </a:r>
                <a14:m>
                  <m:oMath xmlns:m="http://schemas.openxmlformats.org/officeDocument/2006/math">
                    <m:r>
                      <a:rPr lang="en-US">
                        <a:latin typeface="Cambria Math"/>
                      </a:rPr>
                      <m:t>    </m:t>
                    </m:r>
                    <m:r>
                      <a:rPr lang="en-US" i="1">
                        <a:latin typeface="Cambria Math"/>
                      </a:rPr>
                      <m:t>𝐵</m:t>
                    </m:r>
                    <m:d>
                      <m:dPr>
                        <m:ctrlPr>
                          <a:rPr lang="en-US" i="1">
                            <a:latin typeface="Cambria Math" panose="02040503050406030204" pitchFamily="18" charset="0"/>
                          </a:rPr>
                        </m:ctrlPr>
                      </m:dPr>
                      <m:e>
                        <m:r>
                          <a:rPr lang="en-US" i="1">
                            <a:latin typeface="Cambria Math"/>
                          </a:rPr>
                          <m:t>0,</m:t>
                        </m:r>
                        <m:r>
                          <a:rPr lang="en-US" i="1">
                            <a:latin typeface="Cambria Math"/>
                          </a:rPr>
                          <m:t>𝑇</m:t>
                        </m:r>
                      </m:e>
                    </m:d>
                  </m:oMath>
                </a14:m>
                <a:r>
                  <a:rPr lang="en-US" dirty="0" smtClean="0"/>
                  <a:t>=</a:t>
                </a:r>
                <a14:m>
                  <m:oMath xmlns:m="http://schemas.openxmlformats.org/officeDocument/2006/math">
                    <m:sSub>
                      <m:sSubPr>
                        <m:ctrlPr>
                          <a:rPr lang="en-US" i="1">
                            <a:latin typeface="Cambria Math" panose="02040503050406030204" pitchFamily="18" charset="0"/>
                          </a:rPr>
                        </m:ctrlPr>
                      </m:sSubPr>
                      <m:e>
                        <m:r>
                          <a:rPr lang="en-US" i="1">
                            <a:latin typeface="Cambria Math"/>
                          </a:rPr>
                          <m:t>𝐸</m:t>
                        </m:r>
                      </m:e>
                      <m:sub>
                        <m:r>
                          <a:rPr lang="en-US" i="1">
                            <a:latin typeface="Cambria Math"/>
                            <a:ea typeface="Cambria Math"/>
                          </a:rPr>
                          <m:t>ℙ</m:t>
                        </m:r>
                      </m:sub>
                    </m:sSub>
                    <m:d>
                      <m:dPr>
                        <m:begChr m:val="["/>
                        <m:endChr m:val="]"/>
                        <m:ctrlPr>
                          <a:rPr lang="en-US" i="1">
                            <a:latin typeface="Cambria Math" panose="02040503050406030204" pitchFamily="18" charset="0"/>
                          </a:rPr>
                        </m:ctrlPr>
                      </m:dPr>
                      <m:e>
                        <m:r>
                          <a:rPr lang="en-US" i="1">
                            <a:latin typeface="Cambria Math"/>
                          </a:rPr>
                          <m:t>𝐹𝑒𝑥𝑝</m:t>
                        </m:r>
                        <m:d>
                          <m:dPr>
                            <m:ctrlPr>
                              <a:rPr lang="en-US" i="1">
                                <a:latin typeface="Cambria Math" panose="02040503050406030204" pitchFamily="18" charset="0"/>
                              </a:rPr>
                            </m:ctrlPr>
                          </m:dPr>
                          <m:e>
                            <m:r>
                              <a:rPr lang="en-US" i="1">
                                <a:latin typeface="Cambria Math"/>
                              </a:rPr>
                              <m:t>−</m:t>
                            </m:r>
                            <m:nary>
                              <m:naryPr>
                                <m:limLoc m:val="undOvr"/>
                                <m:ctrlPr>
                                  <a:rPr lang="en-US" i="1">
                                    <a:latin typeface="Cambria Math" panose="02040503050406030204" pitchFamily="18" charset="0"/>
                                  </a:rPr>
                                </m:ctrlPr>
                              </m:naryPr>
                              <m:sub>
                                <m:r>
                                  <m:rPr>
                                    <m:brk m:alnAt="24"/>
                                  </m:rPr>
                                  <a:rPr lang="en-US" i="1">
                                    <a:latin typeface="Cambria Math"/>
                                  </a:rPr>
                                  <m:t>0</m:t>
                                </m:r>
                              </m:sub>
                              <m:sup>
                                <m:r>
                                  <a:rPr lang="en-US" i="1">
                                    <a:latin typeface="Cambria Math"/>
                                  </a:rPr>
                                  <m:t>𝑇</m:t>
                                </m:r>
                              </m:sup>
                              <m:e>
                                <m:sSub>
                                  <m:sSubPr>
                                    <m:ctrlPr>
                                      <a:rPr lang="en-US" i="1">
                                        <a:latin typeface="Cambria Math" panose="02040503050406030204" pitchFamily="18" charset="0"/>
                                      </a:rPr>
                                    </m:ctrlPr>
                                  </m:sSubPr>
                                  <m:e>
                                    <m:r>
                                      <a:rPr lang="en-US" i="1">
                                        <a:latin typeface="Cambria Math"/>
                                      </a:rPr>
                                      <m:t>𝑟</m:t>
                                    </m:r>
                                  </m:e>
                                  <m:sub>
                                    <m:r>
                                      <a:rPr lang="en-US" i="1">
                                        <a:latin typeface="Cambria Math"/>
                                      </a:rPr>
                                      <m:t>𝑠</m:t>
                                    </m:r>
                                  </m:sub>
                                </m:sSub>
                                <m:r>
                                  <a:rPr lang="en-US" i="1">
                                    <a:latin typeface="Cambria Math"/>
                                  </a:rPr>
                                  <m:t>𝑑𝑠</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nary>
                                  <m:naryPr>
                                    <m:limLoc m:val="undOvr"/>
                                    <m:ctrlPr>
                                      <a:rPr lang="en-US" i="1">
                                        <a:latin typeface="Cambria Math" panose="02040503050406030204" pitchFamily="18" charset="0"/>
                                      </a:rPr>
                                    </m:ctrlPr>
                                  </m:naryPr>
                                  <m:sub>
                                    <m:r>
                                      <m:rPr>
                                        <m:brk m:alnAt="24"/>
                                      </m:rPr>
                                      <a:rPr lang="en-US" i="1">
                                        <a:latin typeface="Cambria Math"/>
                                      </a:rPr>
                                      <m:t>0</m:t>
                                    </m:r>
                                  </m:sub>
                                  <m:sup>
                                    <m:r>
                                      <a:rPr lang="en-US" i="1">
                                        <a:latin typeface="Cambria Math"/>
                                      </a:rPr>
                                      <m:t>𝑇</m:t>
                                    </m:r>
                                  </m:sup>
                                  <m:e>
                                    <m:sSup>
                                      <m:sSupPr>
                                        <m:ctrlPr>
                                          <a:rPr lang="en-US" i="1">
                                            <a:latin typeface="Cambria Math" panose="02040503050406030204" pitchFamily="18" charset="0"/>
                                          </a:rPr>
                                        </m:ctrlPr>
                                      </m:sSupPr>
                                      <m:e>
                                        <m:r>
                                          <a:rPr lang="en-US">
                                            <a:latin typeface="Cambria Math"/>
                                            <a:sym typeface="Symbol"/>
                                          </a:rPr>
                                          <m:t></m:t>
                                        </m:r>
                                      </m:e>
                                      <m:sup>
                                        <m:r>
                                          <a:rPr lang="en-US" i="1">
                                            <a:latin typeface="Cambria Math"/>
                                          </a:rPr>
                                          <m:t>2</m:t>
                                        </m:r>
                                      </m:sup>
                                    </m:sSup>
                                    <m:d>
                                      <m:dPr>
                                        <m:ctrlPr>
                                          <a:rPr lang="en-US" i="1">
                                            <a:latin typeface="Cambria Math" panose="02040503050406030204" pitchFamily="18" charset="0"/>
                                          </a:rPr>
                                        </m:ctrlPr>
                                      </m:dPr>
                                      <m:e>
                                        <m:r>
                                          <a:rPr lang="en-US" i="1">
                                            <a:latin typeface="Cambria Math"/>
                                          </a:rPr>
                                          <m:t>𝑠</m:t>
                                        </m:r>
                                        <m:r>
                                          <a:rPr lang="en-US" i="1">
                                            <a:latin typeface="Cambria Math"/>
                                          </a:rPr>
                                          <m:t>,</m:t>
                                        </m:r>
                                        <m:sSub>
                                          <m:sSubPr>
                                            <m:ctrlPr>
                                              <a:rPr lang="en-US" i="1">
                                                <a:latin typeface="Cambria Math" panose="02040503050406030204" pitchFamily="18" charset="0"/>
                                              </a:rPr>
                                            </m:ctrlPr>
                                          </m:sSubPr>
                                          <m:e>
                                            <m:r>
                                              <a:rPr lang="en-US" i="1">
                                                <a:latin typeface="Cambria Math"/>
                                              </a:rPr>
                                              <m:t>𝑟</m:t>
                                            </m:r>
                                          </m:e>
                                          <m:sub>
                                            <m:r>
                                              <a:rPr lang="en-US" i="1">
                                                <a:latin typeface="Cambria Math"/>
                                              </a:rPr>
                                              <m:t>𝑠</m:t>
                                            </m:r>
                                          </m:sub>
                                        </m:sSub>
                                      </m:e>
                                    </m:d>
                                    <m:r>
                                      <a:rPr lang="en-US" i="1">
                                        <a:latin typeface="Cambria Math"/>
                                      </a:rPr>
                                      <m:t>𝑑𝑠</m:t>
                                    </m:r>
                                    <m:r>
                                      <a:rPr lang="en-US" i="1">
                                        <a:latin typeface="Cambria Math"/>
                                      </a:rPr>
                                      <m:t>−</m:t>
                                    </m:r>
                                  </m:e>
                                </m:nary>
                              </m:e>
                            </m:nary>
                            <m:nary>
                              <m:naryPr>
                                <m:limLoc m:val="undOvr"/>
                                <m:ctrlPr>
                                  <a:rPr lang="en-US" i="1">
                                    <a:latin typeface="Cambria Math" panose="02040503050406030204" pitchFamily="18" charset="0"/>
                                  </a:rPr>
                                </m:ctrlPr>
                              </m:naryPr>
                              <m:sub>
                                <m:r>
                                  <m:rPr>
                                    <m:brk m:alnAt="24"/>
                                  </m:rPr>
                                  <a:rPr lang="en-US" i="1">
                                    <a:latin typeface="Cambria Math"/>
                                  </a:rPr>
                                  <m:t>0</m:t>
                                </m:r>
                              </m:sub>
                              <m:sup>
                                <m:r>
                                  <a:rPr lang="en-US" i="1">
                                    <a:latin typeface="Cambria Math"/>
                                  </a:rPr>
                                  <m:t>𝑇</m:t>
                                </m:r>
                              </m:sup>
                              <m:e>
                                <m:r>
                                  <a:rPr lang="en-US">
                                    <a:latin typeface="Cambria Math"/>
                                    <a:sym typeface="Symbol"/>
                                  </a:rPr>
                                  <m:t></m:t>
                                </m:r>
                                <m:d>
                                  <m:dPr>
                                    <m:ctrlPr>
                                      <a:rPr lang="en-US" i="1">
                                        <a:latin typeface="Cambria Math" panose="02040503050406030204" pitchFamily="18" charset="0"/>
                                        <a:sym typeface="Symbol"/>
                                      </a:rPr>
                                    </m:ctrlPr>
                                  </m:dPr>
                                  <m:e>
                                    <m:r>
                                      <a:rPr lang="en-US" i="1">
                                        <a:latin typeface="Cambria Math"/>
                                        <a:sym typeface="Symbol"/>
                                      </a:rPr>
                                      <m:t>𝑠</m:t>
                                    </m:r>
                                    <m:r>
                                      <a:rPr lang="en-US" i="1">
                                        <a:latin typeface="Cambria Math"/>
                                        <a:sym typeface="Symbol"/>
                                      </a:rPr>
                                      <m:t>,</m:t>
                                    </m:r>
                                    <m:sSub>
                                      <m:sSubPr>
                                        <m:ctrlPr>
                                          <a:rPr lang="en-US" i="1">
                                            <a:latin typeface="Cambria Math" panose="02040503050406030204" pitchFamily="18" charset="0"/>
                                            <a:sym typeface="Symbol"/>
                                          </a:rPr>
                                        </m:ctrlPr>
                                      </m:sSubPr>
                                      <m:e>
                                        <m:r>
                                          <a:rPr lang="en-US" i="1">
                                            <a:latin typeface="Cambria Math"/>
                                            <a:sym typeface="Symbol"/>
                                          </a:rPr>
                                          <m:t>𝑟</m:t>
                                        </m:r>
                                      </m:e>
                                      <m:sub>
                                        <m:r>
                                          <a:rPr lang="en-US" i="1">
                                            <a:latin typeface="Cambria Math"/>
                                            <a:sym typeface="Symbol"/>
                                          </a:rPr>
                                          <m:t>𝑠</m:t>
                                        </m:r>
                                      </m:sub>
                                    </m:sSub>
                                  </m:e>
                                </m:d>
                                <m:r>
                                  <a:rPr lang="en-US" i="1">
                                    <a:latin typeface="Cambria Math"/>
                                    <a:sym typeface="Symbol"/>
                                  </a:rPr>
                                  <m:t>𝑑</m:t>
                                </m:r>
                                <m:sSub>
                                  <m:sSubPr>
                                    <m:ctrlPr>
                                      <a:rPr lang="en-US" i="1">
                                        <a:latin typeface="Cambria Math" panose="02040503050406030204" pitchFamily="18" charset="0"/>
                                        <a:sym typeface="Symbol"/>
                                      </a:rPr>
                                    </m:ctrlPr>
                                  </m:sSubPr>
                                  <m:e>
                                    <m:r>
                                      <a:rPr lang="en-US" i="1">
                                        <a:latin typeface="Cambria Math"/>
                                        <a:sym typeface="Symbol"/>
                                      </a:rPr>
                                      <m:t>𝑍</m:t>
                                    </m:r>
                                  </m:e>
                                  <m:sub>
                                    <m:r>
                                      <a:rPr lang="en-US" i="1">
                                        <a:latin typeface="Cambria Math"/>
                                        <a:sym typeface="Symbol"/>
                                      </a:rPr>
                                      <m:t>𝑠</m:t>
                                    </m:r>
                                  </m:sub>
                                </m:sSub>
                              </m:e>
                            </m:nary>
                          </m:e>
                        </m:d>
                        <m:r>
                          <a:rPr lang="en-US" i="1">
                            <a:latin typeface="Cambria Math"/>
                          </a:rPr>
                          <m:t>|</m:t>
                        </m:r>
                        <m:sSub>
                          <m:sSubPr>
                            <m:ctrlPr>
                              <a:rPr lang="en-US" i="1">
                                <a:latin typeface="Cambria Math" panose="02040503050406030204" pitchFamily="18" charset="0"/>
                              </a:rPr>
                            </m:ctrlPr>
                          </m:sSubPr>
                          <m:e>
                            <m:r>
                              <a:rPr lang="en-US" i="1">
                                <a:latin typeface="Cambria Math"/>
                                <a:ea typeface="Cambria Math"/>
                              </a:rPr>
                              <m:t>ℱ</m:t>
                            </m:r>
                          </m:e>
                          <m:sub>
                            <m:r>
                              <a:rPr lang="en-US" i="1">
                                <a:latin typeface="Cambria Math"/>
                              </a:rPr>
                              <m:t>0</m:t>
                            </m:r>
                          </m:sub>
                        </m:sSub>
                      </m:e>
                    </m:d>
                  </m:oMath>
                </a14:m>
                <a:endParaRPr lang="en-US" dirty="0"/>
              </a:p>
              <a:p>
                <a:pPr marL="0" indent="0">
                  <a:buNone/>
                </a:pPr>
                <a:r>
                  <a:rPr lang="en-US" dirty="0">
                    <a:ea typeface="Cambria Math"/>
                  </a:rPr>
                  <a:t>     </a:t>
                </a:r>
              </a:p>
              <a:p>
                <a:pPr marL="0" indent="0">
                  <a:buNone/>
                </a:pPr>
                <a:r>
                  <a:rPr lang="en-US" i="1" dirty="0">
                    <a:ea typeface="Cambria Math"/>
                  </a:rPr>
                  <a:t>  </a:t>
                </a:r>
                <a14:m>
                  <m:oMath xmlns:m="http://schemas.openxmlformats.org/officeDocument/2006/math">
                    <m:r>
                      <a:rPr lang="en-US" i="1">
                        <a:latin typeface="Cambria Math"/>
                        <a:ea typeface="Cambria Math"/>
                      </a:rPr>
                      <m:t>ℙ</m:t>
                    </m:r>
                  </m:oMath>
                </a14:m>
                <a:r>
                  <a:rPr lang="en-US" i="1" dirty="0"/>
                  <a:t> is the original probability space.</a:t>
                </a:r>
              </a:p>
              <a:p>
                <a:pPr marL="0" indent="0">
                  <a:buNone/>
                </a:pPr>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55765"/>
              </a:xfrm>
              <a:blipFill rotWithShape="0">
                <a:blip r:embed="rId2" cstate="print"/>
                <a:stretch>
                  <a:fillRect l="-1022" t="-2817" r="-1720" b="-1921"/>
                </a:stretch>
              </a:blipFill>
            </p:spPr>
            <p:txBody>
              <a:bodyPr/>
              <a:lstStyle/>
              <a:p>
                <a:r>
                  <a:rPr lang="en-US">
                    <a:noFill/>
                  </a:rPr>
                  <a:t> </a:t>
                </a:r>
              </a:p>
            </p:txBody>
          </p:sp>
        </mc:Fallback>
      </mc:AlternateContent>
    </p:spTree>
    <p:extLst>
      <p:ext uri="{BB962C8B-B14F-4D97-AF65-F5344CB8AC3E}">
        <p14:creationId xmlns:p14="http://schemas.microsoft.com/office/powerpoint/2010/main" xmlns="" val="4241881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One can  also derive the solution using the martingale approach. Suppose that the original probability measure is some physical probability measure </a:t>
                </a:r>
                <a14:m>
                  <m:oMath xmlns:m="http://schemas.openxmlformats.org/officeDocument/2006/math">
                    <m:r>
                      <a:rPr lang="en-US" i="1">
                        <a:latin typeface="Cambria Math" panose="02040503050406030204" pitchFamily="18" charset="0"/>
                      </a:rPr>
                      <m:t>ℙ</m:t>
                    </m:r>
                    <m:r>
                      <a:rPr lang="en-US" i="1">
                        <a:latin typeface="Cambria Math" panose="02040503050406030204" pitchFamily="18" charset="0"/>
                      </a:rPr>
                      <m:t>.</m:t>
                    </m:r>
                  </m:oMath>
                </a14:m>
                <a:r>
                  <a:rPr lang="en-US" dirty="0"/>
                  <a:t> In the martingale approach to pricing an option, recall that the value of the option at time 0 is the expected value taken at time 0 of its discounted expiration value with respect to the risk-neutral equivalent probability measure </a:t>
                </a:r>
                <a14:m>
                  <m:oMath xmlns:m="http://schemas.openxmlformats.org/officeDocument/2006/math">
                    <m:r>
                      <a:rPr lang="en-US" i="1">
                        <a:latin typeface="Cambria Math" panose="02040503050406030204" pitchFamily="18" charset="0"/>
                      </a:rPr>
                      <m:t>ℚ</m:t>
                    </m:r>
                  </m:oMath>
                </a14:m>
                <a:r>
                  <a:rPr lang="en-US" dirty="0"/>
                  <a:t>. Similarly, the value of the long-term bond at time 0 is the expected value of the bond with respect to the risk-neutral equivalent probability measure </a:t>
                </a:r>
                <a14:m>
                  <m:oMath xmlns:m="http://schemas.openxmlformats.org/officeDocument/2006/math">
                    <m:r>
                      <a:rPr lang="en-US" i="1">
                        <a:latin typeface="Cambria Math" panose="02040503050406030204" pitchFamily="18" charset="0"/>
                      </a:rPr>
                      <m:t>ℚ</m:t>
                    </m:r>
                  </m:oMath>
                </a14:m>
                <a:r>
                  <a:rPr lang="en-US" dirty="0"/>
                  <a:t> is:</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0</m:t>
                              </m:r>
                            </m:sub>
                          </m:sSub>
                        </m:e>
                      </m:d>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914"/>
                </a:stretch>
              </a:blipFill>
            </p:spPr>
            <p:txBody>
              <a:bodyPr/>
              <a:lstStyle/>
              <a:p>
                <a:r>
                  <a:rPr lang="en-US">
                    <a:noFill/>
                  </a:rPr>
                  <a:t> </a:t>
                </a:r>
              </a:p>
            </p:txBody>
          </p:sp>
        </mc:Fallback>
      </mc:AlternateContent>
    </p:spTree>
    <p:extLst>
      <p:ext uri="{BB962C8B-B14F-4D97-AF65-F5344CB8AC3E}">
        <p14:creationId xmlns:p14="http://schemas.microsoft.com/office/powerpoint/2010/main" xmlns="" val="327472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903249"/>
              </a:xfrm>
            </p:spPr>
            <p:txBody>
              <a:bodyPr>
                <a:normAutofit lnSpcReduction="10000"/>
              </a:bodyPr>
              <a:lstStyle/>
              <a:p>
                <a:r>
                  <a:rPr lang="en-US" dirty="0"/>
                  <a:t>Compare the results for the price of the bond from the PDE versus the martingale approach. The comparison suggests that the Radon-</a:t>
                </a:r>
                <a:r>
                  <a:rPr lang="en-US" dirty="0" err="1"/>
                  <a:t>Nikodym</a:t>
                </a:r>
                <a:r>
                  <a:rPr lang="en-US" dirty="0"/>
                  <a:t> derivative from the Cameron-Martin-</a:t>
                </a:r>
                <a:r>
                  <a:rPr lang="en-US" dirty="0" err="1"/>
                  <a:t>Girsanov</a:t>
                </a:r>
                <a:r>
                  <a:rPr lang="en-US" dirty="0"/>
                  <a:t> Theorem to change from the probability space </a:t>
                </a:r>
                <a14:m>
                  <m:oMath xmlns:m="http://schemas.openxmlformats.org/officeDocument/2006/math">
                    <m:r>
                      <a:rPr lang="en-US" i="1">
                        <a:latin typeface="Cambria Math" panose="02040503050406030204" pitchFamily="18" charset="0"/>
                      </a:rPr>
                      <m:t>ℙ</m:t>
                    </m:r>
                  </m:oMath>
                </a14:m>
                <a:r>
                  <a:rPr lang="en-US" dirty="0"/>
                  <a:t> to the equivalent risk-neutral probability measure </a:t>
                </a:r>
                <a14:m>
                  <m:oMath xmlns:m="http://schemas.openxmlformats.org/officeDocument/2006/math">
                    <m:r>
                      <a:rPr lang="en-US" i="1">
                        <a:latin typeface="Cambria Math" panose="02040503050406030204" pitchFamily="18" charset="0"/>
                      </a:rPr>
                      <m:t>ℚ</m:t>
                    </m:r>
                  </m:oMath>
                </a14:m>
                <a:r>
                  <a:rPr lang="en-US" dirty="0"/>
                  <a:t> should be: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𝑒𝑥𝑝</m:t>
                      </m:r>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p>
                                <m:sSupPr>
                                  <m:ctrlPr>
                                    <a:rPr lang="en-US" i="1">
                                      <a:latin typeface="Cambria Math" panose="02040503050406030204" pitchFamily="18" charset="0"/>
                                    </a:rPr>
                                  </m:ctrlPr>
                                </m:sSupPr>
                                <m:e>
                                  <m:r>
                                    <m:rPr>
                                      <m:sty m:val="p"/>
                                    </m:rPr>
                                    <a:rPr lang="en-US">
                                      <a:latin typeface="Cambria Math" panose="02040503050406030204" pitchFamily="18" charset="0"/>
                                    </a:rPr>
                                    <m:t>Θ</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e>
                              </m:d>
                              <m:r>
                                <a:rPr lang="en-US" i="1">
                                  <a:latin typeface="Cambria Math" panose="02040503050406030204" pitchFamily="18" charset="0"/>
                                </a:rPr>
                                <m:t>𝑑𝑠</m:t>
                              </m:r>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r>
                                    <m:rPr>
                                      <m:sty m:val="p"/>
                                    </m:rPr>
                                    <a:rPr lang="en-US">
                                      <a:latin typeface="Cambria Math" panose="02040503050406030204" pitchFamily="18" charset="0"/>
                                    </a:rPr>
                                    <m:t>Θ</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e>
                                  </m: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e>
                              </m:nary>
                            </m:e>
                          </m:nary>
                        </m:e>
                      </m:d>
                    </m:oMath>
                  </m:oMathPara>
                </a14:m>
                <a:endParaRPr lang="en-US" dirty="0"/>
              </a:p>
              <a:p>
                <a:pPr marL="0" indent="0">
                  <a:buNone/>
                </a:pPr>
                <a:r>
                  <a:rPr lang="en-US" dirty="0"/>
                  <a:t> </a:t>
                </a:r>
              </a:p>
              <a:p>
                <a:r>
                  <a:rPr lang="en-US" dirty="0"/>
                  <a:t>This will enable us to rewrite the PDE solution in the form: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𝑇</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ℙ</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sSub>
                            <m:sSubPr>
                              <m:ctrlPr>
                                <a:rPr lang="en-US" i="1">
                                  <a:latin typeface="Cambria Math" panose="02040503050406030204" pitchFamily="18" charset="0"/>
                                </a:rPr>
                              </m:ctrlPr>
                            </m:sSubPr>
                            <m:e>
                              <m:r>
                                <a:rPr lang="en-US" i="1">
                                  <a:latin typeface="Cambria Math" panose="02040503050406030204" pitchFamily="18" charset="0"/>
                                </a:rPr>
                                <m:t>𝜉</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0</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ℚ</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𝑇</m:t>
                                      </m:r>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𝑠</m:t>
                                          </m:r>
                                        </m:sub>
                                      </m:sSub>
                                      <m:r>
                                        <a:rPr lang="en-US" i="1">
                                          <a:latin typeface="Cambria Math" panose="02040503050406030204" pitchFamily="18" charset="0"/>
                                        </a:rPr>
                                        <m:t>𝑑𝑠</m:t>
                                      </m:r>
                                    </m:e>
                                  </m:nary>
                                </m:e>
                              </m:d>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ℱ</m:t>
                              </m:r>
                            </m:e>
                            <m:sub>
                              <m:r>
                                <a:rPr lang="en-US" i="1">
                                  <a:latin typeface="Cambria Math" panose="02040503050406030204" pitchFamily="18" charset="0"/>
                                </a:rPr>
                                <m:t>0</m:t>
                              </m:r>
                            </m:sub>
                          </m:sSub>
                        </m:e>
                      </m:d>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903249"/>
              </a:xfrm>
              <a:blipFill rotWithShape="0">
                <a:blip r:embed="rId2" cstate="print"/>
                <a:stretch>
                  <a:fillRect l="-538" t="-1863"/>
                </a:stretch>
              </a:blipFill>
            </p:spPr>
            <p:txBody>
              <a:bodyPr/>
              <a:lstStyle/>
              <a:p>
                <a:r>
                  <a:rPr lang="en-US">
                    <a:noFill/>
                  </a:rPr>
                  <a:t> </a:t>
                </a:r>
              </a:p>
            </p:txBody>
          </p:sp>
        </mc:Fallback>
      </mc:AlternateContent>
    </p:spTree>
    <p:extLst>
      <p:ext uri="{BB962C8B-B14F-4D97-AF65-F5344CB8AC3E}">
        <p14:creationId xmlns:p14="http://schemas.microsoft.com/office/powerpoint/2010/main" xmlns="" val="195275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Short </a:t>
            </a:r>
            <a:r>
              <a:rPr lang="en-US" b="1" dirty="0" smtClean="0"/>
              <a:t>And </a:t>
            </a:r>
            <a:r>
              <a:rPr lang="en-US" b="1" dirty="0"/>
              <a:t>Long Term Rates</a:t>
            </a:r>
          </a:p>
        </p:txBody>
      </p:sp>
      <p:sp>
        <p:nvSpPr>
          <p:cNvPr id="3" name="Content Placeholder 2"/>
          <p:cNvSpPr>
            <a:spLocks noGrp="1"/>
          </p:cNvSpPr>
          <p:nvPr>
            <p:ph sz="quarter" idx="1"/>
          </p:nvPr>
        </p:nvSpPr>
        <p:spPr/>
        <p:txBody>
          <a:bodyPr>
            <a:normAutofit/>
          </a:bodyPr>
          <a:lstStyle/>
          <a:p>
            <a:r>
              <a:rPr lang="en-US" dirty="0" smtClean="0"/>
              <a:t>As discussed in Chapters 3 and 4, the yield curve depicts varying spot rates over associated bond terms to maturity. Spot rates are interest rates on loans originated at time zero (e.g., now). The yield curve is typically constructed from the yields of benchmark highly liquid (where possible) default-free fixed income and/or zero coupon instruments. </a:t>
            </a:r>
          </a:p>
          <a:p>
            <a:r>
              <a:rPr lang="en-US" dirty="0"/>
              <a:t>Bond prices are affected by short-term (technically, </a:t>
            </a:r>
            <a:r>
              <a:rPr lang="en-US" i="1" dirty="0"/>
              <a:t>instantaneous short rates</a:t>
            </a:r>
            <a:r>
              <a:rPr lang="en-US" dirty="0"/>
              <a:t>) and long-term interest rates</a:t>
            </a:r>
            <a:r>
              <a:rPr lang="en-US" dirty="0" smtClean="0"/>
              <a:t>. Instantaneous </a:t>
            </a:r>
            <a:r>
              <a:rPr lang="en-US" dirty="0"/>
              <a:t>rates, which are unobservable because they don't actually exist in reality, might be </a:t>
            </a:r>
            <a:r>
              <a:rPr lang="en-US" dirty="0" err="1"/>
              <a:t>proxied</a:t>
            </a:r>
            <a:r>
              <a:rPr lang="en-US" dirty="0"/>
              <a:t> by overnight rates. </a:t>
            </a:r>
          </a:p>
          <a:p>
            <a:endParaRPr lang="en-US" dirty="0"/>
          </a:p>
        </p:txBody>
      </p:sp>
    </p:spTree>
    <p:extLst>
      <p:ext uri="{BB962C8B-B14F-4D97-AF65-F5344CB8AC3E}">
        <p14:creationId xmlns:p14="http://schemas.microsoft.com/office/powerpoint/2010/main" xmlns="" val="324827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dirty="0"/>
              <a:t>Pricing A Zero-Coupon Bond With Single Factor Interest Rate Models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Summary: </a:t>
                </a:r>
              </a:p>
              <a:p>
                <a:pPr marL="0" indent="0">
                  <a:buNone/>
                </a:pPr>
                <a:r>
                  <a:rPr lang="en-US" dirty="0" smtClean="0"/>
                  <a:t>The two </a:t>
                </a:r>
                <a:r>
                  <a:rPr lang="en-US" dirty="0"/>
                  <a:t>approaches give equivalent pricing for the bond. In a manner analogous to option  pricing, the discounted face value of the bond is a martingale with respect to the risk neutral probability space </a:t>
                </a:r>
                <a14:m>
                  <m:oMath xmlns:m="http://schemas.openxmlformats.org/officeDocument/2006/math">
                    <m:r>
                      <a:rPr lang="en-US" i="1">
                        <a:latin typeface="Cambria Math" panose="02040503050406030204" pitchFamily="18" charset="0"/>
                      </a:rPr>
                      <m:t>ℚ</m:t>
                    </m:r>
                  </m:oMath>
                </a14:m>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07581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43116"/>
          </a:xfrm>
        </p:spPr>
        <p:txBody>
          <a:bodyPr>
            <a:normAutofit/>
          </a:bodyPr>
          <a:lstStyle/>
          <a:p>
            <a:r>
              <a:rPr lang="en-US" b="1" dirty="0"/>
              <a:t>The </a:t>
            </a:r>
            <a:r>
              <a:rPr lang="en-US" b="1" dirty="0" smtClean="0"/>
              <a:t>Bond Pricing Formula For The </a:t>
            </a:r>
            <a:r>
              <a:rPr lang="en-US" b="1" dirty="0" err="1"/>
              <a:t>Vasicek</a:t>
            </a:r>
            <a:r>
              <a:rPr lang="en-US" b="1" dirty="0"/>
              <a:t> </a:t>
            </a:r>
            <a:r>
              <a:rPr lang="en-US" b="1" dirty="0" smtClean="0"/>
              <a:t>Model</a:t>
            </a:r>
            <a:endParaRPr lang="en-US" sz="2800"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647610"/>
              </a:xfrm>
            </p:spPr>
            <p:txBody>
              <a:bodyPr/>
              <a:lstStyle/>
              <a:p>
                <a:r>
                  <a:rPr lang="en-US" dirty="0"/>
                  <a:t>The time zero price </a:t>
                </a:r>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0</m:t>
                        </m:r>
                      </m:sub>
                    </m:sSub>
                  </m:oMath>
                </a14:m>
                <a:r>
                  <a:rPr lang="en-US" dirty="0"/>
                  <a:t> of a bond that matures at time T driven by interest rates following the </a:t>
                </a:r>
                <a:r>
                  <a:rPr lang="en-US" dirty="0" err="1"/>
                  <a:t>Vasicek</a:t>
                </a:r>
                <a:r>
                  <a:rPr lang="en-US" dirty="0"/>
                  <a:t> model and assuming a constant risk premium </a:t>
                </a:r>
                <a:r>
                  <a:rPr lang="en-US" dirty="0">
                    <a:sym typeface="Symbol"/>
                  </a:rPr>
                  <a:t> is</a:t>
                </a:r>
                <a:r>
                  <a:rPr lang="en-US" dirty="0" smtClean="0">
                    <a:sym typeface="Symbol"/>
                  </a:rPr>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B</m:t>
                          </m:r>
                        </m:e>
                        <m:sub>
                          <m:r>
                            <m:rPr>
                              <m:sty m:val="p"/>
                            </m:rPr>
                            <a:rPr lang="en-US">
                              <a:latin typeface="Cambria Math"/>
                            </a:rPr>
                            <m:t>o</m:t>
                          </m:r>
                        </m:sub>
                      </m:sSub>
                      <m:r>
                        <a:rPr lang="en-US">
                          <a:latin typeface="Cambria Math"/>
                        </a:rPr>
                        <m:t>=</m:t>
                      </m:r>
                      <m:r>
                        <m:rPr>
                          <m:sty m:val="p"/>
                        </m:rPr>
                        <a:rPr lang="en-US">
                          <a:latin typeface="Cambria Math"/>
                        </a:rPr>
                        <m:t>F</m:t>
                      </m:r>
                      <m:sSup>
                        <m:sSupPr>
                          <m:ctrlPr>
                            <a:rPr lang="en-US" i="1">
                              <a:latin typeface="Cambria Math" panose="02040503050406030204" pitchFamily="18" charset="0"/>
                            </a:rPr>
                          </m:ctrlPr>
                        </m:sSupPr>
                        <m:e>
                          <m:r>
                            <m:rPr>
                              <m:sty m:val="p"/>
                            </m:rPr>
                            <a:rPr lang="en-US">
                              <a:latin typeface="Cambria Math"/>
                            </a:rPr>
                            <m:t>e</m:t>
                          </m:r>
                        </m:e>
                        <m:sup>
                          <m:d>
                            <m:dPr>
                              <m:begChr m:val="["/>
                              <m:endChr m:val="]"/>
                              <m:ctrlPr>
                                <a:rPr lang="en-US" i="1">
                                  <a:latin typeface="Cambria Math" panose="02040503050406030204" pitchFamily="18" charset="0"/>
                                </a:rPr>
                              </m:ctrlPr>
                            </m:dPr>
                            <m:e>
                              <m:r>
                                <m:rPr>
                                  <m:sty m:val="p"/>
                                </m:rPr>
                                <a:rPr lang="en-US">
                                  <a:latin typeface="Cambria Math"/>
                                  <a:ea typeface="Cambria Math"/>
                                </a:rPr>
                                <m:t>κ</m:t>
                              </m:r>
                              <m:d>
                                <m:dPr>
                                  <m:ctrlPr>
                                    <a:rPr lang="en-US" i="1">
                                      <a:latin typeface="Cambria Math" panose="02040503050406030204" pitchFamily="18" charset="0"/>
                                      <a:ea typeface="Cambria Math"/>
                                    </a:rPr>
                                  </m:ctrlPr>
                                </m:dPr>
                                <m:e>
                                  <m:sSub>
                                    <m:sSubPr>
                                      <m:ctrlPr>
                                        <a:rPr lang="en-US" i="1">
                                          <a:latin typeface="Cambria Math" panose="02040503050406030204" pitchFamily="18" charset="0"/>
                                          <a:ea typeface="Cambria Math"/>
                                        </a:rPr>
                                      </m:ctrlPr>
                                    </m:sSubPr>
                                    <m:e>
                                      <m:r>
                                        <m:rPr>
                                          <m:sty m:val="p"/>
                                        </m:rPr>
                                        <a:rPr lang="en-US">
                                          <a:latin typeface="Cambria Math"/>
                                          <a:ea typeface="Cambria Math"/>
                                        </a:rPr>
                                        <m:t>r</m:t>
                                      </m:r>
                                    </m:e>
                                    <m:sub>
                                      <m:r>
                                        <a:rPr lang="en-US">
                                          <a:latin typeface="Cambria Math"/>
                                          <a:ea typeface="Cambria Math"/>
                                        </a:rPr>
                                        <m:t>∞</m:t>
                                      </m:r>
                                    </m:sub>
                                  </m:sSub>
                                  <m:r>
                                    <a:rPr lang="en-US">
                                      <a:latin typeface="Cambria Math"/>
                                      <a:ea typeface="Cambria Math"/>
                                    </a:rPr>
                                    <m:t>−</m:t>
                                  </m:r>
                                  <m:sSub>
                                    <m:sSubPr>
                                      <m:ctrlPr>
                                        <a:rPr lang="en-US" i="1">
                                          <a:latin typeface="Cambria Math" panose="02040503050406030204" pitchFamily="18" charset="0"/>
                                          <a:ea typeface="Cambria Math"/>
                                        </a:rPr>
                                      </m:ctrlPr>
                                    </m:sSubPr>
                                    <m:e>
                                      <m:r>
                                        <m:rPr>
                                          <m:sty m:val="p"/>
                                        </m:rPr>
                                        <a:rPr lang="en-US">
                                          <a:latin typeface="Cambria Math"/>
                                          <a:ea typeface="Cambria Math"/>
                                        </a:rPr>
                                        <m:t>r</m:t>
                                      </m:r>
                                    </m:e>
                                    <m:sub>
                                      <m:r>
                                        <a:rPr lang="en-US">
                                          <a:latin typeface="Cambria Math"/>
                                          <a:ea typeface="Cambria Math"/>
                                        </a:rPr>
                                        <m:t>0</m:t>
                                      </m:r>
                                    </m:sub>
                                  </m:sSub>
                                </m:e>
                              </m:d>
                              <m:r>
                                <a:rPr lang="en-US">
                                  <a:latin typeface="Cambria Math"/>
                                  <a:ea typeface="Cambria Math"/>
                                </a:rPr>
                                <m:t>−</m:t>
                              </m:r>
                              <m:sSub>
                                <m:sSubPr>
                                  <m:ctrlPr>
                                    <a:rPr lang="en-US" i="1">
                                      <a:latin typeface="Cambria Math" panose="02040503050406030204" pitchFamily="18" charset="0"/>
                                      <a:ea typeface="Cambria Math"/>
                                    </a:rPr>
                                  </m:ctrlPr>
                                </m:sSubPr>
                                <m:e>
                                  <m:r>
                                    <m:rPr>
                                      <m:sty m:val="p"/>
                                    </m:rPr>
                                    <a:rPr lang="en-US">
                                      <a:latin typeface="Cambria Math"/>
                                      <a:ea typeface="Cambria Math"/>
                                    </a:rPr>
                                    <m:t>r</m:t>
                                  </m:r>
                                </m:e>
                                <m:sub>
                                  <m:r>
                                    <a:rPr lang="en-US">
                                      <a:latin typeface="Cambria Math"/>
                                      <a:ea typeface="Cambria Math"/>
                                    </a:rPr>
                                    <m:t>∞</m:t>
                                  </m:r>
                                </m:sub>
                              </m:sSub>
                              <m:r>
                                <m:rPr>
                                  <m:sty m:val="p"/>
                                </m:rPr>
                                <a:rPr lang="en-US">
                                  <a:latin typeface="Cambria Math"/>
                                  <a:ea typeface="Cambria Math"/>
                                </a:rPr>
                                <m:t>T</m:t>
                              </m:r>
                              <m:r>
                                <a:rPr lang="en-US">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a:latin typeface="Cambria Math"/>
                                          <a:ea typeface="Cambria Math"/>
                                        </a:rPr>
                                        <m:t>(</m:t>
                                      </m:r>
                                      <m:sSub>
                                        <m:sSubPr>
                                          <m:ctrlPr>
                                            <a:rPr lang="en-US" i="1">
                                              <a:latin typeface="Cambria Math" panose="02040503050406030204" pitchFamily="18" charset="0"/>
                                              <a:ea typeface="Cambria Math"/>
                                            </a:rPr>
                                          </m:ctrlPr>
                                        </m:sSubPr>
                                        <m:e>
                                          <m:r>
                                            <m:rPr>
                                              <m:sty m:val="p"/>
                                            </m:rPr>
                                            <a:rPr lang="en-US">
                                              <a:latin typeface="Cambria Math"/>
                                              <a:ea typeface="Cambria Math"/>
                                            </a:rPr>
                                            <m:t>σ</m:t>
                                          </m:r>
                                        </m:e>
                                        <m:sub>
                                          <m:r>
                                            <m:rPr>
                                              <m:sty m:val="p"/>
                                            </m:rPr>
                                            <a:rPr lang="en-US">
                                              <a:latin typeface="Cambria Math"/>
                                              <a:ea typeface="Cambria Math"/>
                                            </a:rPr>
                                            <m:t>r</m:t>
                                          </m:r>
                                        </m:sub>
                                      </m:sSub>
                                      <m:r>
                                        <m:rPr>
                                          <m:sty m:val="p"/>
                                        </m:rPr>
                                        <a:rPr lang="en-US">
                                          <a:latin typeface="Cambria Math"/>
                                          <a:ea typeface="Cambria Math"/>
                                        </a:rPr>
                                        <m:t>κ</m:t>
                                      </m:r>
                                      <m:r>
                                        <a:rPr lang="en-US">
                                          <a:latin typeface="Cambria Math"/>
                                          <a:ea typeface="Cambria Math"/>
                                        </a:rPr>
                                        <m:t>)</m:t>
                                      </m:r>
                                    </m:e>
                                    <m:sup>
                                      <m:r>
                                        <a:rPr lang="en-US">
                                          <a:latin typeface="Cambria Math"/>
                                          <a:ea typeface="Cambria Math"/>
                                        </a:rPr>
                                        <m:t>2</m:t>
                                      </m:r>
                                    </m:sup>
                                  </m:sSup>
                                </m:num>
                                <m:den>
                                  <m:r>
                                    <m:rPr>
                                      <m:sty m:val="p"/>
                                    </m:rPr>
                                    <a:rPr lang="en-US">
                                      <a:latin typeface="Cambria Math"/>
                                      <a:ea typeface="Cambria Math"/>
                                    </a:rPr>
                                    <m:t>λ</m:t>
                                  </m:r>
                                </m:den>
                              </m:f>
                            </m:e>
                          </m:d>
                        </m:sup>
                      </m:sSup>
                    </m:oMath>
                  </m:oMathPara>
                </a14:m>
                <a:endParaRPr lang="en-US" dirty="0"/>
              </a:p>
              <a:p>
                <a:pPr marL="0" indent="0">
                  <a:buNone/>
                </a:pPr>
                <a:r>
                  <a:rPr lang="en-US" i="1" dirty="0" smtClean="0"/>
                  <a:t>where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ea typeface="Cambria Math"/>
                          </a:rPr>
                          <m:t>∞</m:t>
                        </m:r>
                      </m:sub>
                    </m:sSub>
                    <m:r>
                      <a:rPr lang="en-US" i="1">
                        <a:latin typeface="Cambria Math"/>
                      </a:rPr>
                      <m:t>=</m:t>
                    </m:r>
                    <m:r>
                      <a:rPr lang="en-US" i="1">
                        <a:latin typeface="Cambria Math"/>
                        <a:ea typeface="Cambria Math"/>
                      </a:rPr>
                      <m:t>𝜇</m:t>
                    </m:r>
                    <m:r>
                      <a:rPr lang="en-US" i="1">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i="1">
                                <a:latin typeface="Cambria Math"/>
                                <a:ea typeface="Cambria Math"/>
                              </a:rPr>
                              <m:t>𝜎</m:t>
                            </m:r>
                          </m:e>
                          <m:sub>
                            <m:r>
                              <a:rPr lang="en-US" i="1">
                                <a:latin typeface="Cambria Math"/>
                                <a:ea typeface="Cambria Math"/>
                              </a:rPr>
                              <m:t>𝑟</m:t>
                            </m:r>
                          </m:sub>
                        </m:sSub>
                        <m:r>
                          <a:rPr lang="el-GR" i="1">
                            <a:latin typeface="Cambria Math"/>
                            <a:ea typeface="Cambria Math"/>
                          </a:rPr>
                          <m:t>𝛩</m:t>
                        </m:r>
                      </m:num>
                      <m:den>
                        <m:r>
                          <a:rPr lang="en-US" i="1">
                            <a:latin typeface="Cambria Math"/>
                            <a:ea typeface="Cambria Math"/>
                          </a:rPr>
                          <m:t>𝜆</m:t>
                        </m:r>
                      </m:den>
                    </m:f>
                    <m:r>
                      <a:rPr lang="en-US" i="1">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𝜎</m:t>
                                </m:r>
                              </m:e>
                              <m:sub>
                                <m:r>
                                  <a:rPr lang="en-US" i="1">
                                    <a:latin typeface="Cambria Math"/>
                                    <a:ea typeface="Cambria Math"/>
                                  </a:rPr>
                                  <m:t>𝑟</m:t>
                                </m:r>
                              </m:sub>
                            </m:sSub>
                            <m:r>
                              <a:rPr lang="en-US" i="1">
                                <a:latin typeface="Cambria Math"/>
                                <a:ea typeface="Cambria Math"/>
                              </a:rPr>
                              <m:t>)</m:t>
                            </m:r>
                          </m:e>
                          <m:sup>
                            <m:r>
                              <a:rPr lang="en-US" i="1">
                                <a:latin typeface="Cambria Math"/>
                                <a:ea typeface="Cambria Math"/>
                              </a:rPr>
                              <m:t>2</m:t>
                            </m:r>
                          </m:sup>
                        </m:sSup>
                      </m:num>
                      <m:den>
                        <m:r>
                          <a:rPr lang="en-US" i="1">
                            <a:latin typeface="Cambria Math"/>
                            <a:ea typeface="Cambria Math"/>
                          </a:rPr>
                          <m:t>2</m:t>
                        </m:r>
                        <m:sSup>
                          <m:sSupPr>
                            <m:ctrlPr>
                              <a:rPr lang="en-US" i="1">
                                <a:latin typeface="Cambria Math" panose="02040503050406030204" pitchFamily="18" charset="0"/>
                                <a:ea typeface="Cambria Math"/>
                              </a:rPr>
                            </m:ctrlPr>
                          </m:sSupPr>
                          <m:e>
                            <m:r>
                              <a:rPr lang="en-US" i="1">
                                <a:latin typeface="Cambria Math"/>
                                <a:ea typeface="Cambria Math"/>
                              </a:rPr>
                              <m:t>𝜆</m:t>
                            </m:r>
                          </m:e>
                          <m:sup>
                            <m:r>
                              <a:rPr lang="en-US" i="1">
                                <a:latin typeface="Cambria Math"/>
                                <a:ea typeface="Cambria Math"/>
                              </a:rPr>
                              <m:t>2</m:t>
                            </m:r>
                          </m:sup>
                        </m:sSup>
                      </m:den>
                    </m:f>
                  </m:oMath>
                </a14:m>
                <a:r>
                  <a:rPr lang="en-US" i="1" dirty="0"/>
                  <a:t> and </a:t>
                </a:r>
                <a14:m>
                  <m:oMath xmlns:m="http://schemas.openxmlformats.org/officeDocument/2006/math">
                    <m:r>
                      <a:rPr lang="en-US" i="1">
                        <a:latin typeface="Cambria Math"/>
                        <a:ea typeface="Cambria Math"/>
                      </a:rPr>
                      <m:t>𝜅</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sSup>
                          <m:sSupPr>
                            <m:ctrlPr>
                              <a:rPr lang="en-US" i="1">
                                <a:latin typeface="Cambria Math" panose="02040503050406030204" pitchFamily="18" charset="0"/>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a:ea typeface="Cambria Math"/>
                              </a:rPr>
                              <m:t>𝜆</m:t>
                            </m:r>
                            <m:r>
                              <a:rPr lang="en-US" i="1">
                                <a:latin typeface="Cambria Math"/>
                                <a:ea typeface="Cambria Math"/>
                              </a:rPr>
                              <m:t>𝑇</m:t>
                            </m:r>
                          </m:sup>
                        </m:sSup>
                      </m:num>
                      <m:den>
                        <m:r>
                          <a:rPr lang="en-US" i="1">
                            <a:latin typeface="Cambria Math"/>
                            <a:ea typeface="Cambria Math"/>
                          </a:rPr>
                          <m:t>𝜆</m:t>
                        </m:r>
                      </m:den>
                    </m:f>
                  </m:oMath>
                </a14:m>
                <a:endParaRPr lang="en-US" i="1" dirty="0" smtClean="0"/>
              </a:p>
              <a:p>
                <a:r>
                  <a:rPr lang="en-US" dirty="0"/>
                  <a:t>Suppose the price above was obtained in an original probability space </a:t>
                </a:r>
                <a14:m>
                  <m:oMath xmlns:m="http://schemas.openxmlformats.org/officeDocument/2006/math">
                    <m:r>
                      <a:rPr lang="en-US" i="1">
                        <a:latin typeface="Cambria Math"/>
                        <a:ea typeface="Cambria Math"/>
                      </a:rPr>
                      <m:t>ℙ</m:t>
                    </m:r>
                  </m:oMath>
                </a14:m>
                <a:r>
                  <a:rPr lang="en-US" dirty="0"/>
                  <a:t> with a constant risk premium </a:t>
                </a:r>
                <a:r>
                  <a:rPr lang="en-US" dirty="0">
                    <a:sym typeface="Symbol"/>
                  </a:rPr>
                  <a:t> with the short term interest following the </a:t>
                </a:r>
                <a:r>
                  <a:rPr lang="en-US" dirty="0" err="1">
                    <a:sym typeface="Symbol"/>
                  </a:rPr>
                  <a:t>Vasicek</a:t>
                </a:r>
                <a:r>
                  <a:rPr lang="en-US" dirty="0">
                    <a:sym typeface="Symbol"/>
                  </a:rPr>
                  <a:t> model:</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i="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47610"/>
              </a:xfrm>
              <a:blipFill rotWithShape="0">
                <a:blip r:embed="rId2" cstate="print"/>
                <a:stretch>
                  <a:fillRect l="-1022" t="-1312" r="-914"/>
                </a:stretch>
              </a:blipFill>
            </p:spPr>
            <p:txBody>
              <a:bodyPr/>
              <a:lstStyle/>
              <a:p>
                <a:r>
                  <a:rPr lang="en-US">
                    <a:noFill/>
                  </a:rPr>
                  <a:t> </a:t>
                </a:r>
              </a:p>
            </p:txBody>
          </p:sp>
        </mc:Fallback>
      </mc:AlternateContent>
    </p:spTree>
    <p:extLst>
      <p:ext uri="{BB962C8B-B14F-4D97-AF65-F5344CB8AC3E}">
        <p14:creationId xmlns:p14="http://schemas.microsoft.com/office/powerpoint/2010/main" xmlns="" val="409172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62781"/>
          </a:xfrm>
        </p:spPr>
        <p:txBody>
          <a:bodyPr>
            <a:normAutofit fontScale="90000"/>
          </a:bodyPr>
          <a:lstStyle/>
          <a:p>
            <a:r>
              <a:rPr lang="en-US" b="1" dirty="0"/>
              <a:t>The Bond Pricing Formula For The </a:t>
            </a:r>
            <a:r>
              <a:rPr lang="en-US" b="1" dirty="0" err="1"/>
              <a:t>Vasicek</a:t>
            </a:r>
            <a:r>
              <a:rPr lang="en-US" b="1" dirty="0"/>
              <a:t> Model </a:t>
            </a:r>
            <a:r>
              <a:rPr lang="en-US" sz="28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932746"/>
              </a:xfrm>
            </p:spPr>
            <p:txBody>
              <a:bodyPr>
                <a:normAutofit/>
              </a:bodyPr>
              <a:lstStyle/>
              <a:p>
                <a:pPr marL="0" indent="0">
                  <a:buNone/>
                </a:pPr>
                <a:r>
                  <a:rPr lang="en-US" dirty="0" smtClean="0"/>
                  <a:t>Then</a:t>
                </a:r>
                <a:r>
                  <a:rPr lang="en-US" dirty="0"/>
                  <a:t>, it can be shown that this is equivalent to expressing the bond price in the risk neutral probability space </a:t>
                </a:r>
                <a14:m>
                  <m:oMath xmlns:m="http://schemas.openxmlformats.org/officeDocument/2006/math">
                    <m:r>
                      <a:rPr lang="en-US" i="1">
                        <a:latin typeface="Cambria Math"/>
                        <a:ea typeface="Cambria Math"/>
                      </a:rPr>
                      <m:t>ℚ</m:t>
                    </m:r>
                  </m:oMath>
                </a14:m>
                <a:r>
                  <a:rPr lang="en-US" dirty="0"/>
                  <a:t> where the risk premium now becomes </a:t>
                </a:r>
                <a14:m>
                  <m:oMath xmlns:m="http://schemas.openxmlformats.org/officeDocument/2006/math">
                    <m:acc>
                      <m:accPr>
                        <m:chr m:val="̂"/>
                        <m:ctrlPr>
                          <a:rPr lang="en-US" i="1">
                            <a:latin typeface="Cambria Math" panose="02040503050406030204" pitchFamily="18" charset="0"/>
                          </a:rPr>
                        </m:ctrlPr>
                      </m:accPr>
                      <m:e>
                        <m:r>
                          <m:rPr>
                            <m:nor/>
                          </m:rPr>
                          <a:rPr lang="en-US" dirty="0">
                            <a:sym typeface="Symbol"/>
                          </a:rPr>
                          <m:t></m:t>
                        </m:r>
                      </m:e>
                    </m:acc>
                    <m:r>
                      <a:rPr lang="en-US">
                        <a:latin typeface="Cambria Math"/>
                      </a:rPr>
                      <m:t>=0,</m:t>
                    </m:r>
                  </m:oMath>
                </a14:m>
                <a:r>
                  <a:rPr lang="en-US" dirty="0"/>
                  <a:t> the long term mean becomes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𝜇</m:t>
                        </m:r>
                      </m:e>
                    </m:acc>
                    <m:r>
                      <a:rPr lang="en-US" i="1">
                        <a:latin typeface="Cambria Math"/>
                      </a:rPr>
                      <m:t>=</m:t>
                    </m:r>
                    <m:r>
                      <a:rPr lang="en-US" i="1">
                        <a:latin typeface="Cambria Math"/>
                        <a:ea typeface="Cambria Math"/>
                      </a:rPr>
                      <m:t>𝜇</m:t>
                    </m:r>
                    <m:r>
                      <a:rPr lang="en-US" i="1">
                        <a:latin typeface="Cambria Math"/>
                        <a:ea typeface="Cambria Math"/>
                      </a:rPr>
                      <m:t>−</m:t>
                    </m:r>
                    <m:f>
                      <m:fPr>
                        <m:ctrlPr>
                          <a:rPr lang="en-US" i="1">
                            <a:latin typeface="Cambria Math" panose="02040503050406030204" pitchFamily="18" charset="0"/>
                            <a:ea typeface="Cambria Math"/>
                          </a:rPr>
                        </m:ctrlPr>
                      </m:fPr>
                      <m:num>
                        <m:sSub>
                          <m:sSubPr>
                            <m:ctrlPr>
                              <a:rPr lang="en-US" i="1">
                                <a:latin typeface="Cambria Math" panose="02040503050406030204" pitchFamily="18" charset="0"/>
                                <a:ea typeface="Cambria Math"/>
                              </a:rPr>
                            </m:ctrlPr>
                          </m:sSubPr>
                          <m:e>
                            <m:r>
                              <a:rPr lang="en-US" i="1">
                                <a:latin typeface="Cambria Math"/>
                                <a:ea typeface="Cambria Math"/>
                              </a:rPr>
                              <m:t>𝜎</m:t>
                            </m:r>
                          </m:e>
                          <m:sub>
                            <m:r>
                              <a:rPr lang="en-US" i="1">
                                <a:latin typeface="Cambria Math"/>
                                <a:ea typeface="Cambria Math"/>
                              </a:rPr>
                              <m:t>𝑟</m:t>
                            </m:r>
                          </m:sub>
                        </m:sSub>
                        <m:r>
                          <m:rPr>
                            <m:sty m:val="p"/>
                          </m:rPr>
                          <a:rPr lang="el-GR" i="1">
                            <a:latin typeface="Cambria Math"/>
                            <a:ea typeface="Cambria Math"/>
                          </a:rPr>
                          <m:t>Θ</m:t>
                        </m:r>
                      </m:num>
                      <m:den>
                        <m:r>
                          <a:rPr lang="en-US" i="1">
                            <a:latin typeface="Cambria Math"/>
                            <a:ea typeface="Cambria Math"/>
                          </a:rPr>
                          <m:t>𝜆</m:t>
                        </m:r>
                      </m:den>
                    </m:f>
                  </m:oMath>
                </a14:m>
                <a:r>
                  <a:rPr lang="en-US" dirty="0"/>
                  <a:t>, and the short term interest rate now follows the </a:t>
                </a:r>
                <a:r>
                  <a:rPr lang="en-US" dirty="0" err="1"/>
                  <a:t>Vasicek</a:t>
                </a:r>
                <a:r>
                  <a:rPr lang="en-US" dirty="0"/>
                  <a:t> model:</a:t>
                </a:r>
              </a:p>
              <a:p>
                <a:pPr marL="0" indent="0">
                  <a:buNone/>
                </a:pPr>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𝑑</m:t>
                      </m:r>
                      <m:sSub>
                        <m:sSubPr>
                          <m:ctrlPr>
                            <a:rPr lang="en-US" i="1">
                              <a:latin typeface="Cambria Math" panose="02040503050406030204" pitchFamily="18" charset="0"/>
                            </a:rPr>
                          </m:ctrlPr>
                        </m:sSubPr>
                        <m:e>
                          <m:r>
                            <a:rPr lang="en-US" i="1">
                              <a:latin typeface="Cambria Math"/>
                            </a:rPr>
                            <m:t>𝑟</m:t>
                          </m:r>
                        </m:e>
                        <m:sub>
                          <m:r>
                            <a:rPr lang="en-US" i="1">
                              <a:latin typeface="Cambria Math"/>
                            </a:rPr>
                            <m:t>𝑡</m:t>
                          </m:r>
                        </m:sub>
                      </m:sSub>
                      <m:r>
                        <a:rPr lang="en-US" i="1">
                          <a:latin typeface="Cambria Math"/>
                        </a:rPr>
                        <m:t>=</m:t>
                      </m:r>
                      <m:r>
                        <a:rPr lang="en-US" i="1">
                          <a:latin typeface="Cambria Math"/>
                        </a:rPr>
                        <m:t>𝜆</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𝜇</m:t>
                              </m:r>
                            </m:e>
                          </m:acc>
                          <m:r>
                            <a:rPr lang="en-US" i="1">
                              <a:latin typeface="Cambria Math"/>
                            </a:rPr>
                            <m:t>−</m:t>
                          </m:r>
                          <m:sSub>
                            <m:sSubPr>
                              <m:ctrlPr>
                                <a:rPr lang="en-US" i="1">
                                  <a:latin typeface="Cambria Math" panose="02040503050406030204" pitchFamily="18" charset="0"/>
                                </a:rPr>
                              </m:ctrlPr>
                            </m:sSubPr>
                            <m:e>
                              <m:r>
                                <a:rPr lang="en-US" i="1">
                                  <a:latin typeface="Cambria Math"/>
                                </a:rPr>
                                <m:t>𝑟</m:t>
                              </m:r>
                            </m:e>
                            <m:sub>
                              <m:r>
                                <a:rPr lang="en-US" i="1">
                                  <a:latin typeface="Cambria Math"/>
                                </a:rPr>
                                <m:t>𝑡</m:t>
                              </m:r>
                            </m:sub>
                          </m:sSub>
                        </m:e>
                      </m:d>
                      <m:r>
                        <a:rPr lang="en-US" i="1">
                          <a:latin typeface="Cambria Math"/>
                        </a:rPr>
                        <m:t>𝑑𝑡</m:t>
                      </m:r>
                      <m:r>
                        <a:rPr lang="en-US" i="1">
                          <a:latin typeface="Cambria Math"/>
                        </a:rPr>
                        <m:t>+</m:t>
                      </m:r>
                      <m:sSub>
                        <m:sSubPr>
                          <m:ctrlPr>
                            <a:rPr lang="en-US" i="1">
                              <a:latin typeface="Cambria Math" panose="02040503050406030204" pitchFamily="18" charset="0"/>
                            </a:rPr>
                          </m:ctrlPr>
                        </m:sSubPr>
                        <m:e>
                          <m:r>
                            <a:rPr lang="en-US" i="1">
                              <a:latin typeface="Cambria Math"/>
                            </a:rPr>
                            <m:t>𝜎</m:t>
                          </m:r>
                        </m:e>
                        <m:sub>
                          <m:r>
                            <a:rPr lang="en-US" i="1">
                              <a:latin typeface="Cambria Math"/>
                            </a:rPr>
                            <m:t>𝑟</m:t>
                          </m:r>
                        </m:sub>
                      </m:sSub>
                      <m:r>
                        <a:rPr lang="en-US" i="1">
                          <a:latin typeface="Cambria Math"/>
                        </a:rPr>
                        <m:t>𝑑</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𝑍</m:t>
                              </m:r>
                            </m:e>
                          </m:acc>
                        </m:e>
                        <m:sub>
                          <m:r>
                            <a:rPr lang="en-US" i="1">
                              <a:latin typeface="Cambria Math"/>
                            </a:rPr>
                            <m:t>𝑡</m:t>
                          </m:r>
                        </m:sub>
                      </m:sSub>
                    </m:oMath>
                  </m:oMathPara>
                </a14:m>
                <a:endParaRPr lang="en-US" dirty="0"/>
              </a:p>
              <a:p>
                <a:pPr marL="0" indent="0">
                  <a:buNone/>
                </a:pPr>
                <a:endParaRPr lang="en-US" sz="2500" dirty="0" smtClean="0"/>
              </a:p>
              <a:p>
                <a:pPr marL="0" indent="0">
                  <a:buNone/>
                </a:pPr>
                <a:r>
                  <a:rPr lang="en-US" sz="2500" i="1" dirty="0" smtClean="0"/>
                  <a:t>where </a:t>
                </a:r>
                <a14:m>
                  <m:oMath xmlns:m="http://schemas.openxmlformats.org/officeDocument/2006/math">
                    <m:sSub>
                      <m:sSubPr>
                        <m:ctrlPr>
                          <a:rPr lang="en-US" sz="2500" i="1">
                            <a:latin typeface="Cambria Math" panose="02040503050406030204" pitchFamily="18" charset="0"/>
                          </a:rPr>
                        </m:ctrlPr>
                      </m:sSubPr>
                      <m:e>
                        <m:acc>
                          <m:accPr>
                            <m:chr m:val="̂"/>
                            <m:ctrlPr>
                              <a:rPr lang="en-US" sz="2500" i="1">
                                <a:latin typeface="Cambria Math" panose="02040503050406030204" pitchFamily="18" charset="0"/>
                              </a:rPr>
                            </m:ctrlPr>
                          </m:accPr>
                          <m:e>
                            <m:r>
                              <a:rPr lang="en-US" sz="2500" i="1">
                                <a:latin typeface="Cambria Math"/>
                              </a:rPr>
                              <m:t>𝑍</m:t>
                            </m:r>
                          </m:e>
                        </m:acc>
                      </m:e>
                      <m:sub>
                        <m:r>
                          <a:rPr lang="en-US" sz="2500" i="1">
                            <a:latin typeface="Cambria Math"/>
                          </a:rPr>
                          <m:t>𝑡</m:t>
                        </m:r>
                      </m:sub>
                    </m:sSub>
                  </m:oMath>
                </a14:m>
                <a:r>
                  <a:rPr lang="en-US" sz="2500" i="1" dirty="0"/>
                  <a:t> is also standard Brownian motion. This shows that in the case of a  constant risk premium, converting to the risk neutral probability space has the effect of eliminating the risk premium while the long term mean is adjusted accordingly.</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932746"/>
              </a:xfrm>
              <a:blipFill rotWithShape="0">
                <a:blip r:embed="rId2" cstate="print"/>
                <a:stretch>
                  <a:fillRect l="-1022" t="-1236" r="-215" b="-2349"/>
                </a:stretch>
              </a:blipFill>
            </p:spPr>
            <p:txBody>
              <a:bodyPr/>
              <a:lstStyle/>
              <a:p>
                <a:r>
                  <a:rPr lang="en-US">
                    <a:noFill/>
                  </a:rPr>
                  <a:t> </a:t>
                </a:r>
              </a:p>
            </p:txBody>
          </p:sp>
        </mc:Fallback>
      </mc:AlternateContent>
    </p:spTree>
    <p:extLst>
      <p:ext uri="{BB962C8B-B14F-4D97-AF65-F5344CB8AC3E}">
        <p14:creationId xmlns:p14="http://schemas.microsoft.com/office/powerpoint/2010/main" xmlns="" val="40296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Yield Curve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In Chapter </a:t>
                </a:r>
                <a:r>
                  <a:rPr lang="en-US" dirty="0"/>
                  <a:t>4, the market spot rate of interest, </a:t>
                </a:r>
                <a:r>
                  <a:rPr lang="en-US" i="1" dirty="0"/>
                  <a:t>r</a:t>
                </a:r>
                <a:r>
                  <a:rPr lang="en-US" i="1" baseline="-25000" dirty="0"/>
                  <a:t>0,T</a:t>
                </a:r>
                <a:r>
                  <a:rPr lang="en-US" dirty="0"/>
                  <a:t>, implied by the bond's price is given in general by: </a:t>
                </a: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𝐹</m:t>
                              </m:r>
                            </m:den>
                          </m:f>
                        </m:e>
                      </m:d>
                    </m:oMath>
                  </m:oMathPara>
                </a14:m>
                <a:endParaRPr lang="en-US" dirty="0"/>
              </a:p>
              <a:p>
                <a:pPr marL="0" indent="0">
                  <a:buNone/>
                </a:pPr>
                <a:r>
                  <a:rPr lang="en-US" dirty="0"/>
                  <a:t>In the more specific </a:t>
                </a:r>
                <a:r>
                  <a:rPr lang="en-US" dirty="0" err="1"/>
                  <a:t>Vasicek</a:t>
                </a:r>
                <a:r>
                  <a:rPr lang="en-US" dirty="0"/>
                  <a:t> model discussed here, it can be determined from the bond pricing formula that: </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m:t>
                        </m:r>
                      </m:sub>
                    </m:sSub>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κ</m:t>
                        </m:r>
                      </m:num>
                      <m:den>
                        <m:r>
                          <m:rPr>
                            <m:sty m:val="p"/>
                          </m:rPr>
                          <a:rPr lang="en-US">
                            <a:latin typeface="Cambria Math" panose="02040503050406030204" pitchFamily="18" charset="0"/>
                          </a:rPr>
                          <m:t>T</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m:t>
                            </m:r>
                          </m:sub>
                        </m:sSub>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e>
                    </m:d>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r>
                                  <m:rPr>
                                    <m:sty m:val="p"/>
                                  </m:rPr>
                                  <a:rPr lang="en-US">
                                    <a:latin typeface="Cambria Math" panose="02040503050406030204" pitchFamily="18" charset="0"/>
                                  </a:rPr>
                                  <m:t>κ</m:t>
                                </m:r>
                              </m:e>
                            </m:d>
                          </m:e>
                          <m:sup>
                            <m:r>
                              <a:rPr lang="en-US">
                                <a:latin typeface="Cambria Math" panose="02040503050406030204" pitchFamily="18" charset="0"/>
                              </a:rPr>
                              <m:t>2</m:t>
                            </m:r>
                          </m:sup>
                        </m:sSup>
                      </m:num>
                      <m:den>
                        <m:r>
                          <a:rPr lang="en-US">
                            <a:latin typeface="Cambria Math" panose="02040503050406030204" pitchFamily="18" charset="0"/>
                          </a:rPr>
                          <m:t>4</m:t>
                        </m:r>
                        <m:r>
                          <m:rPr>
                            <m:sty m:val="p"/>
                          </m:rPr>
                          <a:rPr lang="en-US">
                            <a:latin typeface="Cambria Math" panose="02040503050406030204" pitchFamily="18" charset="0"/>
                          </a:rPr>
                          <m:t>λT</m:t>
                        </m:r>
                      </m:den>
                    </m:f>
                    <m:r>
                      <a:rPr lang="en-US">
                        <a:latin typeface="Cambria Math" panose="02040503050406030204" pitchFamily="18" charset="0"/>
                      </a:rPr>
                      <m:t>  </m:t>
                    </m:r>
                  </m:oMath>
                </a14:m>
                <a:r>
                  <a:rPr lang="en-US" dirty="0"/>
                  <a:t> </a:t>
                </a:r>
              </a:p>
              <a:p>
                <a:pPr marL="0" indent="0">
                  <a:buNone/>
                </a:pPr>
                <a:r>
                  <a:rPr lang="en-US" dirty="0"/>
                  <a:t>Note that as </a:t>
                </a:r>
                <a:r>
                  <a:rPr lang="en-US" i="1" dirty="0"/>
                  <a:t>T</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dirty="0"/>
                  <a:t>, the spot rate </a:t>
                </a:r>
                <a:r>
                  <a:rPr lang="en-US" i="1" dirty="0"/>
                  <a:t>r</a:t>
                </a:r>
                <a:r>
                  <a:rPr lang="en-US" baseline="-25000" dirty="0"/>
                  <a:t>0,T</a:t>
                </a:r>
                <a:r>
                  <a:rPr lang="en-US" dirty="0"/>
                  <a:t> will asymptotically approach the infinite long-rate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oMath>
                </a14:m>
                <a:r>
                  <a:rPr lang="en-US" dirty="0" smtClean="0"/>
                  <a:t> </a:t>
                </a:r>
                <a:r>
                  <a:rPr lang="en-US" dirty="0"/>
                  <a:t> </a:t>
                </a:r>
                <a:r>
                  <a:rPr lang="en-US" dirty="0" smtClean="0"/>
                  <a:t> As </a:t>
                </a:r>
                <a:r>
                  <a:rPr lang="en-US" dirty="0"/>
                  <a:t>we have seen, the yield curve produced by the </a:t>
                </a:r>
                <a:r>
                  <a:rPr lang="en-US" dirty="0" err="1"/>
                  <a:t>Vasicek</a:t>
                </a:r>
                <a:r>
                  <a:rPr lang="en-US" dirty="0"/>
                  <a:t> model starts (intercepts) at the current instantaneous rate </a:t>
                </a:r>
                <a:r>
                  <a:rPr lang="en-US" i="1" dirty="0"/>
                  <a:t>r</a:t>
                </a:r>
                <a:r>
                  <a:rPr lang="en-US" baseline="-25000" dirty="0"/>
                  <a:t>0</a:t>
                </a:r>
                <a:r>
                  <a:rPr lang="en-US" dirty="0"/>
                  <a:t> and approaches the infinite long-rate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oMath>
                </a14:m>
                <a:r>
                  <a:rPr lang="en-US" dirty="0"/>
                  <a:t> </a:t>
                </a:r>
              </a:p>
              <a:p>
                <a:pPr marL="0" indent="0">
                  <a:buNone/>
                </a:pPr>
                <a:endParaRPr lang="en-US" dirty="0"/>
              </a:p>
              <a:p>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2000" r="-1398"/>
                </a:stretch>
              </a:blipFill>
            </p:spPr>
            <p:txBody>
              <a:bodyPr/>
              <a:lstStyle/>
              <a:p>
                <a:r>
                  <a:rPr lang="en-US">
                    <a:noFill/>
                  </a:rPr>
                  <a:t> </a:t>
                </a:r>
              </a:p>
            </p:txBody>
          </p:sp>
        </mc:Fallback>
      </mc:AlternateContent>
    </p:spTree>
    <p:extLst>
      <p:ext uri="{BB962C8B-B14F-4D97-AF65-F5344CB8AC3E}">
        <p14:creationId xmlns:p14="http://schemas.microsoft.com/office/powerpoint/2010/main" xmlns="" val="348741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Illustration of </a:t>
            </a:r>
            <a:r>
              <a:rPr lang="en-US" b="1" dirty="0" smtClean="0"/>
              <a:t>Pricing </a:t>
            </a:r>
            <a:r>
              <a:rPr lang="en-US" b="1" dirty="0"/>
              <a:t>a </a:t>
            </a:r>
            <a:r>
              <a:rPr lang="en-US" b="1" dirty="0" smtClean="0"/>
              <a:t>Bond </a:t>
            </a:r>
            <a:r>
              <a:rPr lang="en-US" b="1" dirty="0"/>
              <a:t>U</a:t>
            </a:r>
            <a:r>
              <a:rPr lang="en-US" b="1" dirty="0" smtClean="0"/>
              <a:t>sing </a:t>
            </a:r>
            <a:r>
              <a:rPr lang="en-US" b="1" dirty="0"/>
              <a:t>the </a:t>
            </a:r>
            <a:r>
              <a:rPr lang="en-US" b="1" dirty="0" err="1" smtClean="0"/>
              <a:t>Vasicek</a:t>
            </a:r>
            <a:r>
              <a:rPr lang="en-US" b="1" dirty="0" smtClean="0"/>
              <a:t> Model </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Assume that short term interest rates follow the </a:t>
                </a:r>
                <a:r>
                  <a:rPr lang="en-US" dirty="0" err="1"/>
                  <a:t>Vasicek</a:t>
                </a:r>
                <a:r>
                  <a:rPr lang="en-US" dirty="0"/>
                  <a:t> model with a pullback factor of </a:t>
                </a:r>
                <a:r>
                  <a:rPr lang="el-GR" dirty="0"/>
                  <a:t>λ</a:t>
                </a:r>
                <a:r>
                  <a:rPr lang="en-US" dirty="0"/>
                  <a:t> = .4, a long term mean of </a:t>
                </a:r>
                <a:r>
                  <a:rPr lang="el-GR" dirty="0"/>
                  <a:t>μ</a:t>
                </a:r>
                <a:r>
                  <a:rPr lang="en-US" dirty="0"/>
                  <a:t> = .06, a standard deviation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=.03,</m:t>
                    </m:r>
                  </m:oMath>
                </a14:m>
                <a:r>
                  <a:rPr lang="en-US" dirty="0"/>
                  <a:t> and a current interest rate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=.08.</m:t>
                    </m:r>
                  </m:oMath>
                </a14:m>
                <a:r>
                  <a:rPr lang="en-US" dirty="0"/>
                  <a:t> If the face value of a 4 year zero coupon bond is $1,000, find the  current price of the bond. Assume a constant risk premium of .2</a:t>
                </a:r>
                <a:r>
                  <a:rPr lang="en-US" dirty="0" smtClean="0"/>
                  <a:t>.</a:t>
                </a:r>
              </a:p>
              <a:p>
                <a:pPr marL="0" indent="0">
                  <a:buNone/>
                </a:pPr>
                <a:endParaRPr lang="en-US" dirty="0"/>
              </a:p>
              <a:p>
                <a:pPr marL="0" indent="0">
                  <a:buNone/>
                </a:pPr>
                <a:r>
                  <a:rPr lang="en-US" dirty="0" smtClean="0"/>
                  <a:t>Solution: </a:t>
                </a:r>
                <a:endParaRPr lang="en-US" dirty="0"/>
              </a:p>
              <a:p>
                <a:pPr marL="0" indent="0">
                  <a:buNone/>
                </a:pPr>
                <a:r>
                  <a:rPr lang="en-US" dirty="0"/>
                  <a:t>We calculate that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ea typeface="Cambria Math"/>
                          </a:rPr>
                          <m:t>∞</m:t>
                        </m:r>
                      </m:sub>
                    </m:sSub>
                    <m:r>
                      <a:rPr lang="en-US" i="1">
                        <a:latin typeface="Cambria Math"/>
                      </a:rPr>
                      <m:t>=</m:t>
                    </m:r>
                    <m:r>
                      <a:rPr lang="en-US" i="1">
                        <a:latin typeface="Cambria Math" panose="02040503050406030204" pitchFamily="18" charset="0"/>
                      </a:rPr>
                      <m:t>.06</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panose="02040503050406030204" pitchFamily="18" charset="0"/>
                            <a:ea typeface="Cambria Math"/>
                          </a:rPr>
                          <m:t>.03</m:t>
                        </m:r>
                        <m:r>
                          <a:rPr lang="el-GR" i="1">
                            <a:latin typeface="Cambria Math"/>
                            <a:ea typeface="Cambria Math"/>
                          </a:rPr>
                          <m:t>×</m:t>
                        </m:r>
                        <m:r>
                          <a:rPr lang="en-US" i="1">
                            <a:latin typeface="Cambria Math" panose="02040503050406030204" pitchFamily="18" charset="0"/>
                            <a:ea typeface="Cambria Math"/>
                          </a:rPr>
                          <m:t>.2</m:t>
                        </m:r>
                      </m:num>
                      <m:den>
                        <m:r>
                          <a:rPr lang="en-US" i="1">
                            <a:latin typeface="Cambria Math" panose="02040503050406030204" pitchFamily="18" charset="0"/>
                            <a:ea typeface="Cambria Math"/>
                          </a:rPr>
                          <m:t>.4</m:t>
                        </m:r>
                      </m:den>
                    </m:f>
                    <m:r>
                      <a:rPr lang="en-US" i="1">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i="1">
                                <a:latin typeface="Cambria Math" panose="02040503050406030204" pitchFamily="18" charset="0"/>
                                <a:ea typeface="Cambria Math"/>
                              </a:rPr>
                              <m:t>.03</m:t>
                            </m:r>
                          </m:e>
                          <m:sup>
                            <m:r>
                              <a:rPr lang="en-US" i="1">
                                <a:latin typeface="Cambria Math" panose="02040503050406030204" pitchFamily="18" charset="0"/>
                                <a:ea typeface="Cambria Math"/>
                              </a:rPr>
                              <m:t>2</m:t>
                            </m:r>
                          </m:sup>
                        </m:sSup>
                      </m:num>
                      <m:den>
                        <m:r>
                          <a:rPr lang="en-US" i="1">
                            <a:latin typeface="Cambria Math"/>
                            <a:ea typeface="Cambria Math"/>
                          </a:rPr>
                          <m:t>2</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.4</m:t>
                            </m:r>
                          </m:e>
                          <m:sup>
                            <m:r>
                              <a:rPr lang="en-US" i="1">
                                <a:latin typeface="Cambria Math" panose="02040503050406030204" pitchFamily="18" charset="0"/>
                                <a:ea typeface="Cambria Math" panose="02040503050406030204" pitchFamily="18" charset="0"/>
                              </a:rPr>
                              <m:t>2</m:t>
                            </m:r>
                          </m:sup>
                        </m:sSup>
                      </m:den>
                    </m:f>
                    <m:r>
                      <a:rPr lang="en-US" i="1">
                        <a:latin typeface="Cambria Math" panose="02040503050406030204" pitchFamily="18" charset="0"/>
                        <a:ea typeface="Cambria Math"/>
                      </a:rPr>
                      <m:t>=.0421875</m:t>
                    </m:r>
                  </m:oMath>
                </a14:m>
                <a:r>
                  <a:rPr lang="en-US" dirty="0"/>
                  <a:t> </a:t>
                </a:r>
                <a:endParaRPr lang="en-US" dirty="0" smtClean="0"/>
              </a:p>
              <a:p>
                <a:pPr marL="0" indent="0">
                  <a:buNone/>
                </a:pPr>
                <a:r>
                  <a:rPr lang="en-US" dirty="0"/>
                  <a:t>a</a:t>
                </a:r>
                <a:r>
                  <a:rPr lang="en-US" dirty="0" smtClean="0"/>
                  <a:t>nd			 </a:t>
                </a:r>
                <a14:m>
                  <m:oMath xmlns:m="http://schemas.openxmlformats.org/officeDocument/2006/math">
                    <m:r>
                      <a:rPr lang="en-US" i="1">
                        <a:latin typeface="Cambria Math"/>
                        <a:ea typeface="Cambria Math"/>
                      </a:rPr>
                      <m:t>𝜅</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sSup>
                          <m:sSupPr>
                            <m:ctrlPr>
                              <a:rPr lang="en-US" i="1">
                                <a:latin typeface="Cambria Math" panose="02040503050406030204" pitchFamily="18" charset="0"/>
                                <a:ea typeface="Cambria Math"/>
                              </a:rPr>
                            </m:ctrlPr>
                          </m:sSupPr>
                          <m:e>
                            <m:r>
                              <a:rPr lang="en-US" i="1">
                                <a:latin typeface="Cambria Math"/>
                                <a:ea typeface="Cambria Math"/>
                              </a:rPr>
                              <m:t>𝑒</m:t>
                            </m:r>
                          </m:e>
                          <m:sup>
                            <m:r>
                              <a:rPr lang="en-US" i="1">
                                <a:latin typeface="Cambria Math"/>
                                <a:ea typeface="Cambria Math"/>
                              </a:rPr>
                              <m:t>−</m:t>
                            </m:r>
                            <m:r>
                              <a:rPr lang="en-US" i="1">
                                <a:latin typeface="Cambria Math" panose="02040503050406030204" pitchFamily="18" charset="0"/>
                                <a:ea typeface="Cambria Math"/>
                              </a:rPr>
                              <m:t>.4</m:t>
                            </m:r>
                            <m:r>
                              <a:rPr lang="en-US" i="1">
                                <a:latin typeface="Cambria Math" panose="02040503050406030204" pitchFamily="18" charset="0"/>
                                <a:ea typeface="Cambria Math" panose="02040503050406030204" pitchFamily="18" charset="0"/>
                              </a:rPr>
                              <m:t>×4</m:t>
                            </m:r>
                          </m:sup>
                        </m:sSup>
                      </m:num>
                      <m:den>
                        <m:r>
                          <a:rPr lang="en-US" i="1">
                            <a:latin typeface="Cambria Math" panose="02040503050406030204" pitchFamily="18" charset="0"/>
                            <a:ea typeface="Cambria Math"/>
                          </a:rPr>
                          <m:t>.4</m:t>
                        </m:r>
                      </m:den>
                    </m:f>
                    <m:r>
                      <a:rPr lang="en-US" i="1">
                        <a:latin typeface="Cambria Math" panose="02040503050406030204" pitchFamily="18" charset="0"/>
                        <a:ea typeface="Cambria Math"/>
                      </a:rPr>
                      <m:t>=1.99526.</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613"/>
                </a:stretch>
              </a:blipFill>
            </p:spPr>
            <p:txBody>
              <a:bodyPr/>
              <a:lstStyle/>
              <a:p>
                <a:r>
                  <a:rPr lang="en-US">
                    <a:noFill/>
                  </a:rPr>
                  <a:t> </a:t>
                </a:r>
              </a:p>
            </p:txBody>
          </p:sp>
        </mc:Fallback>
      </mc:AlternateContent>
    </p:spTree>
    <p:extLst>
      <p:ext uri="{BB962C8B-B14F-4D97-AF65-F5344CB8AC3E}">
        <p14:creationId xmlns:p14="http://schemas.microsoft.com/office/powerpoint/2010/main" xmlns="" val="2385772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83508"/>
          </a:xfrm>
        </p:spPr>
        <p:txBody>
          <a:bodyPr>
            <a:normAutofit fontScale="90000"/>
          </a:bodyPr>
          <a:lstStyle/>
          <a:p>
            <a:r>
              <a:rPr lang="en-US" b="1" dirty="0"/>
              <a:t>Illustration of Pricing a Bond Using the </a:t>
            </a:r>
            <a:r>
              <a:rPr lang="en-US" b="1" dirty="0" err="1"/>
              <a:t>Vasicek</a:t>
            </a:r>
            <a:r>
              <a:rPr lang="en-US" b="1" dirty="0"/>
              <a:t> Model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price of the bond is then:</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B</m:t>
                        </m:r>
                      </m:e>
                      <m:sub>
                        <m:r>
                          <m:rPr>
                            <m:sty m:val="p"/>
                          </m:rPr>
                          <a:rPr lang="en-US">
                            <a:latin typeface="Cambria Math"/>
                          </a:rPr>
                          <m:t>o</m:t>
                        </m:r>
                      </m:sub>
                    </m:sSub>
                    <m:r>
                      <a:rPr lang="en-US">
                        <a:latin typeface="Cambria Math"/>
                      </a:rPr>
                      <m:t>=</m:t>
                    </m:r>
                    <m:r>
                      <a:rPr lang="en-US" i="1">
                        <a:latin typeface="Cambria Math" panose="02040503050406030204" pitchFamily="18" charset="0"/>
                      </a:rPr>
                      <m:t>1000</m:t>
                    </m:r>
                    <m:sSup>
                      <m:sSupPr>
                        <m:ctrlPr>
                          <a:rPr lang="en-US" i="1">
                            <a:latin typeface="Cambria Math" panose="02040503050406030204" pitchFamily="18" charset="0"/>
                          </a:rPr>
                        </m:ctrlPr>
                      </m:sSupPr>
                      <m:e>
                        <m:r>
                          <m:rPr>
                            <m:sty m:val="p"/>
                          </m:rPr>
                          <a:rPr lang="en-US">
                            <a:latin typeface="Cambria Math"/>
                          </a:rPr>
                          <m:t>e</m:t>
                        </m:r>
                      </m:e>
                      <m:sup>
                        <m:d>
                          <m:dPr>
                            <m:begChr m:val="["/>
                            <m:endChr m:val="]"/>
                            <m:ctrlPr>
                              <a:rPr lang="en-US" i="1">
                                <a:latin typeface="Cambria Math" panose="02040503050406030204" pitchFamily="18" charset="0"/>
                              </a:rPr>
                            </m:ctrlPr>
                          </m:dPr>
                          <m:e>
                            <m:r>
                              <a:rPr lang="en-US">
                                <a:latin typeface="Cambria Math" panose="02040503050406030204" pitchFamily="18" charset="0"/>
                              </a:rPr>
                              <m:t>1.99</m:t>
                            </m:r>
                            <m:r>
                              <a:rPr lang="en-US" i="1">
                                <a:latin typeface="Cambria Math" panose="02040503050406030204" pitchFamily="18" charset="0"/>
                              </a:rPr>
                              <m:t>526</m:t>
                            </m:r>
                            <m:d>
                              <m:dPr>
                                <m:ctrlPr>
                                  <a:rPr lang="en-US" i="1">
                                    <a:latin typeface="Cambria Math" panose="02040503050406030204" pitchFamily="18" charset="0"/>
                                    <a:ea typeface="Cambria Math"/>
                                  </a:rPr>
                                </m:ctrlPr>
                              </m:dPr>
                              <m:e>
                                <m:r>
                                  <a:rPr lang="en-US">
                                    <a:latin typeface="Cambria Math" panose="02040503050406030204" pitchFamily="18" charset="0"/>
                                    <a:ea typeface="Cambria Math"/>
                                  </a:rPr>
                                  <m:t>.0421875</m:t>
                                </m:r>
                                <m:r>
                                  <a:rPr lang="en-US">
                                    <a:latin typeface="Cambria Math"/>
                                    <a:ea typeface="Cambria Math"/>
                                  </a:rPr>
                                  <m:t>−</m:t>
                                </m:r>
                                <m:r>
                                  <a:rPr lang="en-US" i="1">
                                    <a:latin typeface="Cambria Math" panose="02040503050406030204" pitchFamily="18" charset="0"/>
                                    <a:ea typeface="Cambria Math"/>
                                  </a:rPr>
                                  <m:t>.08</m:t>
                                </m:r>
                              </m:e>
                            </m:d>
                            <m:r>
                              <a:rPr lang="en-US">
                                <a:latin typeface="Cambria Math"/>
                                <a:ea typeface="Cambria Math"/>
                              </a:rPr>
                              <m:t>−</m:t>
                            </m:r>
                            <m:r>
                              <a:rPr lang="en-US">
                                <a:latin typeface="Cambria Math" panose="02040503050406030204" pitchFamily="18" charset="0"/>
                                <a:ea typeface="Cambria Math"/>
                              </a:rPr>
                              <m:t>.0</m:t>
                            </m:r>
                            <m:r>
                              <a:rPr lang="en-US" i="1">
                                <a:latin typeface="Cambria Math" panose="02040503050406030204" pitchFamily="18" charset="0"/>
                                <a:ea typeface="Cambria Math"/>
                              </a:rPr>
                              <m:t>421875</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4</m:t>
                            </m:r>
                            <m:r>
                              <a:rPr lang="en-US">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a:latin typeface="Cambria Math"/>
                                        <a:ea typeface="Cambria Math"/>
                                      </a:rPr>
                                      <m:t>(</m:t>
                                    </m:r>
                                    <m:r>
                                      <a:rPr lang="en-US">
                                        <a:latin typeface="Cambria Math" panose="02040503050406030204" pitchFamily="18" charset="0"/>
                                        <a:ea typeface="Cambria Math"/>
                                      </a:rPr>
                                      <m:t>.03</m:t>
                                    </m:r>
                                    <m:r>
                                      <a:rPr lang="en-US" i="1">
                                        <a:latin typeface="Cambria Math" panose="02040503050406030204" pitchFamily="18" charset="0"/>
                                        <a:ea typeface="Cambria Math" panose="02040503050406030204" pitchFamily="18" charset="0"/>
                                      </a:rPr>
                                      <m:t>×1.99526</m:t>
                                    </m:r>
                                    <m:r>
                                      <a:rPr lang="en-US">
                                        <a:latin typeface="Cambria Math"/>
                                        <a:ea typeface="Cambria Math"/>
                                      </a:rPr>
                                      <m:t>)</m:t>
                                    </m:r>
                                  </m:e>
                                  <m:sup>
                                    <m:r>
                                      <a:rPr lang="en-US">
                                        <a:latin typeface="Cambria Math"/>
                                        <a:ea typeface="Cambria Math"/>
                                      </a:rPr>
                                      <m:t>2</m:t>
                                    </m:r>
                                  </m:sup>
                                </m:sSup>
                              </m:num>
                              <m:den>
                                <m:r>
                                  <a:rPr lang="en-US" i="1">
                                    <a:latin typeface="Cambria Math" panose="02040503050406030204" pitchFamily="18" charset="0"/>
                                    <a:ea typeface="Cambria Math"/>
                                  </a:rPr>
                                  <m:t>.4</m:t>
                                </m:r>
                              </m:den>
                            </m:f>
                          </m:e>
                        </m:d>
                      </m:sup>
                    </m:sSup>
                  </m:oMath>
                </a14:m>
                <a:endParaRPr lang="en-US" i="1" dirty="0">
                  <a:latin typeface="Cambria Math" panose="02040503050406030204" pitchFamily="18" charset="0"/>
                  <a:ea typeface="Cambria Math"/>
                </a:endParaRPr>
              </a:p>
              <a:p>
                <a:pPr marL="0" indent="0">
                  <a:buNone/>
                </a:pPr>
                <a:r>
                  <a:rPr lang="en-US" dirty="0">
                    <a:ea typeface="Cambria Math"/>
                  </a:rPr>
                  <a:t>            = </a:t>
                </a:r>
                <a14:m>
                  <m:oMath xmlns:m="http://schemas.openxmlformats.org/officeDocument/2006/math">
                    <m:r>
                      <a:rPr lang="en-US" i="1">
                        <a:latin typeface="Cambria Math" panose="02040503050406030204" pitchFamily="18" charset="0"/>
                        <a:ea typeface="Cambria Math"/>
                      </a:rPr>
                      <m:t>$776.35</m:t>
                    </m:r>
                  </m:oMath>
                </a14:m>
                <a:endParaRPr lang="en-US" dirty="0"/>
              </a:p>
              <a:p>
                <a:pPr marL="0" indent="0">
                  <a:buNone/>
                </a:pPr>
                <a:endParaRPr lang="en-US" dirty="0" smtClean="0"/>
              </a:p>
              <a:p>
                <a:pPr marL="0" indent="0">
                  <a:buNone/>
                </a:pPr>
                <a:r>
                  <a:rPr lang="en-US" dirty="0" smtClean="0"/>
                  <a:t>Also </a:t>
                </a:r>
                <a:r>
                  <a:rPr lang="en-US" dirty="0"/>
                  <a:t>find the four year yield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0,4</m:t>
                        </m:r>
                      </m:sub>
                    </m:sSub>
                    <m:r>
                      <a:rPr lang="en-US" i="1">
                        <a:latin typeface="Cambria Math" panose="02040503050406030204" pitchFamily="18" charset="0"/>
                      </a:rPr>
                      <m:t>.</m:t>
                    </m:r>
                  </m:oMath>
                </a14:m>
                <a:r>
                  <a:rPr lang="en-US" dirty="0"/>
                  <a:t>  This is easily found to be: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r>
                            <a:rPr lang="en-US" i="1">
                              <a:latin typeface="Cambria Math" panose="02040503050406030204" pitchFamily="18" charset="0"/>
                            </a:rPr>
                            <m:t>4</m:t>
                          </m:r>
                        </m:sub>
                      </m:sSub>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776.35</m:t>
                              </m:r>
                            </m:num>
                            <m:den>
                              <m:r>
                                <a:rPr lang="en-US" i="1">
                                  <a:latin typeface="Cambria Math" panose="02040503050406030204" pitchFamily="18" charset="0"/>
                                </a:rPr>
                                <m:t>1,000</m:t>
                              </m:r>
                            </m:den>
                          </m:f>
                        </m:e>
                      </m:d>
                      <m:r>
                        <a:rPr lang="en-US" i="1">
                          <a:latin typeface="Cambria Math" panose="02040503050406030204" pitchFamily="18" charset="0"/>
                        </a:rPr>
                        <m:t>=.0633=.07975.</m:t>
                      </m:r>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80968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 with </a:t>
            </a:r>
            <a:r>
              <a:rPr lang="en-US" b="1" dirty="0" err="1"/>
              <a:t>Vasicek</a:t>
            </a:r>
            <a:r>
              <a:rPr lang="en-US" b="1" dirty="0"/>
              <a:t> Models</a:t>
            </a:r>
          </a:p>
        </p:txBody>
      </p:sp>
      <p:sp>
        <p:nvSpPr>
          <p:cNvPr id="3" name="Content Placeholder 2"/>
          <p:cNvSpPr>
            <a:spLocks noGrp="1"/>
          </p:cNvSpPr>
          <p:nvPr>
            <p:ph sz="quarter" idx="1"/>
          </p:nvPr>
        </p:nvSpPr>
        <p:spPr/>
        <p:txBody>
          <a:bodyPr/>
          <a:lstStyle/>
          <a:p>
            <a:pPr marL="0" indent="0">
              <a:buNone/>
            </a:pPr>
            <a:r>
              <a:rPr lang="en-US" dirty="0"/>
              <a:t>The </a:t>
            </a:r>
            <a:r>
              <a:rPr lang="en-US" dirty="0" err="1"/>
              <a:t>Vasicek</a:t>
            </a:r>
            <a:r>
              <a:rPr lang="en-US" dirty="0"/>
              <a:t> yield curve model has a number of desirable characteristics. The model captures the empirical tendency for interest rates to revert towards some sort of mean rate. The model is driven off short term interest rates, much as actual interest rates might be impacted by the Federal Funds rate, the "overnight" bank-to-bank controlled by the central bank (Fed). However, there are a number of problems with the </a:t>
            </a:r>
            <a:r>
              <a:rPr lang="en-US" dirty="0" err="1"/>
              <a:t>Vasicek</a:t>
            </a:r>
            <a:r>
              <a:rPr lang="en-US" dirty="0"/>
              <a:t> model in characterizing the behavior of the yield curve:  </a:t>
            </a:r>
          </a:p>
          <a:p>
            <a:pPr marL="0" lvl="0" indent="0">
              <a:buNone/>
            </a:pPr>
            <a:r>
              <a:rPr lang="en-US" dirty="0"/>
              <a:t>	</a:t>
            </a:r>
            <a:endParaRPr lang="en-US" dirty="0" smtClean="0"/>
          </a:p>
          <a:p>
            <a:pPr marL="0" lvl="0" indent="0">
              <a:buNone/>
            </a:pPr>
            <a:r>
              <a:rPr lang="en-US" dirty="0" smtClean="0"/>
              <a:t>1.	Empirical </a:t>
            </a:r>
            <a:r>
              <a:rPr lang="en-US" dirty="0"/>
              <a:t>tests reveal that the </a:t>
            </a:r>
            <a:r>
              <a:rPr lang="en-US" dirty="0" err="1"/>
              <a:t>Vasicek</a:t>
            </a:r>
            <a:r>
              <a:rPr lang="en-US" dirty="0"/>
              <a:t> model does not </a:t>
            </a:r>
            <a:r>
              <a:rPr lang="en-US" dirty="0" smtClean="0"/>
              <a:t>		  	characterize </a:t>
            </a:r>
            <a:r>
              <a:rPr lang="en-US" dirty="0"/>
              <a:t>observed interest rate structures well. </a:t>
            </a:r>
          </a:p>
          <a:p>
            <a:endParaRPr lang="en-US" dirty="0"/>
          </a:p>
        </p:txBody>
      </p:sp>
    </p:spTree>
    <p:extLst>
      <p:ext uri="{BB962C8B-B14F-4D97-AF65-F5344CB8AC3E}">
        <p14:creationId xmlns:p14="http://schemas.microsoft.com/office/powerpoint/2010/main" xmlns="" val="142550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 with </a:t>
            </a:r>
            <a:r>
              <a:rPr lang="en-US" b="1" dirty="0" err="1"/>
              <a:t>Vasicek</a:t>
            </a:r>
            <a:r>
              <a:rPr lang="en-US" b="1" dirty="0"/>
              <a:t> </a:t>
            </a:r>
            <a:r>
              <a:rPr lang="en-US" b="1" dirty="0" smtClean="0"/>
              <a:t>Models </a:t>
            </a:r>
            <a:r>
              <a:rPr lang="en-US" sz="2500" b="1" dirty="0" smtClean="0"/>
              <a:t>(Continued)</a:t>
            </a:r>
            <a:endParaRPr lang="en-US" sz="2500" dirty="0"/>
          </a:p>
        </p:txBody>
      </p:sp>
      <p:sp>
        <p:nvSpPr>
          <p:cNvPr id="3" name="Content Placeholder 2"/>
          <p:cNvSpPr>
            <a:spLocks noGrp="1"/>
          </p:cNvSpPr>
          <p:nvPr>
            <p:ph sz="quarter" idx="1"/>
          </p:nvPr>
        </p:nvSpPr>
        <p:spPr/>
        <p:txBody>
          <a:bodyPr/>
          <a:lstStyle/>
          <a:p>
            <a:pPr marL="0" indent="0">
              <a:buNone/>
            </a:pPr>
            <a:r>
              <a:rPr lang="en-US" dirty="0" smtClean="0"/>
              <a:t>2.	The </a:t>
            </a:r>
            <a:r>
              <a:rPr lang="en-US" dirty="0" err="1"/>
              <a:t>Vasicek</a:t>
            </a:r>
            <a:r>
              <a:rPr lang="en-US" dirty="0"/>
              <a:t> model assumes only a single underlying risk </a:t>
            </a:r>
            <a:r>
              <a:rPr lang="en-US" dirty="0" smtClean="0"/>
              <a:t>		 	factor </a:t>
            </a:r>
            <a:r>
              <a:rPr lang="en-US" dirty="0"/>
              <a:t>when, in fact, there is significant evidence that there </a:t>
            </a:r>
            <a:r>
              <a:rPr lang="en-US" dirty="0" smtClean="0"/>
              <a:t>		 	may </a:t>
            </a:r>
            <a:r>
              <a:rPr lang="en-US" dirty="0"/>
              <a:t>well be multiple factors. For example, sometimes the </a:t>
            </a:r>
            <a:r>
              <a:rPr lang="en-US" dirty="0" smtClean="0"/>
              <a:t>		 	yield </a:t>
            </a:r>
            <a:r>
              <a:rPr lang="en-US" dirty="0"/>
              <a:t>curve can "twist;" that is, long- and short-term rates can </a:t>
            </a:r>
            <a:r>
              <a:rPr lang="en-US" dirty="0" smtClean="0"/>
              <a:t> 		move </a:t>
            </a:r>
            <a:r>
              <a:rPr lang="en-US" dirty="0"/>
              <a:t>in opposite directions. Multiple risk factors can often </a:t>
            </a:r>
            <a:r>
              <a:rPr lang="en-US" dirty="0" smtClean="0"/>
              <a:t>	 		explain </a:t>
            </a:r>
            <a:r>
              <a:rPr lang="en-US" dirty="0"/>
              <a:t>such "twisting." </a:t>
            </a:r>
          </a:p>
          <a:p>
            <a:pPr marL="0" lvl="0" indent="0">
              <a:buNone/>
            </a:pPr>
            <a:r>
              <a:rPr lang="en-US" dirty="0" smtClean="0"/>
              <a:t>3.	The </a:t>
            </a:r>
            <a:r>
              <a:rPr lang="en-US" dirty="0" err="1"/>
              <a:t>Vasicek</a:t>
            </a:r>
            <a:r>
              <a:rPr lang="en-US" dirty="0"/>
              <a:t> model allows for the possibility of negative </a:t>
            </a:r>
            <a:r>
              <a:rPr lang="en-US" dirty="0" smtClean="0"/>
              <a:t> 			interest </a:t>
            </a:r>
            <a:r>
              <a:rPr lang="en-US" dirty="0"/>
              <a:t>rates, even for negative real interest rates, a </a:t>
            </a:r>
            <a:r>
              <a:rPr lang="en-US" dirty="0" smtClean="0"/>
              <a:t> 			 	phenomenon </a:t>
            </a:r>
            <a:r>
              <a:rPr lang="en-US" dirty="0"/>
              <a:t>that we should expect to observe rarely, if at all.</a:t>
            </a:r>
          </a:p>
          <a:p>
            <a:endParaRPr lang="en-US" dirty="0"/>
          </a:p>
        </p:txBody>
      </p:sp>
    </p:spTree>
    <p:extLst>
      <p:ext uri="{BB962C8B-B14F-4D97-AF65-F5344CB8AC3E}">
        <p14:creationId xmlns:p14="http://schemas.microsoft.com/office/powerpoint/2010/main" xmlns="" val="132968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Problem with </a:t>
            </a:r>
            <a:r>
              <a:rPr lang="en-US" b="1" dirty="0" err="1"/>
              <a:t>Vasicek</a:t>
            </a:r>
            <a:r>
              <a:rPr lang="en-US" b="1" dirty="0"/>
              <a:t> Models </a:t>
            </a:r>
            <a:r>
              <a:rPr lang="en-US" sz="2500" b="1" dirty="0"/>
              <a:t>(Continued)</a:t>
            </a:r>
            <a:endParaRPr lang="en-US" dirty="0"/>
          </a:p>
        </p:txBody>
      </p:sp>
      <p:sp>
        <p:nvSpPr>
          <p:cNvPr id="3" name="Content Placeholder 2"/>
          <p:cNvSpPr>
            <a:spLocks noGrp="1"/>
          </p:cNvSpPr>
          <p:nvPr>
            <p:ph sz="quarter" idx="1"/>
          </p:nvPr>
        </p:nvSpPr>
        <p:spPr/>
        <p:txBody>
          <a:bodyPr/>
          <a:lstStyle/>
          <a:p>
            <a:pPr marL="0" indent="0">
              <a:buNone/>
            </a:pPr>
            <a:r>
              <a:rPr lang="en-US" dirty="0"/>
              <a:t>Why work with an interest rate model that presents all of these difficulties? </a:t>
            </a:r>
            <a:endParaRPr lang="en-US" dirty="0" smtClean="0"/>
          </a:p>
          <a:p>
            <a:pPr marL="0" indent="0">
              <a:buNone/>
            </a:pPr>
            <a:endParaRPr lang="en-US" dirty="0"/>
          </a:p>
          <a:p>
            <a:pPr marL="0" indent="0">
              <a:buNone/>
            </a:pPr>
            <a:r>
              <a:rPr lang="en-US" dirty="0" smtClean="0"/>
              <a:t>As </a:t>
            </a:r>
            <a:r>
              <a:rPr lang="en-US" dirty="0"/>
              <a:t>with most other financial models, we simply balance realism and ease of model building. The </a:t>
            </a:r>
            <a:r>
              <a:rPr lang="en-US" dirty="0" err="1"/>
              <a:t>Vasicek</a:t>
            </a:r>
            <a:r>
              <a:rPr lang="en-US" dirty="0"/>
              <a:t> model does capture some of the characteristics of a reasonable interest rate process and it is rather easy to work with, particularly in terms of parameter calibration. In addition, it is useful and sometimes very straightforward to adapt this framework into more realistic alternative depictions of interest rate processes. </a:t>
            </a:r>
          </a:p>
        </p:txBody>
      </p:sp>
    </p:spTree>
    <p:extLst>
      <p:ext uri="{BB962C8B-B14F-4D97-AF65-F5344CB8AC3E}">
        <p14:creationId xmlns:p14="http://schemas.microsoft.com/office/powerpoint/2010/main" xmlns="" val="413930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Alternative Interest Rate Processes</a:t>
            </a:r>
          </a:p>
        </p:txBody>
      </p:sp>
      <p:sp>
        <p:nvSpPr>
          <p:cNvPr id="3" name="Content Placeholder 2"/>
          <p:cNvSpPr>
            <a:spLocks noGrp="1"/>
          </p:cNvSpPr>
          <p:nvPr>
            <p:ph sz="quarter" idx="1"/>
          </p:nvPr>
        </p:nvSpPr>
        <p:spPr/>
        <p:txBody>
          <a:bodyPr/>
          <a:lstStyle/>
          <a:p>
            <a:r>
              <a:rPr lang="en-US" dirty="0"/>
              <a:t>The Merton Model</a:t>
            </a:r>
          </a:p>
          <a:p>
            <a:r>
              <a:rPr lang="en-US" dirty="0"/>
              <a:t>The Cox, Ingersoll and Ross (CIR) Process</a:t>
            </a:r>
          </a:p>
        </p:txBody>
      </p:sp>
    </p:spTree>
    <p:extLst>
      <p:ext uri="{BB962C8B-B14F-4D97-AF65-F5344CB8AC3E}">
        <p14:creationId xmlns:p14="http://schemas.microsoft.com/office/powerpoint/2010/main" xmlns="" val="387554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Short And Long Term </a:t>
            </a:r>
            <a:r>
              <a:rPr lang="en-US" b="1" dirty="0" smtClean="0"/>
              <a:t>Rates </a:t>
            </a:r>
            <a:r>
              <a:rPr lang="en-US" sz="2500" b="1" dirty="0" smtClean="0"/>
              <a:t>(Continued)</a:t>
            </a:r>
            <a:endParaRPr lang="en-US" sz="2500" dirty="0"/>
          </a:p>
        </p:txBody>
      </p:sp>
      <p:sp>
        <p:nvSpPr>
          <p:cNvPr id="3" name="Content Placeholder 2"/>
          <p:cNvSpPr>
            <a:spLocks noGrp="1"/>
          </p:cNvSpPr>
          <p:nvPr>
            <p:ph sz="quarter" idx="1"/>
          </p:nvPr>
        </p:nvSpPr>
        <p:spPr>
          <a:xfrm>
            <a:off x="402336" y="1527048"/>
            <a:ext cx="11338560" cy="4750184"/>
          </a:xfrm>
        </p:spPr>
        <p:txBody>
          <a:bodyPr>
            <a:normAutofit lnSpcReduction="10000"/>
          </a:bodyPr>
          <a:lstStyle/>
          <a:p>
            <a:r>
              <a:rPr lang="en-US" dirty="0"/>
              <a:t>We will focus on single factor models, where the entire yield curve and its related bond prices are driven by a single factor, being short-term interest rates. These short-term interest rates in turn will be modeled as particular stochastic processes. How one chooses a short-interest rate model is a matter of taste, and there is a variety of models to choose from. We will discuss a number of these models in this chapter. </a:t>
            </a:r>
          </a:p>
          <a:p>
            <a:r>
              <a:rPr lang="en-US" dirty="0"/>
              <a:t>More generally, understanding the stochastic processes that drive security prices, interest rates and other rates is essential to valuing and hedging the securities, their derivative securities and portfolios related to them. In this chapter, we analyze alternatives to Brownian motion processes for security and rate process, with a particular focus on interest rates and debt instruments. </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48180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69789"/>
            <a:ext cx="11379200" cy="743466"/>
          </a:xfrm>
        </p:spPr>
        <p:txBody>
          <a:bodyPr>
            <a:normAutofit/>
          </a:bodyPr>
          <a:lstStyle/>
          <a:p>
            <a:r>
              <a:rPr lang="en-US" b="1" dirty="0"/>
              <a:t>The Merton </a:t>
            </a:r>
            <a:r>
              <a:rPr lang="en-US" b="1" dirty="0" smtClean="0"/>
              <a:t>Model</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The </a:t>
                </a:r>
                <a:r>
                  <a:rPr lang="en-US" dirty="0"/>
                  <a:t>short-rate dynamics, pricing differential equation and bond pricing model produced by Merton [1973] are given by the next three </a:t>
                </a:r>
                <a:r>
                  <a:rPr lang="en-US" dirty="0" smtClean="0"/>
                  <a:t>equations</a:t>
                </a:r>
                <a:r>
                  <a:rPr lang="en-US" dirty="0" smtClean="0">
                    <a:solidFill>
                      <a:schemeClr val="accent2">
                        <a:lumMod val="60000"/>
                        <a:lumOff val="40000"/>
                      </a:schemeClr>
                    </a:solidFill>
                  </a:rPr>
                  <a:t>. </a:t>
                </a:r>
                <a:r>
                  <a:rPr lang="en-US" dirty="0" smtClean="0">
                    <a:solidFill>
                      <a:schemeClr val="tx1"/>
                    </a:solidFill>
                  </a:rPr>
                  <a:t>The short-rate dynamics are characterized by:</a:t>
                </a:r>
                <a:r>
                  <a:rPr lang="en-US" dirty="0">
                    <a:solidFill>
                      <a:schemeClr val="tx1"/>
                    </a:solidFill>
                  </a:rPr>
                  <a:t> </a:t>
                </a:r>
              </a:p>
              <a:p>
                <a:pPr marL="0" indent="0">
                  <a:buNone/>
                </a:pP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𝜇</m:t>
                    </m:r>
                    <m:r>
                      <a:rPr lang="en-US" i="1">
                        <a:solidFill>
                          <a:schemeClr val="tx1"/>
                        </a:solidFill>
                        <a:latin typeface="Cambria Math" panose="02040503050406030204" pitchFamily="18" charset="0"/>
                      </a:rPr>
                      <m:t>𝑑𝑡</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𝜎</m:t>
                        </m:r>
                      </m:e>
                      <m:sub>
                        <m:r>
                          <a:rPr lang="en-US" i="1">
                            <a:solidFill>
                              <a:schemeClr val="tx1"/>
                            </a:solidFill>
                            <a:latin typeface="Cambria Math" panose="02040503050406030204" pitchFamily="18" charset="0"/>
                          </a:rPr>
                          <m:t>𝑟</m:t>
                        </m:r>
                      </m:sub>
                    </m:sSub>
                    <m:r>
                      <a:rPr lang="en-US" i="1">
                        <a:solidFill>
                          <a:schemeClr val="tx1"/>
                        </a:solidFill>
                        <a:latin typeface="Cambria Math" panose="02040503050406030204" pitchFamily="18" charset="0"/>
                      </a:rPr>
                      <m:t>𝑑</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𝑍</m:t>
                        </m:r>
                      </m:e>
                      <m:sub>
                        <m:r>
                          <a:rPr lang="en-US" i="1">
                            <a:solidFill>
                              <a:schemeClr val="tx1"/>
                            </a:solidFill>
                            <a:latin typeface="Cambria Math" panose="02040503050406030204" pitchFamily="18" charset="0"/>
                          </a:rPr>
                          <m:t>𝑡</m:t>
                        </m:r>
                      </m:sub>
                    </m:sSub>
                  </m:oMath>
                </a14:m>
                <a:r>
                  <a:rPr lang="en-US" dirty="0">
                    <a:solidFill>
                      <a:schemeClr val="tx1"/>
                    </a:solidFill>
                  </a:rPr>
                  <a:t> </a:t>
                </a:r>
              </a:p>
              <a:p>
                <a:pPr marL="0" indent="0">
                  <a:buNone/>
                </a:pPr>
                <a:r>
                  <a:rPr lang="en-US" sz="2500" i="1" dirty="0">
                    <a:solidFill>
                      <a:schemeClr val="tx1"/>
                    </a:solidFill>
                  </a:rPr>
                  <a:t>w</a:t>
                </a:r>
                <a:r>
                  <a:rPr lang="en-US" sz="2500" i="1" dirty="0" smtClean="0">
                    <a:solidFill>
                      <a:schemeClr val="tx1"/>
                    </a:solidFill>
                  </a:rPr>
                  <a:t>here </a:t>
                </a:r>
                <a:r>
                  <a:rPr lang="en-US" sz="2500" i="1" dirty="0">
                    <a:solidFill>
                      <a:schemeClr val="tx1"/>
                    </a:solidFill>
                  </a:rPr>
                  <a:t>μ and </a:t>
                </a:r>
                <a:r>
                  <a:rPr lang="en-US" sz="2500" i="1" dirty="0" err="1">
                    <a:solidFill>
                      <a:schemeClr val="tx1"/>
                    </a:solidFill>
                  </a:rPr>
                  <a:t>σ</a:t>
                </a:r>
                <a:r>
                  <a:rPr lang="en-US" sz="2500" i="1" baseline="-25000" dirty="0" err="1">
                    <a:solidFill>
                      <a:schemeClr val="tx1"/>
                    </a:solidFill>
                  </a:rPr>
                  <a:t>r</a:t>
                </a:r>
                <a:r>
                  <a:rPr lang="en-US" sz="2500" i="1" dirty="0">
                    <a:solidFill>
                      <a:schemeClr val="tx1"/>
                    </a:solidFill>
                  </a:rPr>
                  <a:t> are constants. </a:t>
                </a:r>
                <a:endParaRPr lang="en-US" sz="2500" i="1" dirty="0" smtClean="0">
                  <a:solidFill>
                    <a:schemeClr val="tx1"/>
                  </a:solidFill>
                </a:endParaRPr>
              </a:p>
              <a:p>
                <a:pPr marL="0" indent="0">
                  <a:buNone/>
                </a:pPr>
                <a:endParaRPr lang="en-US" dirty="0" smtClean="0"/>
              </a:p>
              <a:p>
                <a:pPr marL="0" indent="0">
                  <a:buNone/>
                </a:pPr>
                <a:r>
                  <a:rPr lang="en-US" dirty="0" smtClean="0"/>
                  <a:t>Substituting </a:t>
                </a:r>
                <a:r>
                  <a:rPr lang="en-US" i="1" dirty="0"/>
                  <a:t>a=μ</a:t>
                </a:r>
                <a:r>
                  <a:rPr lang="en-US" dirty="0"/>
                  <a:t> and </a:t>
                </a:r>
                <a:r>
                  <a:rPr lang="en-US" i="1" dirty="0"/>
                  <a:t>b=</a:t>
                </a:r>
                <a:r>
                  <a:rPr lang="en-US" i="1" dirty="0" err="1"/>
                  <a:t>σ</a:t>
                </a:r>
                <a:r>
                  <a:rPr lang="en-US" i="1" baseline="-25000" dirty="0" err="1"/>
                  <a:t>r</a:t>
                </a:r>
                <a:r>
                  <a:rPr lang="en-US" dirty="0"/>
                  <a:t> into the general partial differential  equation stated earlier, we obtain the partial differential equation governing the bond price for the Merton model: </a:t>
                </a:r>
              </a:p>
              <a:p>
                <a:pPr marL="0" inden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𝐵</m:t>
                        </m:r>
                      </m:num>
                      <m:den>
                        <m:r>
                          <a:rPr lang="en-US" i="1">
                            <a:latin typeface="Cambria Math" panose="02040503050406030204" pitchFamily="18" charset="0"/>
                          </a:rPr>
                          <m:t>𝜕</m:t>
                        </m:r>
                        <m:r>
                          <a:rPr lang="en-US" i="1">
                            <a:latin typeface="Cambria Math" panose="02040503050406030204" pitchFamily="18" charset="0"/>
                          </a:rPr>
                          <m:t>𝑟</m:t>
                        </m:r>
                      </m:den>
                    </m:f>
                    <m:d>
                      <m:dPr>
                        <m:ctrlPr>
                          <a:rPr lang="en-US" i="1">
                            <a:latin typeface="Cambria Math" panose="02040503050406030204" pitchFamily="18" charset="0"/>
                          </a:rPr>
                        </m:ctrlPr>
                      </m:dPr>
                      <m:e>
                        <m:r>
                          <a:rPr lang="en-US" i="1">
                            <a:latin typeface="Cambria Math" panose="02040503050406030204" pitchFamily="18" charset="0"/>
                          </a:rPr>
                          <m:t> </m:t>
                        </m:r>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rPr>
                              <m:t>𝜎</m:t>
                            </m:r>
                          </m:e>
                          <m:sub>
                            <m:r>
                              <a:rPr lang="en-US" i="1">
                                <a:latin typeface="Cambria Math" panose="02040503050406030204" pitchFamily="18" charset="0"/>
                              </a:rPr>
                              <m:t>𝑟</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𝐵</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𝐵</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r>
                      <a:rPr lang="en-US" i="1">
                        <a:latin typeface="Cambria Math" panose="02040503050406030204" pitchFamily="18" charset="0"/>
                      </a:rPr>
                      <m:t>−</m:t>
                    </m:r>
                    <m:r>
                      <a:rPr lang="en-US" i="1">
                        <a:latin typeface="Cambria Math" panose="02040503050406030204" pitchFamily="18" charset="0"/>
                      </a:rPr>
                      <m:t>𝑟𝐵</m:t>
                    </m:r>
                    <m:r>
                      <a:rPr lang="en-US" i="1">
                        <a:latin typeface="Cambria Math" panose="02040503050406030204" pitchFamily="18" charset="0"/>
                      </a:rPr>
                      <m:t>=0</m:t>
                    </m:r>
                  </m:oMath>
                </a14:m>
                <a:r>
                  <a:rPr lang="en-US" dirty="0"/>
                  <a:t> </a:t>
                </a:r>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253336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Merton </a:t>
            </a:r>
            <a:r>
              <a:rPr lang="en-US" b="1" dirty="0" smtClean="0"/>
              <a:t>Model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Assuming a constant risk premium Θ, the solution to this differential equation for the bond price with face value F at time of maturity T is</a:t>
                </a:r>
                <a:r>
                  <a:rPr lang="en-US" dirty="0" smtClean="0"/>
                  <a:t>:</a:t>
                </a: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𝐹</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endChr m:val="]"/>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r>
                                <m:rPr>
                                  <m:sty m:val="p"/>
                                </m:rPr>
                                <a:rPr lang="en-US">
                                  <a:latin typeface="Cambria Math" panose="02040503050406030204" pitchFamily="18" charset="0"/>
                                </a:rPr>
                                <m:t>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2</m:t>
                                      </m:r>
                                    </m:sup>
                                  </m:sSup>
                                </m:num>
                                <m:den>
                                  <m:r>
                                    <a:rPr lang="en-US">
                                      <a:latin typeface="Cambria Math" panose="02040503050406030204" pitchFamily="18" charset="0"/>
                                    </a:rPr>
                                    <m:t>2</m:t>
                                  </m:r>
                                </m:den>
                              </m:f>
                              <m:r>
                                <a:rPr lang="en-US">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3</m:t>
                                      </m:r>
                                    </m:sup>
                                  </m:sSup>
                                </m:num>
                                <m:den>
                                  <m:r>
                                    <a:rPr lang="en-US" i="1">
                                      <a:latin typeface="Cambria Math" panose="02040503050406030204" pitchFamily="18" charset="0"/>
                                    </a:rPr>
                                    <m:t>6</m:t>
                                  </m:r>
                                </m:den>
                              </m:f>
                            </m:e>
                          </m:d>
                        </m:sup>
                      </m:sSup>
                    </m:oMath>
                  </m:oMathPara>
                </a14:m>
                <a:endParaRPr lang="en-US" dirty="0" smtClean="0"/>
              </a:p>
              <a:p>
                <a:pPr marL="0" indent="0">
                  <a:buNone/>
                </a:pPr>
                <a:endParaRPr lang="en-US" dirty="0"/>
              </a:p>
              <a:p>
                <a:r>
                  <a:rPr lang="en-US" dirty="0"/>
                  <a:t>The corresponding term structure (equation for the yield curve) is</a:t>
                </a:r>
                <a:r>
                  <a:rPr lang="en-US" dirty="0" smtClean="0"/>
                  <a:t>: </a:t>
                </a:r>
              </a:p>
              <a:p>
                <a:pPr marL="0" indent="0" algn="ctr">
                  <a:buNone/>
                </a:pPr>
                <a:r>
                  <a:rPr lang="en-US" dirty="0" smtClean="0"/>
                  <a:t>	</a:t>
                </a:r>
              </a:p>
              <a:p>
                <a:pPr marL="0" indent="0" algn="ctr">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num>
                          <m:den>
                            <m:r>
                              <a:rPr lang="en-US" i="1">
                                <a:latin typeface="Cambria Math" panose="02040503050406030204" pitchFamily="18" charset="0"/>
                              </a:rPr>
                              <m:t>𝐹</m:t>
                            </m:r>
                          </m:den>
                        </m:f>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r>
                      <a:rPr lang="en-US">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r>
                              <m:rPr>
                                <m:sty m:val="p"/>
                              </m:rPr>
                              <a:rPr lang="el-GR" i="1">
                                <a:latin typeface="Cambria Math" panose="02040503050406030204" pitchFamily="18" charset="0"/>
                                <a:ea typeface="Cambria Math" panose="02040503050406030204" pitchFamily="18" charset="0"/>
                              </a:rPr>
                              <m:t>Θ</m:t>
                            </m:r>
                          </m:e>
                        </m:d>
                        <m:r>
                          <a:rPr lang="en-US" i="1">
                            <a:latin typeface="Cambria Math" panose="02040503050406030204" pitchFamily="18" charset="0"/>
                          </a:rPr>
                          <m:t>𝑇</m:t>
                        </m:r>
                      </m:num>
                      <m:den>
                        <m:r>
                          <a:rPr lang="en-US">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2</m:t>
                            </m:r>
                          </m:sup>
                        </m:sSup>
                      </m:num>
                      <m:den>
                        <m:r>
                          <a:rPr lang="en-US" i="1">
                            <a:latin typeface="Cambria Math" panose="02040503050406030204" pitchFamily="18" charset="0"/>
                          </a:rPr>
                          <m:t>6</m:t>
                        </m:r>
                      </m:den>
                    </m:f>
                  </m:oMath>
                </a14:m>
                <a:r>
                  <a:rPr lang="en-US" dirty="0"/>
                  <a:t>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022444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Merton Model </a:t>
            </a:r>
            <a:r>
              <a:rPr lang="en-US" sz="2500" b="1" dirty="0"/>
              <a:t>(Continued)</a:t>
            </a:r>
            <a:endParaRPr lang="en-US" dirty="0"/>
          </a:p>
        </p:txBody>
      </p:sp>
      <p:sp>
        <p:nvSpPr>
          <p:cNvPr id="3" name="Content Placeholder 2"/>
          <p:cNvSpPr>
            <a:spLocks noGrp="1"/>
          </p:cNvSpPr>
          <p:nvPr>
            <p:ph sz="quarter" idx="1"/>
          </p:nvPr>
        </p:nvSpPr>
        <p:spPr/>
        <p:txBody>
          <a:bodyPr/>
          <a:lstStyle/>
          <a:p>
            <a:pPr marL="0" indent="0">
              <a:buNone/>
            </a:pPr>
            <a:r>
              <a:rPr lang="en-US" b="1" i="1" dirty="0"/>
              <a:t>Note </a:t>
            </a:r>
            <a:r>
              <a:rPr lang="en-US" b="1" i="1" dirty="0" smtClean="0"/>
              <a:t>:</a:t>
            </a:r>
          </a:p>
          <a:p>
            <a:pPr marL="0" indent="0">
              <a:buNone/>
            </a:pPr>
            <a:r>
              <a:rPr lang="en-US" dirty="0" smtClean="0"/>
              <a:t>Here </a:t>
            </a:r>
            <a:r>
              <a:rPr lang="en-US" dirty="0"/>
              <a:t>that a shift in the short-term rate </a:t>
            </a:r>
            <a:r>
              <a:rPr lang="en-US" i="1" dirty="0"/>
              <a:t>r</a:t>
            </a:r>
            <a:r>
              <a:rPr lang="en-US" baseline="-25000" dirty="0"/>
              <a:t>0</a:t>
            </a:r>
            <a:r>
              <a:rPr lang="en-US" dirty="0"/>
              <a:t> will result in a parallel shift in the yield curve; that is, the shift in </a:t>
            </a:r>
            <a:r>
              <a:rPr lang="en-US" i="1" dirty="0"/>
              <a:t>r</a:t>
            </a:r>
            <a:r>
              <a:rPr lang="en-US" baseline="-25000" dirty="0"/>
              <a:t>0,T</a:t>
            </a:r>
            <a:r>
              <a:rPr lang="en-US" dirty="0"/>
              <a:t> will be the same for all </a:t>
            </a:r>
            <a:r>
              <a:rPr lang="en-US" i="1" dirty="0"/>
              <a:t>T</a:t>
            </a:r>
            <a:r>
              <a:rPr lang="en-US" dirty="0"/>
              <a:t>. Such a parallel shift is inconsistent with the empirical observation that short-term rates are more volatile than are long-term rates. Note also that the yield curve can never be monotonically increasing; it is either humped (when </a:t>
            </a:r>
            <a:r>
              <a:rPr lang="en-US" i="1" dirty="0">
                <a:sym typeface="Symbol" panose="05050102010706020507" pitchFamily="18" charset="2"/>
              </a:rPr>
              <a:t></a:t>
            </a:r>
            <a:r>
              <a:rPr lang="en-US" dirty="0"/>
              <a:t> &gt; </a:t>
            </a:r>
            <a:r>
              <a:rPr lang="en-US" i="1" dirty="0">
                <a:sym typeface="Symbol" panose="05050102010706020507" pitchFamily="18" charset="2"/>
              </a:rPr>
              <a:t></a:t>
            </a:r>
            <a:r>
              <a:rPr lang="en-US" baseline="-25000" dirty="0"/>
              <a:t>r</a:t>
            </a:r>
            <a:r>
              <a:rPr lang="en-US" dirty="0"/>
              <a:t>) or downward sloping. However, often when it is humped, the upward sloping portion of the hump can extend beyond the period being analyzed. Thus, the yield curve can be upward sloping over the "relevant" period.</a:t>
            </a:r>
          </a:p>
          <a:p>
            <a:endParaRPr lang="en-US" dirty="0"/>
          </a:p>
        </p:txBody>
      </p:sp>
    </p:spTree>
    <p:extLst>
      <p:ext uri="{BB962C8B-B14F-4D97-AF65-F5344CB8AC3E}">
        <p14:creationId xmlns:p14="http://schemas.microsoft.com/office/powerpoint/2010/main" xmlns="" val="588397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Illustration of </a:t>
            </a:r>
            <a:r>
              <a:rPr lang="en-US" smtClean="0"/>
              <a:t>the Merton Model</a:t>
            </a:r>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Assume that the instantaneous interest rate follows the Merton model with a mean rate of .04 and a standard deviation of .07. The current interest rate is .03. Find the value of a 3-month zero coupon  bond with a face value of $1,000. Assume that there is no risk premium. Also, find the yield on the bond.</a:t>
                </a:r>
              </a:p>
              <a:p>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0</m:t>
                        </m:r>
                      </m:sub>
                    </m:sSub>
                    <m:r>
                      <a:rPr lang="en-US" i="1">
                        <a:latin typeface="Cambria Math"/>
                      </a:rPr>
                      <m:t>=1000</m:t>
                    </m:r>
                    <m:sSup>
                      <m:sSupPr>
                        <m:ctrlPr>
                          <a:rPr lang="en-US" i="1">
                            <a:latin typeface="Cambria Math" panose="02040503050406030204" pitchFamily="18" charset="0"/>
                          </a:rPr>
                        </m:ctrlPr>
                      </m:sSupPr>
                      <m:e>
                        <m:r>
                          <a:rPr lang="en-US" i="1">
                            <a:latin typeface="Cambria Math"/>
                          </a:rPr>
                          <m:t>𝑒</m:t>
                        </m:r>
                      </m:e>
                      <m:sup>
                        <m:d>
                          <m:dPr>
                            <m:begChr m:val="["/>
                            <m:endChr m:val="]"/>
                            <m:ctrlPr>
                              <a:rPr lang="en-US" i="1">
                                <a:latin typeface="Cambria Math" panose="02040503050406030204" pitchFamily="18" charset="0"/>
                              </a:rPr>
                            </m:ctrlPr>
                          </m:dPr>
                          <m:e>
                            <m:r>
                              <a:rPr lang="en-US" i="1">
                                <a:latin typeface="Cambria Math"/>
                              </a:rPr>
                              <m:t>−.03</m:t>
                            </m:r>
                            <m:r>
                              <a:rPr lang="en-US" i="1">
                                <a:latin typeface="Cambria Math"/>
                                <a:ea typeface="Cambria Math"/>
                              </a:rPr>
                              <m:t>×.25−</m:t>
                            </m:r>
                            <m:f>
                              <m:fPr>
                                <m:ctrlPr>
                                  <a:rPr lang="en-US" i="1">
                                    <a:latin typeface="Cambria Math" panose="02040503050406030204" pitchFamily="18" charset="0"/>
                                    <a:ea typeface="Cambria Math"/>
                                  </a:rPr>
                                </m:ctrlPr>
                              </m:fPr>
                              <m:num>
                                <m:r>
                                  <a:rPr lang="en-US" i="1">
                                    <a:latin typeface="Cambria Math"/>
                                    <a:ea typeface="Cambria Math"/>
                                  </a:rPr>
                                  <m:t>.04×</m:t>
                                </m:r>
                                <m:sSup>
                                  <m:sSupPr>
                                    <m:ctrlPr>
                                      <a:rPr lang="en-US" i="1">
                                        <a:latin typeface="Cambria Math" panose="02040503050406030204" pitchFamily="18" charset="0"/>
                                        <a:ea typeface="Cambria Math"/>
                                      </a:rPr>
                                    </m:ctrlPr>
                                  </m:sSupPr>
                                  <m:e>
                                    <m:r>
                                      <a:rPr lang="en-US" i="1">
                                        <a:latin typeface="Cambria Math"/>
                                        <a:ea typeface="Cambria Math"/>
                                      </a:rPr>
                                      <m:t>.25</m:t>
                                    </m:r>
                                  </m:e>
                                  <m:sup>
                                    <m:r>
                                      <a:rPr lang="en-US" i="1">
                                        <a:latin typeface="Cambria Math"/>
                                        <a:ea typeface="Cambria Math"/>
                                      </a:rPr>
                                      <m:t>2</m:t>
                                    </m:r>
                                  </m:sup>
                                </m:sSup>
                              </m:num>
                              <m:den>
                                <m:r>
                                  <a:rPr lang="en-US" i="1">
                                    <a:latin typeface="Cambria Math"/>
                                    <a:ea typeface="Cambria Math"/>
                                  </a:rPr>
                                  <m:t>2</m:t>
                                </m:r>
                              </m:den>
                            </m:f>
                            <m:r>
                              <a:rPr lang="en-US" i="1">
                                <a:latin typeface="Cambria Math"/>
                                <a:ea typeface="Cambria Math"/>
                              </a:rPr>
                              <m:t>+</m:t>
                            </m:r>
                            <m:f>
                              <m:fPr>
                                <m:ctrlPr>
                                  <a:rPr lang="en-US" i="1">
                                    <a:latin typeface="Cambria Math" panose="02040503050406030204" pitchFamily="18" charset="0"/>
                                    <a:ea typeface="Cambria Math"/>
                                  </a:rPr>
                                </m:ctrlPr>
                              </m:fPr>
                              <m:num>
                                <m:sSup>
                                  <m:sSupPr>
                                    <m:ctrlPr>
                                      <a:rPr lang="en-US" i="1">
                                        <a:latin typeface="Cambria Math" panose="02040503050406030204" pitchFamily="18" charset="0"/>
                                        <a:ea typeface="Cambria Math"/>
                                      </a:rPr>
                                    </m:ctrlPr>
                                  </m:sSupPr>
                                  <m:e>
                                    <m:r>
                                      <a:rPr lang="en-US" i="1">
                                        <a:latin typeface="Cambria Math"/>
                                        <a:ea typeface="Cambria Math"/>
                                      </a:rPr>
                                      <m:t>.07</m:t>
                                    </m:r>
                                  </m:e>
                                  <m:sup>
                                    <m:r>
                                      <a:rPr lang="en-US" i="1">
                                        <a:latin typeface="Cambria Math"/>
                                        <a:ea typeface="Cambria Math"/>
                                      </a:rPr>
                                      <m:t>2</m:t>
                                    </m:r>
                                  </m:sup>
                                </m:sSup>
                                <m:r>
                                  <a:rPr lang="en-US" i="1">
                                    <a:latin typeface="Cambria Math"/>
                                    <a:ea typeface="Cambria Math"/>
                                  </a:rPr>
                                  <m:t>×</m:t>
                                </m:r>
                                <m:sSup>
                                  <m:sSupPr>
                                    <m:ctrlPr>
                                      <a:rPr lang="en-US" i="1">
                                        <a:latin typeface="Cambria Math" panose="02040503050406030204" pitchFamily="18" charset="0"/>
                                        <a:ea typeface="Cambria Math"/>
                                      </a:rPr>
                                    </m:ctrlPr>
                                  </m:sSupPr>
                                  <m:e>
                                    <m:r>
                                      <a:rPr lang="en-US" i="1">
                                        <a:latin typeface="Cambria Math"/>
                                        <a:ea typeface="Cambria Math"/>
                                      </a:rPr>
                                      <m:t>.25</m:t>
                                    </m:r>
                                  </m:e>
                                  <m:sup>
                                    <m:r>
                                      <a:rPr lang="en-US" i="1">
                                        <a:latin typeface="Cambria Math"/>
                                        <a:ea typeface="Cambria Math"/>
                                      </a:rPr>
                                      <m:t>3</m:t>
                                    </m:r>
                                  </m:sup>
                                </m:sSup>
                              </m:num>
                              <m:den>
                                <m:r>
                                  <a:rPr lang="en-US" i="1">
                                    <a:latin typeface="Cambria Math"/>
                                    <a:ea typeface="Cambria Math"/>
                                  </a:rPr>
                                  <m:t>6</m:t>
                                </m:r>
                              </m:den>
                            </m:f>
                          </m:e>
                        </m:d>
                      </m:sup>
                    </m:sSup>
                  </m:oMath>
                </a14:m>
                <a:r>
                  <a:rPr lang="en-US" dirty="0"/>
                  <a:t>=$991.30</a:t>
                </a:r>
              </a:p>
              <a:p>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0,.25</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.25</m:t>
                        </m:r>
                      </m:den>
                    </m:f>
                    <m:r>
                      <a:rPr lang="en-US" i="1">
                        <a:latin typeface="Cambria Math"/>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991.30</m:t>
                            </m:r>
                          </m:num>
                          <m:den>
                            <m:r>
                              <a:rPr lang="en-US" i="1">
                                <a:latin typeface="Cambria Math"/>
                              </a:rPr>
                              <m:t>1000</m:t>
                            </m:r>
                          </m:den>
                        </m:f>
                      </m:e>
                    </m:d>
                  </m:oMath>
                </a14:m>
                <a:r>
                  <a:rPr lang="en-US" dirty="0"/>
                  <a:t>=.03495.</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806"/>
                </a:stretch>
              </a:blipFill>
            </p:spPr>
            <p:txBody>
              <a:bodyPr/>
              <a:lstStyle/>
              <a:p>
                <a:r>
                  <a:rPr lang="en-US">
                    <a:noFill/>
                  </a:rPr>
                  <a:t> </a:t>
                </a:r>
              </a:p>
            </p:txBody>
          </p:sp>
        </mc:Fallback>
      </mc:AlternateContent>
    </p:spTree>
    <p:extLst>
      <p:ext uri="{BB962C8B-B14F-4D97-AF65-F5344CB8AC3E}">
        <p14:creationId xmlns:p14="http://schemas.microsoft.com/office/powerpoint/2010/main" xmlns="" val="3598496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Cox, Ingersoll and Ross (CIR) Process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A simple "square root correction" in the Cox Ingersoll Ross Model (CIR, Cox, Ingersoll and Ross [1985]) eliminates the potential problem of negative interest rates in the mean reverting </a:t>
                </a:r>
                <a:r>
                  <a:rPr lang="en-US" dirty="0" err="1"/>
                  <a:t>Vasicek</a:t>
                </a:r>
                <a:r>
                  <a:rPr lang="en-US" dirty="0"/>
                  <a:t> model:</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𝜆</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ra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The price of a bond with face value F that matures in time T is:</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oMath>
                </a14:m>
                <a:r>
                  <a:rPr lang="en-US" dirty="0"/>
                  <a:t>=</a:t>
                </a:r>
                <a14:m>
                  <m:oMath xmlns:m="http://schemas.openxmlformats.org/officeDocument/2006/math">
                    <m:r>
                      <m:rPr>
                        <m:sty m:val="p"/>
                      </m:rPr>
                      <a:rPr lang="en-US">
                        <a:latin typeface="Cambria Math" panose="02040503050406030204" pitchFamily="18" charset="0"/>
                      </a:rPr>
                      <m:t>F</m:t>
                    </m:r>
                    <m:sSup>
                      <m:sSupPr>
                        <m:ctrlPr>
                          <a:rPr lang="en-US" i="1">
                            <a:latin typeface="Cambria Math" panose="02040503050406030204" pitchFamily="18" charset="0"/>
                          </a:rPr>
                        </m:ctrlPr>
                      </m:sSupPr>
                      <m:e>
                        <m:r>
                          <m:rPr>
                            <m:sty m:val="p"/>
                          </m:rPr>
                          <a:rPr lang="en-US">
                            <a:latin typeface="Cambria Math" panose="02040503050406030204" pitchFamily="18" charset="0"/>
                          </a:rPr>
                          <m:t>e</m:t>
                        </m:r>
                      </m:e>
                      <m:sup>
                        <m:r>
                          <m:rPr>
                            <m:sty m:val="p"/>
                          </m:rPr>
                          <a:rPr lang="en-US">
                            <a:latin typeface="Cambria Math" panose="02040503050406030204" pitchFamily="18" charset="0"/>
                          </a:rPr>
                          <m:t>Λ</m:t>
                        </m:r>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r>
                          <m:rPr>
                            <m:sty m:val="p"/>
                          </m:rPr>
                          <a:rPr lang="en-US">
                            <a:latin typeface="Cambria Math" panose="02040503050406030204" pitchFamily="18" charset="0"/>
                          </a:rPr>
                          <m:t>κ</m:t>
                        </m:r>
                      </m:sup>
                    </m:sSup>
                  </m:oMath>
                </a14:m>
                <a:endParaRPr lang="en-US" dirty="0"/>
              </a:p>
              <a:p>
                <a:pPr marL="0" indent="0">
                  <a:buNone/>
                </a:pPr>
                <a:r>
                  <a:rPr lang="en-US" dirty="0" smtClean="0"/>
                  <a:t>where </a:t>
                </a:r>
                <a:r>
                  <a:rPr lang="en-US" i="1" dirty="0">
                    <a:sym typeface="Symbol" panose="05050102010706020507" pitchFamily="18" charset="2"/>
                  </a:rPr>
                  <a:t></a:t>
                </a:r>
                <a:r>
                  <a:rPr lang="en-US" i="1" dirty="0"/>
                  <a:t>'</a:t>
                </a:r>
                <a:r>
                  <a:rPr lang="en-US" dirty="0"/>
                  <a:t> is the CIR risk premium, and: </a:t>
                </a:r>
              </a:p>
              <a:p>
                <a:pPr marL="0" indent="0">
                  <a:buNone/>
                </a:pPr>
                <a14:m>
                  <m:oMath xmlns:m="http://schemas.openxmlformats.org/officeDocument/2006/math">
                    <m:r>
                      <m:rPr>
                        <m:sty m:val="p"/>
                      </m:rPr>
                      <a:rPr lang="en-US">
                        <a:latin typeface="Cambria Math" panose="02040503050406030204" pitchFamily="18" charset="0"/>
                      </a:rPr>
                      <m:t>ϱ</m:t>
                    </m:r>
                    <m:r>
                      <a:rPr lang="en-US">
                        <a:latin typeface="Cambria Math" panose="02040503050406030204" pitchFamily="18" charset="0"/>
                      </a:rPr>
                      <m:t>=</m:t>
                    </m:r>
                    <m:rad>
                      <m:radPr>
                        <m:degHide m:val="on"/>
                        <m:ctrlPr>
                          <a:rPr lang="en-US" i="1">
                            <a:latin typeface="Cambria Math" panose="02040503050406030204" pitchFamily="18" charset="0"/>
                          </a:rPr>
                        </m:ctrlPr>
                      </m:radPr>
                      <m:deg/>
                      <m:e>
                        <m:sSubSup>
                          <m:sSubSupPr>
                            <m:ctrlPr>
                              <a:rPr lang="en-US" i="1">
                                <a:latin typeface="Cambria Math" panose="02040503050406030204" pitchFamily="18" charset="0"/>
                              </a:rPr>
                            </m:ctrlPr>
                          </m:sSubSup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𝜆</m:t>
                                    </m:r>
                                    <m:r>
                                      <a:rPr lang="en-US"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rPr>
                                      <m:t>′</m:t>
                                    </m:r>
                                  </m:e>
                                </m:d>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e>
                    </m:rad>
                  </m:oMath>
                </a14:m>
                <a:r>
                  <a:rPr lang="en-US" dirty="0"/>
                  <a:t> </a:t>
                </a:r>
                <a:r>
                  <a:rPr lang="en-US" dirty="0" smtClean="0"/>
                  <a:t> ,	</a:t>
                </a:r>
                <a14:m>
                  <m:oMath xmlns:m="http://schemas.openxmlformats.org/officeDocument/2006/math">
                    <m:r>
                      <m:rPr>
                        <m:sty m:val="p"/>
                      </m:rPr>
                      <a:rPr lang="en-US">
                        <a:latin typeface="Cambria Math" panose="02040503050406030204" pitchFamily="18" charset="0"/>
                      </a:rPr>
                      <m:t>κ</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m:rPr>
                                    <m:sty m:val="p"/>
                                  </m:rPr>
                                  <a:rPr lang="en-US">
                                    <a:latin typeface="Cambria Math" panose="02040503050406030204" pitchFamily="18" charset="0"/>
                                  </a:rPr>
                                  <m:t>ϱ</m:t>
                                </m:r>
                                <m:r>
                                  <a:rPr lang="en-US" i="1">
                                    <a:latin typeface="Cambria Math" panose="02040503050406030204" pitchFamily="18" charset="0"/>
                                  </a:rPr>
                                  <m:t>𝑇</m:t>
                                </m:r>
                              </m:sup>
                            </m:sSup>
                            <m:r>
                              <a:rPr lang="en-US" i="1">
                                <a:latin typeface="Cambria Math" panose="02040503050406030204" pitchFamily="18" charset="0"/>
                              </a:rPr>
                              <m:t>−1</m:t>
                            </m:r>
                          </m:e>
                        </m:d>
                      </m:num>
                      <m:den>
                        <m:r>
                          <a:rPr lang="en-US">
                            <a:latin typeface="Cambria Math" panose="02040503050406030204" pitchFamily="18" charset="0"/>
                          </a:rPr>
                          <m:t>2</m:t>
                        </m:r>
                        <m:r>
                          <m:rPr>
                            <m:sty m:val="p"/>
                          </m:rPr>
                          <a:rPr lang="en-US">
                            <a:latin typeface="Cambria Math" panose="02040503050406030204" pitchFamily="18" charset="0"/>
                          </a:rPr>
                          <m:t>ϱ</m:t>
                        </m:r>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𝜆</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ϱ</m:t>
                            </m:r>
                          </m:e>
                        </m:d>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m:rPr>
                                    <m:sty m:val="p"/>
                                  </m:rPr>
                                  <a:rPr lang="en-US">
                                    <a:latin typeface="Cambria Math" panose="02040503050406030204" pitchFamily="18" charset="0"/>
                                  </a:rPr>
                                  <m:t>ϱ</m:t>
                                </m:r>
                                <m:r>
                                  <a:rPr lang="en-US" i="1">
                                    <a:latin typeface="Cambria Math" panose="02040503050406030204" pitchFamily="18" charset="0"/>
                                  </a:rPr>
                                  <m:t>𝑇</m:t>
                                </m:r>
                              </m:sup>
                            </m:sSup>
                            <m:r>
                              <a:rPr lang="en-US" i="1">
                                <a:latin typeface="Cambria Math" panose="02040503050406030204" pitchFamily="18" charset="0"/>
                              </a:rPr>
                              <m:t>−1</m:t>
                            </m:r>
                          </m:e>
                        </m:d>
                      </m:den>
                    </m:f>
                  </m:oMath>
                </a14:m>
                <a:r>
                  <a:rPr lang="en-US" dirty="0"/>
                  <a:t> </a:t>
                </a:r>
                <a:r>
                  <a:rPr lang="en-US" dirty="0" smtClean="0"/>
                  <a:t>, </a:t>
                </a:r>
                <a14:m>
                  <m:oMath xmlns:m="http://schemas.openxmlformats.org/officeDocument/2006/math">
                    <m:r>
                      <m:rPr>
                        <m:sty m:val="p"/>
                      </m:rPr>
                      <a:rPr lang="en-US">
                        <a:latin typeface="Cambria Math" panose="02040503050406030204" pitchFamily="18" charset="0"/>
                      </a:rPr>
                      <m:t>Λ</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rPr>
                          <m:t>𝜆𝜇</m:t>
                        </m:r>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𝑟</m:t>
                            </m:r>
                          </m:sub>
                          <m:sup>
                            <m:r>
                              <a:rPr lang="en-US" i="1">
                                <a:latin typeface="Cambria Math" panose="02040503050406030204" pitchFamily="18" charset="0"/>
                              </a:rPr>
                              <m:t>2</m:t>
                            </m:r>
                          </m:sup>
                        </m:sSubSup>
                      </m:den>
                    </m:f>
                    <m:r>
                      <a:rPr lang="en-US" i="1">
                        <a:latin typeface="Cambria Math" panose="02040503050406030204" pitchFamily="18" charset="0"/>
                      </a:rPr>
                      <m:t>𝑙𝑛</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panose="02040503050406030204" pitchFamily="18" charset="0"/>
                              </a:rPr>
                              <m:t>κϱ</m:t>
                            </m:r>
                            <m:sSup>
                              <m:sSupPr>
                                <m:ctrlPr>
                                  <a:rPr lang="en-US" i="1">
                                    <a:latin typeface="Cambria Math" panose="02040503050406030204" pitchFamily="18" charset="0"/>
                                  </a:rPr>
                                </m:ctrlPr>
                              </m:sSupPr>
                              <m:e>
                                <m:r>
                                  <m:rPr>
                                    <m:sty m:val="p"/>
                                  </m:rPr>
                                  <a:rPr lang="en-US">
                                    <a:latin typeface="Cambria Math" panose="02040503050406030204" pitchFamily="18" charset="0"/>
                                  </a:rPr>
                                  <m:t>e</m:t>
                                </m:r>
                              </m:e>
                              <m:sup>
                                <m:d>
                                  <m:dPr>
                                    <m:ctrlPr>
                                      <a:rPr lang="en-US" i="1">
                                        <a:latin typeface="Cambria Math" panose="02040503050406030204" pitchFamily="18" charset="0"/>
                                      </a:rPr>
                                    </m:ctrlPr>
                                  </m:dPr>
                                  <m:e>
                                    <m:r>
                                      <a:rPr lang="en-US" i="1">
                                        <a:latin typeface="Cambria Math" panose="02040503050406030204" pitchFamily="18" charset="0"/>
                                      </a:rPr>
                                      <m:t>𝜆</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sym typeface="Symbol" panose="05050102010706020507" pitchFamily="18" charset="2"/>
                                          </a:rPr>
                                          <m:t></m:t>
                                        </m:r>
                                      </m:e>
                                      <m:sup>
                                        <m:r>
                                          <a:rPr lang="en-US" i="1">
                                            <a:latin typeface="Cambria Math" panose="02040503050406030204" pitchFamily="18" charset="0"/>
                                          </a:rPr>
                                          <m:t>′</m:t>
                                        </m:r>
                                      </m:sup>
                                    </m:sSup>
                                    <m:r>
                                      <a:rPr lang="en-US" i="1">
                                        <a:latin typeface="Cambria Math" panose="02040503050406030204" pitchFamily="18" charset="0"/>
                                      </a:rPr>
                                      <m:t>+</m:t>
                                    </m:r>
                                    <m:r>
                                      <m:rPr>
                                        <m:sty m:val="p"/>
                                      </m:rPr>
                                      <a:rPr lang="en-US">
                                        <a:latin typeface="Cambria Math" panose="02040503050406030204" pitchFamily="18" charset="0"/>
                                      </a:rPr>
                                      <m:t>ϱ</m:t>
                                    </m:r>
                                  </m:e>
                                </m:d>
                                <m:r>
                                  <a:rPr lang="en-US" i="1">
                                    <a:latin typeface="Cambria Math" panose="02040503050406030204" pitchFamily="18" charset="0"/>
                                  </a:rPr>
                                  <m:t>𝑇</m:t>
                                </m:r>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𝑒</m:t>
                                </m:r>
                              </m:e>
                              <m:sup>
                                <m:r>
                                  <m:rPr>
                                    <m:sty m:val="p"/>
                                  </m:rPr>
                                  <a:rPr lang="en-US">
                                    <a:latin typeface="Cambria Math" panose="02040503050406030204" pitchFamily="18" charset="0"/>
                                  </a:rPr>
                                  <m:t>ϱ</m:t>
                                </m:r>
                                <m:r>
                                  <a:rPr lang="en-US" i="1">
                                    <a:latin typeface="Cambria Math" panose="02040503050406030204" pitchFamily="18" charset="0"/>
                                  </a:rPr>
                                  <m:t>𝑇</m:t>
                                </m:r>
                              </m:sup>
                            </m:sSup>
                            <m:r>
                              <a:rPr lang="en-US" i="1">
                                <a:latin typeface="Cambria Math" panose="02040503050406030204" pitchFamily="18" charset="0"/>
                              </a:rPr>
                              <m:t>−1</m:t>
                            </m:r>
                          </m:den>
                        </m:f>
                      </m:e>
                    </m:d>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823031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Cox, Ingersoll and Ross (CIR) </a:t>
            </a:r>
            <a:r>
              <a:rPr lang="en-US" b="1" dirty="0" smtClean="0"/>
              <a:t>Process</a:t>
            </a:r>
            <a:r>
              <a:rPr lang="en-US" sz="2800" b="1" dirty="0" smtClean="0"/>
              <a:t> (Continued)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For the CIR Process, the market spot rate of interest, </a:t>
                </a:r>
                <a:r>
                  <a:rPr lang="en-US" i="1" dirty="0"/>
                  <a:t>r</a:t>
                </a:r>
                <a:r>
                  <a:rPr lang="en-US" baseline="-25000" dirty="0"/>
                  <a:t>0,T</a:t>
                </a:r>
                <a:r>
                  <a:rPr lang="en-US" dirty="0"/>
                  <a:t> , implied by the bond's price is given by</a:t>
                </a:r>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r>
                            <m:rPr>
                              <m:sty m:val="p"/>
                            </m:rPr>
                            <a:rPr lang="en-US">
                              <a:latin typeface="Cambria Math" panose="02040503050406030204" pitchFamily="18" charset="0"/>
                            </a:rPr>
                            <m:t>T</m:t>
                          </m:r>
                        </m:sub>
                      </m:sSub>
                      <m:r>
                        <a:rPr lang="en-US">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Λ</m:t>
                          </m:r>
                        </m:num>
                        <m:den>
                          <m:r>
                            <m:rPr>
                              <m:sty m:val="p"/>
                            </m:rPr>
                            <a:rPr lang="en-US">
                              <a:latin typeface="Cambria Math" panose="02040503050406030204" pitchFamily="18" charset="0"/>
                            </a:rPr>
                            <m:t>T</m:t>
                          </m:r>
                        </m:den>
                      </m:f>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r</m:t>
                          </m:r>
                        </m:e>
                        <m:sub>
                          <m:r>
                            <a:rPr lang="en-US">
                              <a:latin typeface="Cambria Math" panose="02040503050406030204" pitchFamily="18" charset="0"/>
                            </a:rPr>
                            <m:t>0</m:t>
                          </m:r>
                        </m:sub>
                      </m:sSub>
                      <m:f>
                        <m:fPr>
                          <m:ctrlPr>
                            <a:rPr lang="en-US" i="1">
                              <a:latin typeface="Cambria Math" panose="02040503050406030204" pitchFamily="18" charset="0"/>
                            </a:rPr>
                          </m:ctrlPr>
                        </m:fPr>
                        <m:num>
                          <m:r>
                            <m:rPr>
                              <m:sty m:val="p"/>
                            </m:rPr>
                            <a:rPr lang="en-US">
                              <a:latin typeface="Cambria Math" panose="02040503050406030204" pitchFamily="18" charset="0"/>
                            </a:rPr>
                            <m:t>κ</m:t>
                          </m:r>
                        </m:num>
                        <m:den>
                          <m:r>
                            <m:rPr>
                              <m:sty m:val="p"/>
                            </m:rPr>
                            <a:rPr lang="en-US">
                              <a:latin typeface="Cambria Math" panose="02040503050406030204" pitchFamily="18" charset="0"/>
                            </a:rPr>
                            <m:t>T</m:t>
                          </m:r>
                        </m:den>
                      </m:f>
                    </m:oMath>
                  </m:oMathPara>
                </a14:m>
                <a:endParaRPr lang="en-US" dirty="0"/>
              </a:p>
              <a:p>
                <a:pPr marL="0" indent="0">
                  <a:buNone/>
                </a:pPr>
                <a:endParaRPr lang="en-US" dirty="0" smtClean="0"/>
              </a:p>
              <a:p>
                <a:pPr marL="0" indent="0">
                  <a:buNone/>
                </a:pPr>
                <a:r>
                  <a:rPr lang="en-US" dirty="0" smtClean="0"/>
                  <a:t>Note </a:t>
                </a:r>
                <a:r>
                  <a:rPr lang="en-US" dirty="0"/>
                  <a:t>that as </a:t>
                </a:r>
                <a:r>
                  <a:rPr lang="en-US" i="1" dirty="0"/>
                  <a:t>T</a:t>
                </a:r>
                <a:r>
                  <a:rPr lang="en-US" dirty="0"/>
                  <a:t> </a:t>
                </a:r>
                <a:r>
                  <a:rPr lang="en-US" dirty="0">
                    <a:sym typeface="Symbol" panose="05050102010706020507" pitchFamily="18" charset="2"/>
                  </a:rPr>
                  <a:t></a:t>
                </a:r>
                <a:r>
                  <a:rPr lang="en-US" dirty="0"/>
                  <a:t> </a:t>
                </a:r>
                <a:r>
                  <a:rPr lang="en-US" i="1" dirty="0">
                    <a:sym typeface="Symbol" panose="05050102010706020507" pitchFamily="18" charset="2"/>
                  </a:rPr>
                  <a:t></a:t>
                </a:r>
                <a:r>
                  <a:rPr lang="en-US" dirty="0"/>
                  <a:t>, the spot rate </a:t>
                </a:r>
                <a:r>
                  <a:rPr lang="en-US" i="1" dirty="0"/>
                  <a:t>r</a:t>
                </a:r>
                <a:r>
                  <a:rPr lang="en-US" baseline="-25000" dirty="0"/>
                  <a:t>0,T</a:t>
                </a:r>
                <a:r>
                  <a:rPr lang="en-US" dirty="0"/>
                  <a:t> will asymptotically approach the infinite long-rate </a:t>
                </a:r>
                <a:r>
                  <a:rPr lang="en-US" i="1" dirty="0"/>
                  <a:t>r</a:t>
                </a:r>
                <a:r>
                  <a:rPr lang="en-US" baseline="-25000" dirty="0">
                    <a:sym typeface="Symbol" panose="05050102010706020507" pitchFamily="18" charset="2"/>
                  </a:rPr>
                  <a:t></a:t>
                </a:r>
                <a:r>
                  <a:rPr lang="en-US" dirty="0"/>
                  <a:t> = 2(</a:t>
                </a:r>
                <a:r>
                  <a:rPr lang="en-US" i="1" dirty="0">
                    <a:sym typeface="Symbol" panose="05050102010706020507" pitchFamily="18" charset="2"/>
                  </a:rPr>
                  <a:t></a:t>
                </a:r>
                <a:r>
                  <a:rPr lang="en-US" dirty="0"/>
                  <a:t> )/(</a:t>
                </a:r>
                <a:r>
                  <a:rPr lang="en-US" i="1" dirty="0">
                    <a:sym typeface="Symbol" panose="05050102010706020507" pitchFamily="18" charset="2"/>
                  </a:rPr>
                  <a:t></a:t>
                </a:r>
                <a:r>
                  <a:rPr lang="en-US" i="1" dirty="0"/>
                  <a:t>+</a:t>
                </a:r>
                <a:r>
                  <a:rPr lang="en-US" i="1" dirty="0">
                    <a:sym typeface="Symbol" panose="05050102010706020507" pitchFamily="18" charset="2"/>
                  </a:rPr>
                  <a:t></a:t>
                </a:r>
                <a:r>
                  <a:rPr lang="en-US" i="1" dirty="0"/>
                  <a:t>'+</a:t>
                </a:r>
                <a14:m>
                  <m:oMath xmlns:m="http://schemas.openxmlformats.org/officeDocument/2006/math">
                    <m:r>
                      <m:rPr>
                        <m:sty m:val="p"/>
                      </m:rPr>
                      <a:rPr lang="en-US">
                        <a:latin typeface="Cambria Math" panose="02040503050406030204" pitchFamily="18" charset="0"/>
                      </a:rPr>
                      <m:t>ϱ</m:t>
                    </m:r>
                  </m:oMath>
                </a14:m>
                <a:r>
                  <a:rPr lang="en-US"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024459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Numerical Illustration with the CIR Process</a:t>
            </a:r>
          </a:p>
        </p:txBody>
      </p:sp>
      <p:sp>
        <p:nvSpPr>
          <p:cNvPr id="3" name="Content Placeholder 2"/>
          <p:cNvSpPr>
            <a:spLocks noGrp="1"/>
          </p:cNvSpPr>
          <p:nvPr>
            <p:ph sz="quarter" idx="1"/>
          </p:nvPr>
        </p:nvSpPr>
        <p:spPr/>
        <p:txBody>
          <a:bodyPr/>
          <a:lstStyle/>
          <a:p>
            <a:pPr marL="0" indent="0">
              <a:buNone/>
            </a:pPr>
            <a:r>
              <a:rPr lang="en-US" dirty="0"/>
              <a:t>Suppose short term interest rates follow a CIR Process with pullback factor of .2, a long term mean interest rate of .04, an instantaneous standard deviation of .08, a current short rate of .02, and a risk premium of 0.</a:t>
            </a:r>
          </a:p>
          <a:p>
            <a:r>
              <a:rPr lang="en-US" dirty="0" smtClean="0"/>
              <a:t>What </a:t>
            </a:r>
            <a:r>
              <a:rPr lang="en-US" dirty="0"/>
              <a:t>stochastic differential equation governs the short term interest rate? </a:t>
            </a:r>
          </a:p>
          <a:p>
            <a:r>
              <a:rPr lang="en-US" dirty="0"/>
              <a:t>Find the price of a 3 year zero coupon bond with a face value of $5,000. </a:t>
            </a:r>
          </a:p>
          <a:p>
            <a:r>
              <a:rPr lang="en-US" dirty="0"/>
              <a:t>Find its 3 year spot rate. </a:t>
            </a:r>
          </a:p>
          <a:p>
            <a:r>
              <a:rPr lang="en-US" dirty="0"/>
              <a:t>What rate does the spot rate approach as the maturity date gets arbitrarily large?</a:t>
            </a:r>
          </a:p>
          <a:p>
            <a:endParaRPr lang="en-US" dirty="0"/>
          </a:p>
        </p:txBody>
      </p:sp>
    </p:spTree>
    <p:extLst>
      <p:ext uri="{BB962C8B-B14F-4D97-AF65-F5344CB8AC3E}">
        <p14:creationId xmlns:p14="http://schemas.microsoft.com/office/powerpoint/2010/main" xmlns="" val="2293156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Numerical Illustration with the CIR </a:t>
            </a:r>
            <a:r>
              <a:rPr lang="en-US" b="1" dirty="0" smtClean="0"/>
              <a:t>Process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The short term interest rate satisfies the stochastic differential equation:</a:t>
                </a:r>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𝑑𝑟</m:t>
                        </m:r>
                      </m:e>
                      <m:sub>
                        <m:r>
                          <a:rPr lang="en-US" i="1">
                            <a:latin typeface="Cambria Math" panose="02040503050406030204" pitchFamily="18" charset="0"/>
                          </a:rPr>
                          <m:t>𝑡</m:t>
                        </m:r>
                      </m:sub>
                    </m:sSub>
                    <m:r>
                      <a:rPr lang="en-US"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.04−</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+.08</m:t>
                    </m:r>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rad>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a14:m>
                <a:endParaRPr lang="en-US" dirty="0"/>
              </a:p>
              <a:p>
                <a:endParaRPr lang="en-US" dirty="0" smtClean="0"/>
              </a:p>
              <a:p>
                <a:r>
                  <a:rPr lang="en-US" dirty="0" smtClean="0"/>
                  <a:t>To </a:t>
                </a:r>
                <a:r>
                  <a:rPr lang="en-US" dirty="0"/>
                  <a:t>calculate the bond price, we first find:</a:t>
                </a:r>
              </a:p>
              <a:p>
                <a:pPr marL="0" indent="0">
                  <a:buNone/>
                </a:pPr>
                <a:r>
                  <a:rPr lang="en-US" dirty="0"/>
                  <a:t>     </a:t>
                </a:r>
                <a14:m>
                  <m:oMath xmlns:m="http://schemas.openxmlformats.org/officeDocument/2006/math">
                    <m:r>
                      <m:rPr>
                        <m:sty m:val="p"/>
                      </m:rPr>
                      <a:rPr lang="en-US">
                        <a:latin typeface="Cambria Math" panose="02040503050406030204" pitchFamily="18" charset="0"/>
                      </a:rPr>
                      <m:t>ϱ</m:t>
                    </m:r>
                    <m:r>
                      <a:rPr lang="en-US">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.2+0)</m:t>
                            </m:r>
                          </m:e>
                          <m:sup>
                            <m:r>
                              <a:rPr lang="en-US" i="1">
                                <a:latin typeface="Cambria Math" panose="02040503050406030204" pitchFamily="18" charset="0"/>
                              </a:rPr>
                              <m:t>2</m:t>
                            </m:r>
                          </m:sup>
                        </m:s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.08</m:t>
                            </m:r>
                          </m:e>
                          <m:sup>
                            <m:r>
                              <a:rPr lang="en-US" i="1">
                                <a:latin typeface="Cambria Math" panose="02040503050406030204" pitchFamily="18" charset="0"/>
                              </a:rPr>
                              <m:t>2</m:t>
                            </m:r>
                          </m:sup>
                        </m:sSup>
                      </m:e>
                    </m:rad>
                    <m:r>
                      <a:rPr lang="en-US" i="1">
                        <a:latin typeface="Cambria Math" panose="02040503050406030204" pitchFamily="18" charset="0"/>
                      </a:rPr>
                      <m:t>=.2297825</m:t>
                    </m:r>
                  </m:oMath>
                </a14:m>
                <a:endParaRPr lang="en-US" dirty="0"/>
              </a:p>
              <a:p>
                <a:pPr marL="0" indent="0">
                  <a:buNone/>
                </a:pPr>
                <a:r>
                  <a:rPr lang="en-US" dirty="0"/>
                  <a:t>     </a:t>
                </a:r>
                <a14:m>
                  <m:oMath xmlns:m="http://schemas.openxmlformats.org/officeDocument/2006/math">
                    <m:r>
                      <m:rPr>
                        <m:sty m:val="p"/>
                      </m:rPr>
                      <a:rPr lang="en-US">
                        <a:latin typeface="Cambria Math" panose="02040503050406030204" pitchFamily="18" charset="0"/>
                      </a:rPr>
                      <m:t>κ</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.2297825</m:t>
                                </m:r>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rPr>
                              <m:t>−1</m:t>
                            </m:r>
                          </m:e>
                        </m:d>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×.2297825+(.2+0+.2297825)</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.2297825</m:t>
                                </m:r>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rPr>
                              <m:t>−1</m:t>
                            </m:r>
                          </m:e>
                        </m:d>
                      </m:den>
                    </m:f>
                    <m:r>
                      <a:rPr lang="en-US" i="1">
                        <a:latin typeface="Cambria Math" panose="02040503050406030204" pitchFamily="18" charset="0"/>
                      </a:rPr>
                      <m:t> =2.23999</m:t>
                    </m:r>
                  </m:oMath>
                </a14:m>
                <a:endParaRPr lang="en-US" dirty="0"/>
              </a:p>
              <a:p>
                <a:pPr marL="0" indent="0">
                  <a:buNone/>
                </a:pPr>
                <a14:m>
                  <m:oMathPara xmlns:m="http://schemas.openxmlformats.org/officeDocument/2006/math">
                    <m:oMathParaPr>
                      <m:jc m:val="left"/>
                    </m:oMathParaPr>
                    <m:oMath xmlns:m="http://schemas.openxmlformats.org/officeDocument/2006/math">
                      <m:r>
                        <m:rPr>
                          <m:sty m:val="p"/>
                        </m:rPr>
                        <a:rPr lang="en-US">
                          <a:latin typeface="Cambria Math" panose="02040503050406030204" pitchFamily="18" charset="0"/>
                        </a:rPr>
                        <m:t>Λ</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×.2×.04</m:t>
                          </m:r>
                        </m:num>
                        <m:den>
                          <m:sSup>
                            <m:sSupPr>
                              <m:ctrlPr>
                                <a:rPr lang="en-US" i="1">
                                  <a:latin typeface="Cambria Math" panose="02040503050406030204" pitchFamily="18" charset="0"/>
                                </a:rPr>
                              </m:ctrlPr>
                            </m:sSupPr>
                            <m:e>
                              <m:r>
                                <a:rPr lang="en-US" i="1">
                                  <a:latin typeface="Cambria Math" panose="02040503050406030204" pitchFamily="18" charset="0"/>
                                </a:rPr>
                                <m:t>.08</m:t>
                              </m:r>
                            </m:e>
                            <m:sup>
                              <m:r>
                                <a:rPr lang="en-US" i="1">
                                  <a:latin typeface="Cambria Math" panose="02040503050406030204" pitchFamily="18" charset="0"/>
                                </a:rPr>
                                <m:t>2</m:t>
                              </m:r>
                            </m:sup>
                          </m:sSup>
                        </m:den>
                      </m:f>
                      <m:r>
                        <a:rPr lang="en-US" i="1">
                          <a:latin typeface="Cambria Math" panose="02040503050406030204" pitchFamily="18" charset="0"/>
                        </a:rPr>
                        <m:t>𝑙𝑛</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2.23999</m:t>
                              </m:r>
                              <m:r>
                                <a:rPr lang="en-US" i="1">
                                  <a:latin typeface="Cambria Math" panose="02040503050406030204" pitchFamily="18" charset="0"/>
                                  <a:ea typeface="Cambria Math" panose="02040503050406030204" pitchFamily="18" charset="0"/>
                                </a:rPr>
                                <m:t>×.2297825</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.2+0+.2297825</m:t>
                                      </m:r>
                                    </m:e>
                                  </m:d>
                                  <m:r>
                                    <a:rPr lang="en-US" i="1">
                                      <a:latin typeface="Cambria Math" panose="02040503050406030204" pitchFamily="18" charset="0"/>
                                      <a:ea typeface="Cambria Math" panose="02040503050406030204" pitchFamily="18" charset="0"/>
                                    </a:rPr>
                                    <m:t>3/2</m:t>
                                  </m:r>
                                </m:sup>
                              </m:sSup>
                            </m:num>
                            <m:den>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.2297825</m:t>
                                  </m:r>
                                  <m:r>
                                    <a:rPr lang="en-US" i="1">
                                      <a:latin typeface="Cambria Math" panose="02040503050406030204" pitchFamily="18" charset="0"/>
                                      <a:ea typeface="Cambria Math" panose="02040503050406030204" pitchFamily="18" charset="0"/>
                                    </a:rPr>
                                    <m:t>×3</m:t>
                                  </m:r>
                                </m:sup>
                              </m:sSup>
                              <m:r>
                                <a:rPr lang="en-US" i="1">
                                  <a:latin typeface="Cambria Math" panose="02040503050406030204" pitchFamily="18" charset="0"/>
                                </a:rPr>
                                <m:t>−1</m:t>
                              </m:r>
                            </m:den>
                          </m:f>
                        </m:e>
                      </m:d>
                      <m:r>
                        <a:rPr lang="en-US" i="1">
                          <a:latin typeface="Cambria Math" panose="02040503050406030204" pitchFamily="18" charset="0"/>
                        </a:rPr>
                        <m:t>=−.0296577</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029268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Numerical Illustration with the CIR Process </a:t>
            </a:r>
            <a:r>
              <a:rPr lang="en-US" sz="2800" b="1" dirty="0"/>
              <a:t>(Continued)</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33709"/>
              </a:xfrm>
            </p:spPr>
            <p:txBody>
              <a:bodyPr/>
              <a:lstStyle/>
              <a:p>
                <a:r>
                  <a:rPr lang="en-US" dirty="0"/>
                  <a:t>The bond price is:</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0</m:t>
                        </m:r>
                      </m:sub>
                    </m:sSub>
                    <m:r>
                      <a:rPr lang="en-US" i="1">
                        <a:latin typeface="Cambria Math" panose="02040503050406030204" pitchFamily="18" charset="0"/>
                      </a:rPr>
                      <m:t>=5,000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−.0296577−.02</m:t>
                        </m:r>
                        <m:r>
                          <a:rPr lang="en-US" i="1">
                            <a:latin typeface="Cambria Math" panose="02040503050406030204" pitchFamily="18" charset="0"/>
                            <a:ea typeface="Cambria Math" panose="02040503050406030204" pitchFamily="18" charset="0"/>
                          </a:rPr>
                          <m:t>×2.23999</m:t>
                        </m:r>
                      </m:sup>
                    </m:sSup>
                    <m:r>
                      <a:rPr lang="en-US" i="1">
                        <a:latin typeface="Cambria Math" panose="02040503050406030204" pitchFamily="18" charset="0"/>
                      </a:rPr>
                      <m:t>=$4,641.23</m:t>
                    </m:r>
                  </m:oMath>
                </a14:m>
                <a:endParaRPr lang="en-US" dirty="0"/>
              </a:p>
              <a:p>
                <a:r>
                  <a:rPr lang="en-US" dirty="0"/>
                  <a:t>The bond’s 3 year spot rate is:</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0,3</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r>
                      <a:rPr lang="en-US" i="1">
                        <a:latin typeface="Cambria Math" panose="02040503050406030204" pitchFamily="18" charset="0"/>
                      </a:rPr>
                      <m:t>𝑙𝑛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4,641.23</m:t>
                            </m:r>
                          </m:num>
                          <m:den>
                            <m:r>
                              <a:rPr lang="en-US" i="1">
                                <a:latin typeface="Cambria Math" panose="02040503050406030204" pitchFamily="18" charset="0"/>
                              </a:rPr>
                              <m:t>5,000</m:t>
                            </m:r>
                          </m:den>
                        </m:f>
                      </m:e>
                    </m:d>
                    <m:r>
                      <a:rPr lang="en-US" i="1">
                        <a:latin typeface="Cambria Math" panose="02040503050406030204" pitchFamily="18" charset="0"/>
                      </a:rPr>
                      <m:t>=.0248</m:t>
                    </m:r>
                  </m:oMath>
                </a14:m>
                <a:endParaRPr lang="en-US" dirty="0"/>
              </a:p>
              <a:p>
                <a:r>
                  <a:rPr lang="en-US" dirty="0"/>
                  <a:t>As the maturity date gets arbitrarily large, the spot rate approaches the limiting value:</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×.04×.2</m:t>
                        </m:r>
                      </m:num>
                      <m:den>
                        <m:r>
                          <a:rPr lang="en-US" i="1">
                            <a:latin typeface="Cambria Math" panose="02040503050406030204" pitchFamily="18" charset="0"/>
                          </a:rPr>
                          <m:t>.2+0+.2297825</m:t>
                        </m:r>
                      </m:den>
                    </m:f>
                    <m:r>
                      <a:rPr lang="en-US" i="1">
                        <a:latin typeface="Cambria Math" panose="02040503050406030204" pitchFamily="18" charset="0"/>
                      </a:rPr>
                      <m:t>=.0372</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33709"/>
              </a:xfrm>
              <a:blipFill rotWithShape="0">
                <a:blip r:embed="rId2" cstate="print"/>
                <a:stretch>
                  <a:fillRect l="-538" t="-1158"/>
                </a:stretch>
              </a:blipFill>
            </p:spPr>
            <p:txBody>
              <a:bodyPr/>
              <a:lstStyle/>
              <a:p>
                <a:r>
                  <a:rPr lang="en-US" dirty="0">
                    <a:noFill/>
                  </a:rPr>
                  <a:t> </a:t>
                </a:r>
              </a:p>
            </p:txBody>
          </p:sp>
        </mc:Fallback>
      </mc:AlternateContent>
    </p:spTree>
    <p:extLst>
      <p:ext uri="{BB962C8B-B14F-4D97-AF65-F5344CB8AC3E}">
        <p14:creationId xmlns:p14="http://schemas.microsoft.com/office/powerpoint/2010/main" xmlns="" val="45328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Processes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766660"/>
              </a:xfrm>
            </p:spPr>
            <p:txBody>
              <a:bodyPr>
                <a:normAutofit fontScale="92500"/>
              </a:bodyPr>
              <a:lstStyle/>
              <a:p>
                <a:pPr marL="0" indent="0">
                  <a:buNone/>
                </a:pPr>
                <a:r>
                  <a:rPr lang="en-US" dirty="0" smtClean="0">
                    <a:solidFill>
                      <a:schemeClr val="tx1"/>
                    </a:solidFill>
                  </a:rPr>
                  <a:t>Unlike returns for stocks, short-term interest rates have a generally accepted empirically verified tendency to drift towards some long-term mean rate </a:t>
                </a:r>
                <a:r>
                  <a:rPr lang="en-US" i="1" dirty="0">
                    <a:solidFill>
                      <a:schemeClr val="tx1"/>
                    </a:solidFill>
                  </a:rPr>
                  <a:t>µ</a:t>
                </a:r>
                <a:r>
                  <a:rPr lang="en-US" dirty="0">
                    <a:solidFill>
                      <a:schemeClr val="tx1"/>
                    </a:solidFill>
                  </a:rPr>
                  <a:t>. This long-term mean interest rate is not the same as the long-term interest rate, but the mean of short-term rates over an extended period of time. For example, when the short-term rate exceeds the long </a:t>
                </a:r>
                <a:r>
                  <a:rPr lang="en-US" dirty="0" smtClean="0">
                    <a:solidFill>
                      <a:schemeClr val="tx1"/>
                    </a:solidFill>
                  </a:rPr>
                  <a:t>term mean </a:t>
                </a:r>
                <a:r>
                  <a:rPr lang="en-US" dirty="0">
                    <a:solidFill>
                      <a:schemeClr val="tx1"/>
                    </a:solidFill>
                  </a:rPr>
                  <a:t>rate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dirty="0">
                    <a:solidFill>
                      <a:schemeClr val="tx1"/>
                    </a:solidFill>
                  </a:rPr>
                  <a:t> &gt; </a:t>
                </a:r>
                <a:r>
                  <a:rPr lang="en-US" i="1" dirty="0">
                    <a:solidFill>
                      <a:schemeClr val="tx1"/>
                    </a:solidFill>
                  </a:rPr>
                  <a:t>µ</a:t>
                </a:r>
                <a:r>
                  <a:rPr lang="en-US" dirty="0">
                    <a:solidFill>
                      <a:schemeClr val="tx1"/>
                    </a:solidFill>
                  </a:rPr>
                  <a:t>), the drift might be expected to be negative so that the short-term rate drifts down towards the long-term mean rate. We might say that interest rates are currently high in this scenario, and we expect for them to drop towards the long-term mean. When the short term rate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i="1" dirty="0">
                    <a:solidFill>
                      <a:schemeClr val="tx1"/>
                    </a:solidFill>
                  </a:rPr>
                  <a:t> </a:t>
                </a:r>
                <a:r>
                  <a:rPr lang="en-US" dirty="0">
                    <a:solidFill>
                      <a:schemeClr val="tx1"/>
                    </a:solidFill>
                  </a:rPr>
                  <a:t>is less than the long </a:t>
                </a:r>
                <a:r>
                  <a:rPr lang="en-US" dirty="0" smtClean="0">
                    <a:solidFill>
                      <a:schemeClr val="tx1"/>
                    </a:solidFill>
                  </a:rPr>
                  <a:t>term mean </a:t>
                </a:r>
                <a:r>
                  <a:rPr lang="en-US" dirty="0">
                    <a:solidFill>
                      <a:schemeClr val="tx1"/>
                    </a:solidFill>
                  </a:rPr>
                  <a:t>rate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dirty="0">
                    <a:solidFill>
                      <a:schemeClr val="tx1"/>
                    </a:solidFill>
                  </a:rPr>
                  <a:t> &lt; </a:t>
                </a:r>
                <a:r>
                  <a:rPr lang="en-US" i="1" dirty="0">
                    <a:solidFill>
                      <a:schemeClr val="tx1"/>
                    </a:solidFill>
                  </a:rPr>
                  <a:t>µ</a:t>
                </a:r>
                <a:r>
                  <a:rPr lang="en-US" dirty="0">
                    <a:solidFill>
                      <a:schemeClr val="tx1"/>
                    </a:solidFill>
                  </a:rPr>
                  <a:t>), the drift might be expected to be positive. When the short-term rate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𝑡</m:t>
                        </m:r>
                      </m:sub>
                    </m:sSub>
                  </m:oMath>
                </a14:m>
                <a:r>
                  <a:rPr lang="en-US" dirty="0">
                    <a:solidFill>
                      <a:schemeClr val="tx1"/>
                    </a:solidFill>
                  </a:rPr>
                  <a:t> equals the </a:t>
                </a:r>
                <a:r>
                  <a:rPr lang="en-US" dirty="0" smtClean="0">
                    <a:solidFill>
                      <a:schemeClr val="tx1"/>
                    </a:solidFill>
                  </a:rPr>
                  <a:t>long-term mean </a:t>
                </a:r>
                <a:r>
                  <a:rPr lang="en-US" dirty="0">
                    <a:solidFill>
                      <a:schemeClr val="tx1"/>
                    </a:solidFill>
                  </a:rPr>
                  <a:t>(or average) rate </a:t>
                </a:r>
                <a:r>
                  <a:rPr lang="en-US" i="1" dirty="0">
                    <a:solidFill>
                      <a:schemeClr val="tx1"/>
                    </a:solidFill>
                  </a:rPr>
                  <a:t>µ</a:t>
                </a:r>
                <a:r>
                  <a:rPr lang="en-US" dirty="0">
                    <a:solidFill>
                      <a:schemeClr val="tx1"/>
                    </a:solidFill>
                  </a:rPr>
                  <a:t>, the drift might be expected to be zero, though random changes might still occur</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766660"/>
              </a:xfrm>
              <a:blipFill rotWithShape="0">
                <a:blip r:embed="rId2" cstate="print"/>
                <a:stretch>
                  <a:fillRect l="-860" t="-1152" r="-1344" b="-896"/>
                </a:stretch>
              </a:blipFill>
            </p:spPr>
            <p:txBody>
              <a:bodyPr/>
              <a:lstStyle/>
              <a:p>
                <a:r>
                  <a:rPr lang="en-US">
                    <a:noFill/>
                  </a:rPr>
                  <a:t> </a:t>
                </a:r>
              </a:p>
            </p:txBody>
          </p:sp>
        </mc:Fallback>
      </mc:AlternateContent>
    </p:spTree>
    <p:extLst>
      <p:ext uri="{BB962C8B-B14F-4D97-AF65-F5344CB8AC3E}">
        <p14:creationId xmlns:p14="http://schemas.microsoft.com/office/powerpoint/2010/main" xmlns="" val="3626693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a:t>
            </a:r>
            <a:r>
              <a:rPr lang="en-US" b="1" dirty="0" smtClean="0"/>
              <a:t>Processes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814758"/>
              </a:xfrm>
            </p:spPr>
            <p:txBody>
              <a:bodyPr>
                <a:normAutofit fontScale="92500"/>
              </a:bodyPr>
              <a:lstStyle/>
              <a:p>
                <a:r>
                  <a:rPr lang="en-US" dirty="0"/>
                  <a:t>Thus, the short-term rate has a tendency to revert to its long-term mean </a:t>
                </a:r>
                <a:r>
                  <a:rPr lang="en-US" i="1" dirty="0"/>
                  <a:t>µ</a:t>
                </a:r>
                <a:r>
                  <a:rPr lang="en-US" dirty="0"/>
                  <a:t>, whose value might be the value justified by economic fundamentals such as capital productivity, long-term monetary policy, etc. </a:t>
                </a:r>
              </a:p>
              <a:p>
                <a:r>
                  <a:rPr lang="en-US" dirty="0"/>
                  <a:t>The Ornstein-</a:t>
                </a:r>
                <a:r>
                  <a:rPr lang="en-US" dirty="0" err="1"/>
                  <a:t>Uhlenbeck</a:t>
                </a:r>
                <a:r>
                  <a:rPr lang="en-US" dirty="0"/>
                  <a:t> process is a form of Markov process in which the random variables indexed by time have a tendency to revert towards a given constant or long-term mean </a:t>
                </a:r>
                <a:r>
                  <a:rPr lang="en-US" i="1" dirty="0"/>
                  <a:t>µ</a:t>
                </a:r>
                <a:r>
                  <a:rPr lang="en-US" dirty="0"/>
                  <a:t>. Define the term 0 &lt; </a:t>
                </a:r>
                <a:r>
                  <a:rPr lang="en-US" i="1" dirty="0">
                    <a:sym typeface="Symbol" panose="05050102010706020507" pitchFamily="18" charset="2"/>
                  </a:rPr>
                  <a:t></a:t>
                </a:r>
                <a:r>
                  <a:rPr lang="en-US" dirty="0"/>
                  <a:t> &lt; 1 to be a constant that reflects the speed of the mean-reverting adjustment for the instantaneous short term rate </a:t>
                </a:r>
                <a:r>
                  <a:rPr lang="en-US" i="1" dirty="0" err="1"/>
                  <a:t>r</a:t>
                </a:r>
                <a:r>
                  <a:rPr lang="en-US" i="1" baseline="-25000" dirty="0" err="1"/>
                  <a:t>t</a:t>
                </a:r>
                <a:r>
                  <a:rPr lang="en-US" i="1" dirty="0"/>
                  <a:t> </a:t>
                </a:r>
                <a:r>
                  <a:rPr lang="en-US" dirty="0"/>
                  <a:t>towards its constant long-term mean rate </a:t>
                </a:r>
                <a:r>
                  <a:rPr lang="en-US" i="1" dirty="0"/>
                  <a:t>µ</a:t>
                </a:r>
                <a:r>
                  <a:rPr lang="en-US" dirty="0"/>
                  <a:t>; that is, </a:t>
                </a:r>
                <a:r>
                  <a:rPr lang="en-US" i="1" dirty="0">
                    <a:sym typeface="Symbol" panose="05050102010706020507" pitchFamily="18" charset="2"/>
                  </a:rPr>
                  <a:t></a:t>
                </a:r>
                <a:r>
                  <a:rPr lang="en-US" dirty="0"/>
                  <a:t> is the mean reversion factor, sometimes called a "pullback factor." This pullback factor is typically estimated or calibrated based on a statistical analysis of historical data. Let </a:t>
                </a:r>
                <a:r>
                  <a:rPr lang="en-US" i="1" dirty="0">
                    <a:sym typeface="Symbol" panose="05050102010706020507" pitchFamily="18" charset="2"/>
                  </a:rPr>
                  <a:t></a:t>
                </a:r>
                <a:r>
                  <a:rPr lang="en-US" i="1" baseline="-25000" dirty="0" err="1"/>
                  <a:t>r</a:t>
                </a:r>
                <a:r>
                  <a:rPr lang="en-US" i="1" dirty="0" err="1"/>
                  <a:t>dZ</a:t>
                </a:r>
                <a:r>
                  <a:rPr lang="en-US" i="1" baseline="-25000" dirty="0" err="1"/>
                  <a:t>t</a:t>
                </a:r>
                <a:r>
                  <a:rPr lang="en-US" dirty="0"/>
                  <a:t> represent random shocks or disturbances to </a:t>
                </a:r>
                <a:r>
                  <a:rPr lang="en-US" i="1" dirty="0" err="1"/>
                  <a:t>r</a:t>
                </a:r>
                <a:r>
                  <a:rPr lang="en-US" i="1" baseline="-25000" dirty="0" err="1"/>
                  <a:t>t</a:t>
                </a:r>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r>
                      <a:rPr lang="en-US" i="1">
                        <a:latin typeface="Cambria Math" panose="02040503050406030204" pitchFamily="18" charset="0"/>
                      </a:rPr>
                      <m:t> </m:t>
                    </m:r>
                  </m:oMath>
                </a14:m>
                <a:r>
                  <a:rPr lang="en-US" dirty="0"/>
                  <a:t>is standard Brownian motion and </a:t>
                </a:r>
                <a:r>
                  <a:rPr lang="en-US" i="1" dirty="0">
                    <a:sym typeface="Symbol" panose="05050102010706020507" pitchFamily="18" charset="2"/>
                  </a:rPr>
                  <a:t></a:t>
                </a:r>
                <a:r>
                  <a:rPr lang="en-US" baseline="-25000" dirty="0"/>
                  <a:t>r</a:t>
                </a:r>
                <a:r>
                  <a:rPr lang="en-US" dirty="0"/>
                  <a:t> is a constant.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814758"/>
              </a:xfrm>
              <a:blipFill rotWithShape="0">
                <a:blip r:embed="rId2" cstate="print"/>
                <a:stretch>
                  <a:fillRect l="-428" t="-1141" r="-107" b="-1521"/>
                </a:stretch>
              </a:blipFill>
            </p:spPr>
            <p:txBody>
              <a:bodyPr/>
              <a:lstStyle/>
              <a:p>
                <a:r>
                  <a:rPr lang="en-US">
                    <a:noFill/>
                  </a:rPr>
                  <a:t> </a:t>
                </a:r>
              </a:p>
            </p:txBody>
          </p:sp>
        </mc:Fallback>
      </mc:AlternateContent>
    </p:spTree>
    <p:extLst>
      <p:ext uri="{BB962C8B-B14F-4D97-AF65-F5344CB8AC3E}">
        <p14:creationId xmlns:p14="http://schemas.microsoft.com/office/powerpoint/2010/main" xmlns="" val="1664463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Processes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The following defines the Ornstein-</a:t>
                </a:r>
                <a:r>
                  <a:rPr lang="en-US" dirty="0" err="1"/>
                  <a:t>Uhlenbeck</a:t>
                </a:r>
                <a:r>
                  <a:rPr lang="en-US" dirty="0"/>
                  <a:t> mean reverting process: </a:t>
                </a: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m:rPr>
                          <m:nor/>
                        </m:rPr>
                        <a:rPr lang="en-US" i="1">
                          <a:sym typeface="Symbol" panose="05050102010706020507" pitchFamily="18" charset="2"/>
                        </a:rPr>
                        <m:t></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a:t>The solution to this stochastic differential equation  is</a:t>
                </a:r>
                <a:r>
                  <a:rPr lang="en-US" dirty="0" smtClean="0"/>
                  <a:t>:</a:t>
                </a:r>
              </a:p>
              <a:p>
                <a:pPr marL="0" indent="0">
                  <a:buNone/>
                </a:pPr>
                <a:endParaRPr lang="en-US" dirty="0"/>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𝑡</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𝜇</m:t>
                        </m:r>
                      </m:e>
                    </m:d>
                    <m:r>
                      <m:rPr>
                        <m:nor/>
                      </m:rPr>
                      <a:rPr lang="en-US"/>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𝑟</m:t>
                        </m:r>
                      </m:sub>
                    </m:sSub>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𝑡</m:t>
                        </m:r>
                      </m:sup>
                      <m:e>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sym typeface="Symbol" panose="05050102010706020507" pitchFamily="18" charset="2"/>
                              </a:rPr>
                              <m:t></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𝑠</m:t>
                            </m:r>
                          </m:sub>
                        </m:sSub>
                      </m:e>
                    </m:nary>
                  </m:oMath>
                </a14:m>
                <a:endParaRPr lang="en-US" dirty="0" smtClean="0"/>
              </a:p>
              <a:p>
                <a:pPr marL="0" indent="0" algn="ctr">
                  <a:buNone/>
                </a:pPr>
                <a:endParaRPr lang="en-US" dirty="0"/>
              </a:p>
              <a:p>
                <a:pPr marL="0" indent="0">
                  <a:buNone/>
                </a:pPr>
                <a:r>
                  <a:rPr lang="en-US" dirty="0"/>
                  <a:t>The Ornstein-</a:t>
                </a:r>
                <a:r>
                  <a:rPr lang="en-US" dirty="0" err="1"/>
                  <a:t>Uhlenbeck</a:t>
                </a:r>
                <a:r>
                  <a:rPr lang="en-US" dirty="0"/>
                  <a:t> Process applied to modeling short-term interest rates is often referred to as the </a:t>
                </a:r>
                <a:r>
                  <a:rPr lang="en-US" dirty="0" err="1"/>
                  <a:t>Vasicek</a:t>
                </a:r>
                <a:r>
                  <a:rPr lang="en-US" dirty="0"/>
                  <a:t> Model.</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753" b="-1067"/>
                </a:stretch>
              </a:blipFill>
            </p:spPr>
            <p:txBody>
              <a:bodyPr/>
              <a:lstStyle/>
              <a:p>
                <a:r>
                  <a:rPr lang="en-US">
                    <a:noFill/>
                  </a:rPr>
                  <a:t> </a:t>
                </a:r>
              </a:p>
            </p:txBody>
          </p:sp>
        </mc:Fallback>
      </mc:AlternateContent>
    </p:spTree>
    <p:extLst>
      <p:ext uri="{BB962C8B-B14F-4D97-AF65-F5344CB8AC3E}">
        <p14:creationId xmlns:p14="http://schemas.microsoft.com/office/powerpoint/2010/main" xmlns="" val="42380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Ornstein-</a:t>
            </a:r>
            <a:r>
              <a:rPr lang="en-US" b="1" dirty="0" err="1"/>
              <a:t>Uhlenbeck</a:t>
            </a:r>
            <a:r>
              <a:rPr lang="en-US" b="1" dirty="0"/>
              <a:t> Processes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Conditional on the current instantaneous (short) rate </a:t>
                </a:r>
                <a:r>
                  <a:rPr lang="en-US" i="1" dirty="0"/>
                  <a:t>r</a:t>
                </a:r>
                <a:r>
                  <a:rPr lang="en-US" baseline="-25000" dirty="0"/>
                  <a:t>0</a:t>
                </a:r>
                <a:r>
                  <a:rPr lang="en-US" dirty="0"/>
                  <a:t>, the expected instantaneous rate E[</a:t>
                </a:r>
                <a:r>
                  <a:rPr lang="en-US" i="1" dirty="0" err="1"/>
                  <a:t>r</a:t>
                </a:r>
                <a:r>
                  <a:rPr lang="en-US" i="1" baseline="-25000" dirty="0" err="1"/>
                  <a:t>t</a:t>
                </a:r>
                <a:r>
                  <a:rPr lang="en-US" dirty="0"/>
                  <a:t>] at time </a:t>
                </a:r>
                <a:r>
                  <a:rPr lang="en-US" i="1" dirty="0"/>
                  <a:t>t</a:t>
                </a:r>
                <a:r>
                  <a:rPr lang="en-US" dirty="0"/>
                  <a:t> is:		</a:t>
                </a:r>
                <a:endParaRPr lang="en-US" dirty="0" smtClean="0"/>
              </a:p>
              <a:p>
                <a:pPr marL="0" indent="0">
                  <a:buNone/>
                </a:pPr>
                <a:r>
                  <a:rPr lang="en-US" dirty="0"/>
                  <a:t>			</a:t>
                </a:r>
              </a:p>
              <a:p>
                <a:pPr marL="0" indent="0" algn="ctr">
                  <a:buNone/>
                </a:pPr>
                <a:r>
                  <a:rPr lang="en-US" dirty="0"/>
                  <a:t>              </a:t>
                </a:r>
                <a14:m>
                  <m:oMath xmlns:m="http://schemas.openxmlformats.org/officeDocument/2006/math">
                    <m:r>
                      <a:rPr lang="en-US" i="1">
                        <a:latin typeface="Cambria Math"/>
                      </a:rPr>
                      <m:t>𝐸</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𝑟</m:t>
                            </m:r>
                          </m:e>
                          <m:sub>
                            <m:r>
                              <a:rPr lang="en-US" i="1">
                                <a:latin typeface="Cambria Math"/>
                              </a:rPr>
                              <m:t>𝑡</m:t>
                            </m:r>
                          </m:sub>
                        </m:sSub>
                      </m:e>
                    </m:d>
                    <m:r>
                      <a:rPr lang="en-US" i="1">
                        <a:latin typeface="Cambria Math"/>
                      </a:rPr>
                      <m:t>=</m:t>
                    </m:r>
                    <m:r>
                      <a:rPr lang="en-US" i="1">
                        <a:latin typeface="Cambria Math"/>
                      </a:rPr>
                      <m:t>𝜇</m:t>
                    </m:r>
                    <m:r>
                      <a:rPr lang="en-US" i="1">
                        <a:latin typeface="Cambria Math"/>
                      </a:rPr>
                      <m:t>+</m:t>
                    </m:r>
                    <m:sSup>
                      <m:sSupPr>
                        <m:ctrlPr>
                          <a:rPr lang="en-US" i="1">
                            <a:latin typeface="Cambria Math" panose="02040503050406030204" pitchFamily="18" charset="0"/>
                          </a:rPr>
                        </m:ctrlPr>
                      </m:sSupPr>
                      <m:e>
                        <m:r>
                          <a:rPr lang="en-US" i="1">
                            <a:latin typeface="Cambria Math"/>
                          </a:rPr>
                          <m:t>𝑒</m:t>
                        </m:r>
                      </m:e>
                      <m:sup>
                        <m:r>
                          <a:rPr lang="en-US" i="1">
                            <a:latin typeface="Cambria Math"/>
                          </a:rPr>
                          <m:t>−</m:t>
                        </m:r>
                        <m:r>
                          <a:rPr lang="en-US" i="1">
                            <a:latin typeface="Cambria Math"/>
                            <a:sym typeface="Symbol" panose="05050102010706020507" pitchFamily="18" charset="2"/>
                          </a:rPr>
                          <m:t></m:t>
                        </m:r>
                        <m:r>
                          <a:rPr lang="en-US" i="1">
                            <a:latin typeface="Cambria Math"/>
                          </a:rPr>
                          <m:t>𝑡</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𝑟</m:t>
                            </m:r>
                          </m:e>
                          <m:sub>
                            <m:r>
                              <a:rPr lang="en-US" i="1">
                                <a:latin typeface="Cambria Math"/>
                              </a:rPr>
                              <m:t>0</m:t>
                            </m:r>
                          </m:sub>
                        </m:sSub>
                        <m:r>
                          <a:rPr lang="en-US" i="1">
                            <a:latin typeface="Cambria Math"/>
                          </a:rPr>
                          <m:t>−</m:t>
                        </m:r>
                        <m:r>
                          <a:rPr lang="en-US" i="1">
                            <a:latin typeface="Cambria Math"/>
                          </a:rPr>
                          <m:t>𝜇</m:t>
                        </m:r>
                      </m:e>
                    </m:d>
                  </m:oMath>
                </a14:m>
                <a:endParaRPr lang="en-US" i="1" dirty="0"/>
              </a:p>
              <a:p>
                <a:pPr marL="0" indent="0">
                  <a:buNone/>
                </a:pPr>
                <a:endParaRPr lang="en-US" dirty="0"/>
              </a:p>
              <a:p>
                <a:pPr marL="0" indent="0">
                  <a:buNone/>
                </a:pPr>
                <a:r>
                  <a:rPr lang="en-US" dirty="0"/>
                  <a:t>The variance of the instantaneous short rate is</a:t>
                </a: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𝑡</m:t>
                          </m:r>
                        </m:sub>
                        <m:sup>
                          <m:r>
                            <a:rPr lang="en-US" i="1">
                              <a:latin typeface="Cambria Math"/>
                            </a:rPr>
                            <m:t>2</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𝜎</m:t>
                          </m:r>
                        </m:e>
                        <m:sub>
                          <m:r>
                            <a:rPr lang="en-US" i="1">
                              <a:latin typeface="Cambria Math"/>
                            </a:rPr>
                            <m:t>𝑟</m:t>
                          </m:r>
                        </m:sub>
                        <m:sup>
                          <m:r>
                            <a:rPr lang="en-US" i="1">
                              <a:latin typeface="Cambria Math"/>
                            </a:rPr>
                            <m:t>2</m:t>
                          </m:r>
                        </m:sup>
                      </m:sSubSup>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rPr>
                                    <m:t>𝜆</m:t>
                                  </m:r>
                                  <m:r>
                                    <a:rPr lang="en-US" i="1">
                                      <a:latin typeface="Cambria Math" panose="02040503050406030204" pitchFamily="18" charset="0"/>
                                    </a:rPr>
                                    <m:t>𝑡</m:t>
                                  </m:r>
                                </m:sup>
                              </m:sSup>
                            </m:num>
                            <m:den>
                              <m:r>
                                <a:rPr lang="en-US" i="1">
                                  <a:latin typeface="Cambria Math" panose="02040503050406030204" pitchFamily="18" charset="0"/>
                                </a:rPr>
                                <m:t>2</m:t>
                              </m:r>
                              <m:r>
                                <a:rPr lang="en-US" i="1">
                                  <a:latin typeface="Cambria Math" panose="02040503050406030204" pitchFamily="18" charset="0"/>
                                </a:rPr>
                                <m:t>𝜆</m:t>
                              </m:r>
                            </m:den>
                          </m:f>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54381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Of The </a:t>
            </a:r>
            <a:r>
              <a:rPr lang="en-US" b="1" dirty="0" err="1"/>
              <a:t>Vasicek</a:t>
            </a:r>
            <a:r>
              <a:rPr lang="en-US" b="1" dirty="0"/>
              <a:t> Model</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634856"/>
              </a:xfrm>
            </p:spPr>
            <p:txBody>
              <a:bodyPr>
                <a:normAutofit/>
              </a:bodyPr>
              <a:lstStyle/>
              <a:p>
                <a:pPr marL="0" indent="0">
                  <a:buNone/>
                </a:pPr>
                <a:r>
                  <a:rPr lang="en-US" dirty="0"/>
                  <a:t>Suppose that instantaneous short rates follows the </a:t>
                </a:r>
                <a:r>
                  <a:rPr lang="en-US" dirty="0" err="1"/>
                  <a:t>Vasicek</a:t>
                </a:r>
                <a:r>
                  <a:rPr lang="en-US" dirty="0"/>
                  <a:t> model with a long term mean interest rate of .05, instantaneous short term rate currently .03, pullback factor of .2, and an instantaneous standard deviation of the short rate of .01. </a:t>
                </a:r>
              </a:p>
              <a:p>
                <a:endParaRPr lang="en-US" dirty="0" smtClean="0"/>
              </a:p>
              <a:p>
                <a:pPr marL="0" indent="0">
                  <a:buNone/>
                </a:pPr>
                <a:r>
                  <a:rPr lang="en-US" dirty="0"/>
                  <a:t>The stochastic differential equation for the short term rate is:</a:t>
                </a: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r>
                        <a:rPr lang="en-US" i="1">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.05−</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𝑡</m:t>
                              </m:r>
                            </m:sub>
                          </m:sSub>
                        </m:e>
                      </m:d>
                      <m:r>
                        <a:rPr lang="en-US" i="1">
                          <a:latin typeface="Cambria Math" panose="02040503050406030204" pitchFamily="18" charset="0"/>
                        </a:rPr>
                        <m:t>𝑑𝑡</m:t>
                      </m:r>
                      <m:r>
                        <a:rPr lang="en-US" i="1">
                          <a:latin typeface="Cambria Math" panose="02040503050406030204" pitchFamily="18" charset="0"/>
                        </a:rPr>
                        <m:t>+.01</m:t>
                      </m:r>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sub>
                      </m:sSub>
                    </m:oMath>
                  </m:oMathPara>
                </a14:m>
                <a:endParaRPr lang="en-US" dirty="0"/>
              </a:p>
              <a:p>
                <a:pPr marL="0" indent="0">
                  <a:buNone/>
                </a:pPr>
                <a:r>
                  <a:rPr lang="en-US" dirty="0" smtClean="0"/>
                  <a:t>with </a:t>
                </a:r>
                <a:r>
                  <a:rPr lang="en-US" dirty="0"/>
                  <a:t>current value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r>
                      <a:rPr lang="en-US" i="1">
                        <a:latin typeface="Cambria Math" panose="02040503050406030204" pitchFamily="18" charset="0"/>
                      </a:rPr>
                      <m:t>=.03.</m:t>
                    </m:r>
                  </m:oMath>
                </a14:m>
                <a:r>
                  <a:rPr lang="en-US" dirty="0"/>
                  <a:t> </a:t>
                </a:r>
                <a:endParaRPr lang="en-US" dirty="0" smtClean="0"/>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634856"/>
              </a:xfrm>
              <a:blipFill rotWithShape="0">
                <a:blip r:embed="rId2" cstate="print"/>
                <a:stretch>
                  <a:fillRect l="-1022" t="-1316"/>
                </a:stretch>
              </a:blipFill>
            </p:spPr>
            <p:txBody>
              <a:bodyPr/>
              <a:lstStyle/>
              <a:p>
                <a:r>
                  <a:rPr lang="en-US">
                    <a:noFill/>
                  </a:rPr>
                  <a:t> </a:t>
                </a:r>
              </a:p>
            </p:txBody>
          </p:sp>
        </mc:Fallback>
      </mc:AlternateContent>
    </p:spTree>
    <p:extLst>
      <p:ext uri="{BB962C8B-B14F-4D97-AF65-F5344CB8AC3E}">
        <p14:creationId xmlns:p14="http://schemas.microsoft.com/office/powerpoint/2010/main" xmlns="" val="170067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Of The </a:t>
            </a:r>
            <a:r>
              <a:rPr lang="en-US" b="1" dirty="0" err="1"/>
              <a:t>Vasicek</a:t>
            </a:r>
            <a:r>
              <a:rPr lang="en-US" b="1" dirty="0"/>
              <a:t> </a:t>
            </a:r>
            <a:r>
              <a:rPr lang="en-US" b="1" dirty="0" smtClean="0"/>
              <a:t>Model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65515"/>
              </a:xfrm>
            </p:spPr>
            <p:txBody>
              <a:bodyPr>
                <a:normAutofit fontScale="92500" lnSpcReduction="10000"/>
              </a:bodyPr>
              <a:lstStyle/>
              <a:p>
                <a:pPr marL="0" indent="0">
                  <a:buNone/>
                </a:pPr>
                <a:r>
                  <a:rPr lang="en-US" sz="2900" dirty="0"/>
                  <a:t>From the solution </a:t>
                </a:r>
                <a:r>
                  <a:rPr lang="en-US" sz="2900" dirty="0" smtClean="0"/>
                  <a:t>given earlier, </a:t>
                </a:r>
                <a:r>
                  <a:rPr lang="en-US" sz="2900" dirty="0"/>
                  <a:t>we see that the value of the short term rate at any time t in the future follows the stochastic process: </a:t>
                </a:r>
              </a:p>
              <a:p>
                <a:pPr marL="0" indent="0" algn="ctr">
                  <a:buNone/>
                </a:pPr>
                <a:r>
                  <a:rPr lang="en-US" sz="2900" dirty="0"/>
                  <a:t>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𝑟</m:t>
                        </m:r>
                      </m:e>
                      <m:sub>
                        <m:r>
                          <a:rPr lang="en-US" sz="2900" i="1">
                            <a:latin typeface="Cambria Math" panose="02040503050406030204" pitchFamily="18" charset="0"/>
                          </a:rPr>
                          <m:t>𝑡</m:t>
                        </m:r>
                      </m:sub>
                    </m:sSub>
                    <m:r>
                      <a:rPr lang="en-US" sz="2900" i="1">
                        <a:latin typeface="Cambria Math" panose="02040503050406030204" pitchFamily="18" charset="0"/>
                      </a:rPr>
                      <m:t>=.05−.02</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−.2</m:t>
                        </m:r>
                        <m:r>
                          <a:rPr lang="en-US" sz="2900" i="1">
                            <a:latin typeface="Cambria Math" panose="02040503050406030204" pitchFamily="18" charset="0"/>
                          </a:rPr>
                          <m:t>𝑡</m:t>
                        </m:r>
                      </m:sup>
                    </m:sSup>
                    <m:r>
                      <a:rPr lang="en-US" sz="2900" i="1">
                        <a:latin typeface="Cambria Math" panose="02040503050406030204" pitchFamily="18" charset="0"/>
                      </a:rPr>
                      <m:t>+.01</m:t>
                    </m:r>
                    <m:nary>
                      <m:naryPr>
                        <m:limLoc m:val="subSup"/>
                        <m:ctrlPr>
                          <a:rPr lang="en-US" sz="2900" i="1">
                            <a:latin typeface="Cambria Math" panose="02040503050406030204" pitchFamily="18" charset="0"/>
                          </a:rPr>
                        </m:ctrlPr>
                      </m:naryPr>
                      <m:sub>
                        <m:r>
                          <a:rPr lang="en-US" sz="2900" i="1">
                            <a:latin typeface="Cambria Math" panose="02040503050406030204" pitchFamily="18" charset="0"/>
                          </a:rPr>
                          <m:t>0</m:t>
                        </m:r>
                      </m:sub>
                      <m:sup>
                        <m:r>
                          <a:rPr lang="en-US" sz="2900" i="1">
                            <a:latin typeface="Cambria Math" panose="02040503050406030204" pitchFamily="18" charset="0"/>
                          </a:rPr>
                          <m:t>𝑡</m:t>
                        </m:r>
                      </m:sup>
                      <m:e>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.2(</m:t>
                            </m:r>
                            <m:r>
                              <a:rPr lang="en-US" sz="2900" i="1">
                                <a:latin typeface="Cambria Math" panose="02040503050406030204" pitchFamily="18" charset="0"/>
                              </a:rPr>
                              <m:t>𝑠</m:t>
                            </m:r>
                            <m:r>
                              <a:rPr lang="en-US" sz="2900" i="1">
                                <a:latin typeface="Cambria Math" panose="02040503050406030204" pitchFamily="18" charset="0"/>
                              </a:rPr>
                              <m:t>−</m:t>
                            </m:r>
                            <m:r>
                              <a:rPr lang="en-US" sz="2900" i="1">
                                <a:latin typeface="Cambria Math" panose="02040503050406030204" pitchFamily="18" charset="0"/>
                              </a:rPr>
                              <m:t>𝑡</m:t>
                            </m:r>
                            <m:r>
                              <a:rPr lang="en-US" sz="2900" i="1">
                                <a:latin typeface="Cambria Math" panose="02040503050406030204" pitchFamily="18" charset="0"/>
                              </a:rPr>
                              <m:t>)</m:t>
                            </m:r>
                          </m:sup>
                        </m:sSup>
                        <m:r>
                          <a:rPr lang="en-US" sz="2900" i="1">
                            <a:latin typeface="Cambria Math" panose="02040503050406030204" pitchFamily="18" charset="0"/>
                          </a:rPr>
                          <m:t>𝑑</m:t>
                        </m:r>
                        <m:sSub>
                          <m:sSubPr>
                            <m:ctrlPr>
                              <a:rPr lang="en-US" sz="2900" i="1">
                                <a:latin typeface="Cambria Math" panose="02040503050406030204" pitchFamily="18" charset="0"/>
                              </a:rPr>
                            </m:ctrlPr>
                          </m:sSubPr>
                          <m:e>
                            <m:r>
                              <a:rPr lang="en-US" sz="2900" i="1">
                                <a:latin typeface="Cambria Math" panose="02040503050406030204" pitchFamily="18" charset="0"/>
                              </a:rPr>
                              <m:t>𝑍</m:t>
                            </m:r>
                          </m:e>
                          <m:sub>
                            <m:r>
                              <a:rPr lang="en-US" sz="2900" i="1">
                                <a:latin typeface="Cambria Math" panose="02040503050406030204" pitchFamily="18" charset="0"/>
                              </a:rPr>
                              <m:t>𝑠</m:t>
                            </m:r>
                          </m:sub>
                        </m:sSub>
                      </m:e>
                    </m:nary>
                  </m:oMath>
                </a14:m>
                <a:endParaRPr lang="en-US" sz="2900" dirty="0" smtClean="0"/>
              </a:p>
              <a:p>
                <a:pPr marL="0" indent="0">
                  <a:buNone/>
                </a:pPr>
                <a:r>
                  <a:rPr lang="en-US" sz="2900" dirty="0" smtClean="0"/>
                  <a:t>The </a:t>
                </a:r>
                <a:r>
                  <a:rPr lang="en-US" sz="2900" dirty="0"/>
                  <a:t>expected value of the short term rate at time t </a:t>
                </a:r>
                <a:r>
                  <a:rPr lang="en-US" sz="2900" dirty="0" smtClean="0"/>
                  <a:t>is</a:t>
                </a:r>
              </a:p>
              <a:p>
                <a:pPr marL="0" indent="0" algn="ctr">
                  <a:buNone/>
                </a:pPr>
                <a:r>
                  <a:rPr lang="en-US" sz="2900" dirty="0" smtClean="0"/>
                  <a:t> </a:t>
                </a:r>
                <a14:m>
                  <m:oMath xmlns:m="http://schemas.openxmlformats.org/officeDocument/2006/math">
                    <m:r>
                      <a:rPr lang="en-US" sz="2900" i="1">
                        <a:latin typeface="Cambria Math" panose="02040503050406030204" pitchFamily="18" charset="0"/>
                      </a:rPr>
                      <m:t>𝐸</m:t>
                    </m:r>
                    <m:d>
                      <m:dPr>
                        <m:begChr m:val="["/>
                        <m:endChr m:val="]"/>
                        <m:ctrlPr>
                          <a:rPr lang="en-US" sz="2900" i="1">
                            <a:latin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𝑟</m:t>
                            </m:r>
                          </m:e>
                          <m:sub>
                            <m:r>
                              <a:rPr lang="en-US" sz="2900" i="1">
                                <a:latin typeface="Cambria Math" panose="02040503050406030204" pitchFamily="18" charset="0"/>
                              </a:rPr>
                              <m:t>𝑡</m:t>
                            </m:r>
                          </m:sub>
                        </m:sSub>
                      </m:e>
                    </m:d>
                    <m:r>
                      <a:rPr lang="en-US" sz="2900" i="1">
                        <a:latin typeface="Cambria Math" panose="02040503050406030204" pitchFamily="18" charset="0"/>
                      </a:rPr>
                      <m:t>=.05−.02</m:t>
                    </m:r>
                    <m:sSup>
                      <m:sSupPr>
                        <m:ctrlPr>
                          <a:rPr lang="en-US" sz="2900" i="1">
                            <a:latin typeface="Cambria Math" panose="02040503050406030204" pitchFamily="18" charset="0"/>
                          </a:rPr>
                        </m:ctrlPr>
                      </m:sSupPr>
                      <m:e>
                        <m:r>
                          <a:rPr lang="en-US" sz="2900" i="1">
                            <a:latin typeface="Cambria Math" panose="02040503050406030204" pitchFamily="18" charset="0"/>
                          </a:rPr>
                          <m:t>𝑒</m:t>
                        </m:r>
                      </m:e>
                      <m:sup>
                        <m:r>
                          <a:rPr lang="en-US" sz="2900" i="1">
                            <a:latin typeface="Cambria Math" panose="02040503050406030204" pitchFamily="18" charset="0"/>
                          </a:rPr>
                          <m:t>−.2</m:t>
                        </m:r>
                        <m:r>
                          <a:rPr lang="en-US" sz="2900" i="1">
                            <a:latin typeface="Cambria Math" panose="02040503050406030204" pitchFamily="18" charset="0"/>
                          </a:rPr>
                          <m:t>𝑡</m:t>
                        </m:r>
                      </m:sup>
                    </m:sSup>
                  </m:oMath>
                </a14:m>
                <a:endParaRPr lang="en-US" sz="2900" dirty="0"/>
              </a:p>
              <a:p>
                <a:endParaRPr lang="en-US" dirty="0" smtClean="0"/>
              </a:p>
              <a:p>
                <a:pPr marL="0" indent="0">
                  <a:buNone/>
                </a:pPr>
                <a:r>
                  <a:rPr lang="en-US" sz="2500" i="1" dirty="0" smtClean="0"/>
                  <a:t>Observe </a:t>
                </a:r>
                <a:r>
                  <a:rPr lang="en-US" sz="2500" i="1" dirty="0"/>
                  <a:t>that at time 0, the expected value </a:t>
                </a:r>
                <a14:m>
                  <m:oMath xmlns:m="http://schemas.openxmlformats.org/officeDocument/2006/math">
                    <m:r>
                      <a:rPr lang="en-US" sz="2500" i="1">
                        <a:latin typeface="Cambria Math" panose="02040503050406030204" pitchFamily="18" charset="0"/>
                      </a:rPr>
                      <m:t>𝐸</m:t>
                    </m:r>
                    <m:r>
                      <a:rPr lang="en-US" sz="2500" i="1">
                        <a:latin typeface="Cambria Math" panose="02040503050406030204" pitchFamily="18" charset="0"/>
                      </a:rPr>
                      <m:t>[</m:t>
                    </m:r>
                    <m:sSub>
                      <m:sSubPr>
                        <m:ctrlPr>
                          <a:rPr lang="en-US" sz="2500" i="1">
                            <a:latin typeface="Cambria Math" panose="02040503050406030204" pitchFamily="18" charset="0"/>
                          </a:rPr>
                        </m:ctrlPr>
                      </m:sSubPr>
                      <m:e>
                        <m:r>
                          <a:rPr lang="en-US" sz="2500" i="1">
                            <a:latin typeface="Cambria Math" panose="02040503050406030204" pitchFamily="18" charset="0"/>
                          </a:rPr>
                          <m:t>𝑟</m:t>
                        </m:r>
                      </m:e>
                      <m:sub>
                        <m:r>
                          <a:rPr lang="en-US" sz="2500" i="1">
                            <a:latin typeface="Cambria Math" panose="02040503050406030204" pitchFamily="18" charset="0"/>
                          </a:rPr>
                          <m:t>𝑡</m:t>
                        </m:r>
                      </m:sub>
                    </m:sSub>
                    <m:r>
                      <a:rPr lang="en-US" sz="2500" i="1">
                        <a:latin typeface="Cambria Math" panose="02040503050406030204" pitchFamily="18" charset="0"/>
                      </a:rPr>
                      <m:t>]</m:t>
                    </m:r>
                  </m:oMath>
                </a14:m>
                <a:r>
                  <a:rPr lang="en-US" sz="2500" i="1" dirty="0"/>
                  <a:t> of the short term rate is .03, which is the actual short term rate at time 0. This is simply because at time 0 (now), the short term rate is known. As the time t gets larger and larger, the expected value approaches .05. The effect of the initial value of the short term rate (.03) “wears off,” and the long term mean rate of .05 becomes dominant since this is the value towards which the short term  interest rate reverts. </a:t>
                </a:r>
              </a:p>
              <a:p>
                <a:pPr marL="0" indent="0">
                  <a:buNone/>
                </a:pPr>
                <a:endParaRPr lang="en-US" sz="2500" i="1"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65515"/>
              </a:xfrm>
              <a:blipFill rotWithShape="0">
                <a:blip r:embed="rId2" cstate="print"/>
                <a:stretch>
                  <a:fillRect l="-1022" t="-1877" r="-591"/>
                </a:stretch>
              </a:blipFill>
            </p:spPr>
            <p:txBody>
              <a:bodyPr/>
              <a:lstStyle/>
              <a:p>
                <a:r>
                  <a:rPr lang="en-US">
                    <a:noFill/>
                  </a:rPr>
                  <a:t> </a:t>
                </a:r>
              </a:p>
            </p:txBody>
          </p:sp>
        </mc:Fallback>
      </mc:AlternateContent>
    </p:spTree>
    <p:extLst>
      <p:ext uri="{BB962C8B-B14F-4D97-AF65-F5344CB8AC3E}">
        <p14:creationId xmlns:p14="http://schemas.microsoft.com/office/powerpoint/2010/main" xmlns="" val="14267169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980</Words>
  <Application>Microsoft Office PowerPoint</Application>
  <PresentationFormat>Custom</PresentationFormat>
  <Paragraphs>88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Chapter 8  Mean-Reverting Processes and Term Structure Modeling</vt:lpstr>
      <vt:lpstr>Short And Long Term Rates</vt:lpstr>
      <vt:lpstr>Short And Long Term Rates (Continued)</vt:lpstr>
      <vt:lpstr>Ornstein-Uhlenbeck Processes</vt:lpstr>
      <vt:lpstr>Ornstein-Uhlenbeck Processes (Continued)</vt:lpstr>
      <vt:lpstr>Ornstein-Uhlenbeck Processes (Continued)</vt:lpstr>
      <vt:lpstr>Ornstein-Uhlenbeck Processes (Continued)</vt:lpstr>
      <vt:lpstr>Illustration Of The Vasicek Model</vt:lpstr>
      <vt:lpstr>Illustration Of The Vasicek Model (Continued)</vt:lpstr>
      <vt:lpstr>Illustration Of The Vasicek Model (Continued)</vt:lpstr>
      <vt:lpstr>Pricing A Zero-Coupon Bond With Single Factor Interest Rate Models</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Pricing A Zero-Coupon Bond With Single Factor Interest Rate Models (Continued)</vt:lpstr>
      <vt:lpstr>The Bond Pricing Formula For The Vasicek Model</vt:lpstr>
      <vt:lpstr>The Bond Pricing Formula For The Vasicek Model (Continued)</vt:lpstr>
      <vt:lpstr>The Yield Curve</vt:lpstr>
      <vt:lpstr>Illustration of Pricing a Bond Using the Vasicek Model </vt:lpstr>
      <vt:lpstr>Illustration of Pricing a Bond Using the Vasicek Model (Continued)</vt:lpstr>
      <vt:lpstr>The Problem with Vasicek Models</vt:lpstr>
      <vt:lpstr>The Problem with Vasicek Models (Continued)</vt:lpstr>
      <vt:lpstr>The Problem with Vasicek Models (Continued)</vt:lpstr>
      <vt:lpstr>Alternative Interest Rate Processes</vt:lpstr>
      <vt:lpstr>The Merton Model</vt:lpstr>
      <vt:lpstr>The Merton Model (Continued)</vt:lpstr>
      <vt:lpstr>The Merton Model (Continued)</vt:lpstr>
      <vt:lpstr>Numerical Illustration of the Merton Model</vt:lpstr>
      <vt:lpstr>The Cox, Ingersoll and Ross (CIR) Process</vt:lpstr>
      <vt:lpstr>The Cox, Ingersoll and Ross (CIR) Process (Continued)</vt:lpstr>
      <vt:lpstr>Numerical Illustration with the CIR Process</vt:lpstr>
      <vt:lpstr>Numerical Illustration with the CIR Process (Continued)</vt:lpstr>
      <vt:lpstr>Numerical Illustration with the CIR Process (Continued)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Mean-Reverting Processes and Term Structure Modeling</dc:title>
  <dc:creator>Eric Yan</dc:creator>
  <cp:lastModifiedBy>John</cp:lastModifiedBy>
  <cp:revision>20</cp:revision>
  <dcterms:created xsi:type="dcterms:W3CDTF">2015-04-17T15:24:42Z</dcterms:created>
  <dcterms:modified xsi:type="dcterms:W3CDTF">2015-08-05T14:04:39Z</dcterms:modified>
</cp:coreProperties>
</file>